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12" r:id="rId2"/>
    <p:sldId id="539" r:id="rId3"/>
    <p:sldId id="608" r:id="rId4"/>
    <p:sldId id="540" r:id="rId5"/>
    <p:sldId id="601" r:id="rId6"/>
    <p:sldId id="612" r:id="rId7"/>
    <p:sldId id="603" r:id="rId8"/>
    <p:sldId id="604" r:id="rId9"/>
    <p:sldId id="590" r:id="rId10"/>
    <p:sldId id="576" r:id="rId11"/>
    <p:sldId id="577" r:id="rId12"/>
    <p:sldId id="609" r:id="rId13"/>
    <p:sldId id="541" r:id="rId14"/>
    <p:sldId id="542" r:id="rId15"/>
    <p:sldId id="543" r:id="rId16"/>
    <p:sldId id="605" r:id="rId17"/>
    <p:sldId id="606" r:id="rId18"/>
    <p:sldId id="607" r:id="rId19"/>
    <p:sldId id="610" r:id="rId20"/>
    <p:sldId id="549" r:id="rId21"/>
    <p:sldId id="558" r:id="rId22"/>
    <p:sldId id="550" r:id="rId23"/>
    <p:sldId id="551" r:id="rId24"/>
    <p:sldId id="598" r:id="rId25"/>
    <p:sldId id="581" r:id="rId26"/>
    <p:sldId id="597" r:id="rId27"/>
    <p:sldId id="585" r:id="rId28"/>
    <p:sldId id="553" r:id="rId29"/>
    <p:sldId id="578" r:id="rId30"/>
    <p:sldId id="562" r:id="rId31"/>
    <p:sldId id="561" r:id="rId32"/>
    <p:sldId id="554" r:id="rId33"/>
    <p:sldId id="583" r:id="rId34"/>
    <p:sldId id="580" r:id="rId35"/>
    <p:sldId id="582" r:id="rId36"/>
    <p:sldId id="555" r:id="rId37"/>
    <p:sldId id="586" r:id="rId38"/>
    <p:sldId id="564" r:id="rId39"/>
    <p:sldId id="565" r:id="rId40"/>
    <p:sldId id="566" r:id="rId41"/>
    <p:sldId id="567" r:id="rId42"/>
    <p:sldId id="568" r:id="rId43"/>
    <p:sldId id="569" r:id="rId44"/>
    <p:sldId id="611" r:id="rId45"/>
    <p:sldId id="599" r:id="rId46"/>
    <p:sldId id="573" r:id="rId47"/>
    <p:sldId id="574" r:id="rId48"/>
    <p:sldId id="575" r:id="rId49"/>
  </p:sldIdLst>
  <p:sldSz cx="9144000" cy="6858000" type="letter"/>
  <p:notesSz cx="9926638" cy="6797675"/>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4D4D4D"/>
    <a:srgbClr val="FF0000"/>
    <a:srgbClr val="777777"/>
    <a:srgbClr val="99C8D1"/>
    <a:srgbClr val="5F5F5F"/>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27" autoAdjust="0"/>
    <p:restoredTop sz="93683" autoAdjust="0"/>
  </p:normalViewPr>
  <p:slideViewPr>
    <p:cSldViewPr showGuides="1">
      <p:cViewPr>
        <p:scale>
          <a:sx n="90" d="100"/>
          <a:sy n="90" d="100"/>
        </p:scale>
        <p:origin x="-1872" y="-432"/>
      </p:cViewPr>
      <p:guideLst>
        <p:guide orient="horz" pos="572"/>
        <p:guide pos="70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77" d="100"/>
          <a:sy n="77" d="100"/>
        </p:scale>
        <p:origin x="-2130"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Diagramm%20von%20NorderSt_Bericht_1_TS_bearbeite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Diagramm%20von%20NorderSt_Bericht_1_TS_bearbeitet"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2752293577982"/>
          <c:y val="7.7551020408163293E-2"/>
          <c:w val="0.67737003058103995"/>
          <c:h val="0.71428571428571397"/>
        </c:manualLayout>
      </c:layout>
      <c:barChart>
        <c:barDir val="bar"/>
        <c:grouping val="percentStacked"/>
        <c:varyColors val="0"/>
        <c:ser>
          <c:idx val="1"/>
          <c:order val="0"/>
          <c:tx>
            <c:strRef>
              <c:f>'[Diagramm von NorderSt_Bericht_1_TS_bearbeitet]Sheet1'!$A$2</c:f>
              <c:strCache>
                <c:ptCount val="1"/>
                <c:pt idx="0">
                  <c:v>unter 18 Jahre</c:v>
                </c:pt>
              </c:strCache>
            </c:strRef>
          </c:tx>
          <c:spPr>
            <a:solidFill>
              <a:srgbClr val="C00000"/>
            </a:solidFill>
            <a:ln w="3175">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NorderSt_Bericht_1_TS_bearbeitet]Sheet1'!$B$2:$H$2</c:f>
              <c:numCache>
                <c:formatCode>0</c:formatCode>
                <c:ptCount val="7"/>
                <c:pt idx="0">
                  <c:v>7.7</c:v>
                </c:pt>
                <c:pt idx="1">
                  <c:v>6.4</c:v>
                </c:pt>
                <c:pt idx="2">
                  <c:v>3.6</c:v>
                </c:pt>
                <c:pt idx="3">
                  <c:v>1.8</c:v>
                </c:pt>
                <c:pt idx="6">
                  <c:v>20</c:v>
                </c:pt>
              </c:numCache>
            </c:numRef>
          </c:val>
          <c:extLst xmlns:c16r2="http://schemas.microsoft.com/office/drawing/2015/06/chart">
            <c:ext xmlns:c16="http://schemas.microsoft.com/office/drawing/2014/chart" uri="{C3380CC4-5D6E-409C-BE32-E72D297353CC}">
              <c16:uniqueId val="{00000000-24E1-41B2-A9E2-28E7D0C3A68E}"/>
            </c:ext>
          </c:extLst>
        </c:ser>
        <c:ser>
          <c:idx val="2"/>
          <c:order val="1"/>
          <c:tx>
            <c:strRef>
              <c:f>'[Diagramm von NorderSt_Bericht_1_TS_bearbeitet]Sheet1'!$A$3</c:f>
              <c:strCache>
                <c:ptCount val="1"/>
                <c:pt idx="0">
                  <c:v>18 - 24 Jahre</c:v>
                </c:pt>
              </c:strCache>
            </c:strRef>
          </c:tx>
          <c:spPr>
            <a:solidFill>
              <a:srgbClr val="FF0000"/>
            </a:solidFill>
            <a:ln w="3175">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NorderSt_Bericht_1_TS_bearbeitet]Sheet1'!$B$3:$H$3</c:f>
              <c:numCache>
                <c:formatCode>0</c:formatCode>
                <c:ptCount val="7"/>
                <c:pt idx="0">
                  <c:v>30.8</c:v>
                </c:pt>
                <c:pt idx="1">
                  <c:v>6.4</c:v>
                </c:pt>
                <c:pt idx="2">
                  <c:v>10</c:v>
                </c:pt>
                <c:pt idx="3">
                  <c:v>10.4</c:v>
                </c:pt>
                <c:pt idx="6">
                  <c:v>20</c:v>
                </c:pt>
              </c:numCache>
            </c:numRef>
          </c:val>
          <c:extLst xmlns:c16r2="http://schemas.microsoft.com/office/drawing/2015/06/chart">
            <c:ext xmlns:c16="http://schemas.microsoft.com/office/drawing/2014/chart" uri="{C3380CC4-5D6E-409C-BE32-E72D297353CC}">
              <c16:uniqueId val="{00000001-24E1-41B2-A9E2-28E7D0C3A68E}"/>
            </c:ext>
          </c:extLst>
        </c:ser>
        <c:ser>
          <c:idx val="3"/>
          <c:order val="2"/>
          <c:tx>
            <c:strRef>
              <c:f>'[Diagramm von NorderSt_Bericht_1_TS_bearbeitet]Sheet1'!$A$4</c:f>
              <c:strCache>
                <c:ptCount val="1"/>
                <c:pt idx="0">
                  <c:v>25 - 34 Jahre</c:v>
                </c:pt>
              </c:strCache>
            </c:strRef>
          </c:tx>
          <c:spPr>
            <a:solidFill>
              <a:srgbClr val="FFC000"/>
            </a:solidFill>
            <a:ln w="3175">
              <a:solidFill>
                <a:srgbClr val="000000"/>
              </a:solidFill>
              <a:prstDash val="solid"/>
            </a:ln>
          </c:spPr>
          <c:invertIfNegative val="0"/>
          <c:dLbls>
            <c:dLbl>
              <c:idx val="0"/>
              <c:layout>
                <c:manualLayout>
                  <c:x val="0.55504587155963303"/>
                  <c:y val="1.8829556544509945E-2"/>
                </c:manualLayout>
              </c:layout>
              <c:spPr>
                <a:noFill/>
                <a:ln w="25400">
                  <a:noFill/>
                </a:ln>
              </c:spPr>
              <c:txPr>
                <a:bodyPr/>
                <a:lstStyle/>
                <a:p>
                  <a:pPr>
                    <a:defRPr sz="1100" b="0"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E1-41B2-A9E2-28E7D0C3A68E}"/>
                </c:ext>
              </c:extLst>
            </c:dLbl>
            <c:dLbl>
              <c:idx val="1"/>
              <c:layout>
                <c:manualLayout>
                  <c:x val="4.7799128319969096E-3"/>
                  <c:y val="1.4999839305801101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4E1-41B2-A9E2-28E7D0C3A68E}"/>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NorderSt_Bericht_1_TS_bearbeitet]Sheet1'!$B$4:$H$4</c:f>
              <c:numCache>
                <c:formatCode>0</c:formatCode>
                <c:ptCount val="7"/>
                <c:pt idx="1">
                  <c:v>25.5</c:v>
                </c:pt>
                <c:pt idx="2">
                  <c:v>20.9</c:v>
                </c:pt>
                <c:pt idx="3">
                  <c:v>29.9</c:v>
                </c:pt>
                <c:pt idx="4">
                  <c:v>44.9</c:v>
                </c:pt>
                <c:pt idx="5">
                  <c:v>30.8</c:v>
                </c:pt>
              </c:numCache>
            </c:numRef>
          </c:val>
          <c:extLst xmlns:c16r2="http://schemas.microsoft.com/office/drawing/2015/06/chart">
            <c:ext xmlns:c16="http://schemas.microsoft.com/office/drawing/2014/chart" uri="{C3380CC4-5D6E-409C-BE32-E72D297353CC}">
              <c16:uniqueId val="{00000004-24E1-41B2-A9E2-28E7D0C3A68E}"/>
            </c:ext>
          </c:extLst>
        </c:ser>
        <c:ser>
          <c:idx val="4"/>
          <c:order val="3"/>
          <c:tx>
            <c:strRef>
              <c:f>'[Diagramm von NorderSt_Bericht_1_TS_bearbeitet]Sheet1'!$A$5</c:f>
              <c:strCache>
                <c:ptCount val="1"/>
                <c:pt idx="0">
                  <c:v>35 - 44 Jahre</c:v>
                </c:pt>
              </c:strCache>
            </c:strRef>
          </c:tx>
          <c:spPr>
            <a:solidFill>
              <a:srgbClr val="FFFF00"/>
            </a:solidFill>
            <a:ln w="3175">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NorderSt_Bericht_1_TS_bearbeitet]Sheet1'!$B$5:$H$5</c:f>
              <c:numCache>
                <c:formatCode>0</c:formatCode>
                <c:ptCount val="7"/>
                <c:pt idx="0">
                  <c:v>7.7</c:v>
                </c:pt>
                <c:pt idx="1">
                  <c:v>21.3</c:v>
                </c:pt>
                <c:pt idx="2">
                  <c:v>13.6</c:v>
                </c:pt>
                <c:pt idx="3">
                  <c:v>18.3</c:v>
                </c:pt>
                <c:pt idx="4">
                  <c:v>28.6</c:v>
                </c:pt>
                <c:pt idx="5">
                  <c:v>46.2</c:v>
                </c:pt>
                <c:pt idx="6">
                  <c:v>20</c:v>
                </c:pt>
              </c:numCache>
            </c:numRef>
          </c:val>
          <c:extLst xmlns:c16r2="http://schemas.microsoft.com/office/drawing/2015/06/chart">
            <c:ext xmlns:c16="http://schemas.microsoft.com/office/drawing/2014/chart" uri="{C3380CC4-5D6E-409C-BE32-E72D297353CC}">
              <c16:uniqueId val="{00000005-24E1-41B2-A9E2-28E7D0C3A68E}"/>
            </c:ext>
          </c:extLst>
        </c:ser>
        <c:ser>
          <c:idx val="5"/>
          <c:order val="4"/>
          <c:tx>
            <c:strRef>
              <c:f>'[Diagramm von NorderSt_Bericht_1_TS_bearbeitet]Sheet1'!$A$6</c:f>
              <c:strCache>
                <c:ptCount val="1"/>
                <c:pt idx="0">
                  <c:v>45 - 54 Jahre</c:v>
                </c:pt>
              </c:strCache>
            </c:strRef>
          </c:tx>
          <c:spPr>
            <a:solidFill>
              <a:srgbClr val="92D050"/>
            </a:solidFill>
            <a:ln w="3175">
              <a:solidFill>
                <a:srgbClr val="000000"/>
              </a:solidFill>
              <a:prstDash val="solid"/>
            </a:ln>
          </c:spPr>
          <c:invertIfNegative val="0"/>
          <c:dLbls>
            <c:dLbl>
              <c:idx val="0"/>
              <c:layout>
                <c:manualLayout>
                  <c:x val="1.32395632720845E-2"/>
                  <c:y val="6.2947975525434099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4E1-41B2-A9E2-28E7D0C3A68E}"/>
                </c:ext>
              </c:extLst>
            </c:dLbl>
            <c:dLbl>
              <c:idx val="1"/>
              <c:layout>
                <c:manualLayout>
                  <c:x val="1.43990946085868E-2"/>
                  <c:y val="1.4999839305801101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4E1-41B2-A9E2-28E7D0C3A68E}"/>
                </c:ext>
              </c:extLst>
            </c:dLbl>
            <c:dLbl>
              <c:idx val="2"/>
              <c:spPr>
                <a:noFill/>
                <a:ln w="25400">
                  <a:noFill/>
                </a:ln>
              </c:spPr>
              <c:txPr>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dLbl>
            <c:dLbl>
              <c:idx val="3"/>
              <c:layout>
                <c:manualLayout>
                  <c:x val="1.4547183895591001E-2"/>
                  <c:y val="1.9081471958862301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4E1-41B2-A9E2-28E7D0C3A68E}"/>
                </c:ext>
              </c:extLst>
            </c:dLbl>
            <c:dLbl>
              <c:idx val="5"/>
              <c:layout>
                <c:manualLayout>
                  <c:x val="1.29455588107927E-2"/>
                  <c:y val="4.4571961569757901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24E1-41B2-A9E2-28E7D0C3A68E}"/>
                </c:ext>
              </c:extLst>
            </c:dLbl>
            <c:dLbl>
              <c:idx val="7"/>
              <c:spPr>
                <a:noFill/>
                <a:ln w="25400">
                  <a:noFill/>
                </a:ln>
              </c:spPr>
              <c:txPr>
                <a:bodyPr/>
                <a:lstStyle/>
                <a:p>
                  <a:pPr>
                    <a:defRPr sz="600" b="1"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4E1-41B2-A9E2-28E7D0C3A68E}"/>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NorderSt_Bericht_1_TS_bearbeitet]Sheet1'!$B$6:$H$6</c:f>
              <c:numCache>
                <c:formatCode>0</c:formatCode>
                <c:ptCount val="7"/>
                <c:pt idx="0">
                  <c:v>38.5</c:v>
                </c:pt>
                <c:pt idx="1">
                  <c:v>8.5</c:v>
                </c:pt>
                <c:pt idx="2">
                  <c:v>15.5</c:v>
                </c:pt>
                <c:pt idx="3">
                  <c:v>18.3</c:v>
                </c:pt>
                <c:pt idx="5">
                  <c:v>15.4</c:v>
                </c:pt>
                <c:pt idx="6">
                  <c:v>40</c:v>
                </c:pt>
              </c:numCache>
            </c:numRef>
          </c:val>
          <c:extLst xmlns:c16r2="http://schemas.microsoft.com/office/drawing/2015/06/chart">
            <c:ext xmlns:c16="http://schemas.microsoft.com/office/drawing/2014/chart" uri="{C3380CC4-5D6E-409C-BE32-E72D297353CC}">
              <c16:uniqueId val="{0000000C-24E1-41B2-A9E2-28E7D0C3A68E}"/>
            </c:ext>
          </c:extLst>
        </c:ser>
        <c:ser>
          <c:idx val="6"/>
          <c:order val="5"/>
          <c:tx>
            <c:strRef>
              <c:f>'[Diagramm von NorderSt_Bericht_1_TS_bearbeitet]Sheet1'!$A$7</c:f>
              <c:strCache>
                <c:ptCount val="1"/>
                <c:pt idx="0">
                  <c:v>55 - 64 Jahre</c:v>
                </c:pt>
              </c:strCache>
            </c:strRef>
          </c:tx>
          <c:spPr>
            <a:solidFill>
              <a:srgbClr val="00B050"/>
            </a:solidFill>
            <a:ln w="3175">
              <a:solidFill>
                <a:srgbClr val="000000"/>
              </a:solidFill>
              <a:prstDash val="solid"/>
            </a:ln>
          </c:spPr>
          <c:invertIfNegative val="0"/>
          <c:dLbls>
            <c:dLbl>
              <c:idx val="0"/>
              <c:spPr>
                <a:noFill/>
                <a:ln w="25400">
                  <a:noFill/>
                </a:ln>
              </c:spPr>
              <c:txPr>
                <a:bodyPr/>
                <a:lstStyle/>
                <a:p>
                  <a:pPr>
                    <a:defRPr sz="12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1"/>
              <c:spPr>
                <a:noFill/>
                <a:ln w="25400">
                  <a:noFill/>
                </a:ln>
              </c:spPr>
              <c:txPr>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dLbl>
            <c:dLbl>
              <c:idx val="2"/>
              <c:spPr>
                <a:noFill/>
                <a:ln w="25400">
                  <a:noFill/>
                </a:ln>
              </c:spPr>
              <c:txPr>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dLbl>
            <c:dLbl>
              <c:idx val="3"/>
              <c:spPr>
                <a:noFill/>
                <a:ln w="25400">
                  <a:noFill/>
                </a:ln>
              </c:spPr>
              <c:txPr>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dLbl>
            <c:dLbl>
              <c:idx val="4"/>
              <c:layout>
                <c:manualLayout>
                  <c:x val="6.6406051584653901E-3"/>
                  <c:y val="8.5388362643696192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4E1-41B2-A9E2-28E7D0C3A68E}"/>
                </c:ext>
              </c:extLst>
            </c:dLbl>
            <c:dLbl>
              <c:idx val="5"/>
              <c:spPr>
                <a:noFill/>
                <a:ln w="25400">
                  <a:noFill/>
                </a:ln>
              </c:spPr>
              <c:txPr>
                <a:bodyPr/>
                <a:lstStyle/>
                <a:p>
                  <a:pPr>
                    <a:defRPr sz="12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6"/>
              <c:layout>
                <c:manualLayout>
                  <c:x val="0.98012232415902101"/>
                  <c:y val="2.491834547492006E-2"/>
                </c:manualLayout>
              </c:layout>
              <c:spPr>
                <a:noFill/>
                <a:ln w="25400">
                  <a:noFill/>
                </a:ln>
              </c:spPr>
              <c:txPr>
                <a:bodyPr/>
                <a:lstStyle/>
                <a:p>
                  <a:pPr>
                    <a:defRPr sz="1200" b="1"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4E1-41B2-A9E2-28E7D0C3A68E}"/>
                </c:ext>
              </c:extLst>
            </c:dLbl>
            <c:dLbl>
              <c:idx val="7"/>
              <c:spPr>
                <a:noFill/>
                <a:ln w="25400">
                  <a:noFill/>
                </a:ln>
              </c:spPr>
              <c:txPr>
                <a:bodyPr/>
                <a:lstStyle/>
                <a:p>
                  <a:pPr>
                    <a:defRPr sz="600" b="1"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24E1-41B2-A9E2-28E7D0C3A68E}"/>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NorderSt_Bericht_1_TS_bearbeitet]Sheet1'!$B$7:$H$7</c:f>
              <c:numCache>
                <c:formatCode>0</c:formatCode>
                <c:ptCount val="7"/>
                <c:pt idx="1">
                  <c:v>19.100000000000001</c:v>
                </c:pt>
                <c:pt idx="2">
                  <c:v>15.5</c:v>
                </c:pt>
                <c:pt idx="3">
                  <c:v>11</c:v>
                </c:pt>
                <c:pt idx="4">
                  <c:v>4.0999999999999996</c:v>
                </c:pt>
              </c:numCache>
            </c:numRef>
          </c:val>
          <c:extLst xmlns:c16r2="http://schemas.microsoft.com/office/drawing/2015/06/chart">
            <c:ext xmlns:c16="http://schemas.microsoft.com/office/drawing/2014/chart" uri="{C3380CC4-5D6E-409C-BE32-E72D297353CC}">
              <c16:uniqueId val="{00000015-24E1-41B2-A9E2-28E7D0C3A68E}"/>
            </c:ext>
          </c:extLst>
        </c:ser>
        <c:ser>
          <c:idx val="0"/>
          <c:order val="6"/>
          <c:tx>
            <c:strRef>
              <c:f>'[Diagramm von NorderSt_Bericht_1_TS_bearbeitet]Sheet1'!$A$8</c:f>
              <c:strCache>
                <c:ptCount val="1"/>
                <c:pt idx="0">
                  <c:v>65 - 74 Jahre</c:v>
                </c:pt>
              </c:strCache>
            </c:strRef>
          </c:tx>
          <c:spPr>
            <a:solidFill>
              <a:srgbClr val="00B0F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NorderSt_Bericht_1_TS_bearbeitet]Sheet1'!$B$8:$H$8</c:f>
              <c:numCache>
                <c:formatCode>0</c:formatCode>
                <c:ptCount val="7"/>
                <c:pt idx="0">
                  <c:v>15.4</c:v>
                </c:pt>
                <c:pt idx="1">
                  <c:v>8.5</c:v>
                </c:pt>
                <c:pt idx="2">
                  <c:v>12.7</c:v>
                </c:pt>
                <c:pt idx="3">
                  <c:v>5.5</c:v>
                </c:pt>
                <c:pt idx="4">
                  <c:v>2</c:v>
                </c:pt>
              </c:numCache>
            </c:numRef>
          </c:val>
          <c:extLst xmlns:c16r2="http://schemas.microsoft.com/office/drawing/2015/06/chart">
            <c:ext xmlns:c16="http://schemas.microsoft.com/office/drawing/2014/chart" uri="{C3380CC4-5D6E-409C-BE32-E72D297353CC}">
              <c16:uniqueId val="{00000016-24E1-41B2-A9E2-28E7D0C3A68E}"/>
            </c:ext>
          </c:extLst>
        </c:ser>
        <c:ser>
          <c:idx val="7"/>
          <c:order val="7"/>
          <c:tx>
            <c:strRef>
              <c:f>'[Diagramm von NorderSt_Bericht_1_TS_bearbeitet]Sheet1'!$A$9</c:f>
              <c:strCache>
                <c:ptCount val="1"/>
                <c:pt idx="0">
                  <c:v>75 Jahre und älter</c:v>
                </c:pt>
              </c:strCache>
            </c:strRef>
          </c:tx>
          <c:spPr>
            <a:solidFill>
              <a:srgbClr val="0070C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(n=47)</c:v>
                </c:pt>
                <c:pt idx="2">
                  <c:v>50 qm (n=110)</c:v>
                </c:pt>
                <c:pt idx="3">
                  <c:v>70 qm (n=164)</c:v>
                </c:pt>
                <c:pt idx="4">
                  <c:v>100 qm (n=49)</c:v>
                </c:pt>
                <c:pt idx="5">
                  <c:v>120 qm (n=13)</c:v>
                </c:pt>
                <c:pt idx="6">
                  <c:v>größere Wohnung (n=5)</c:v>
                </c:pt>
              </c:strCache>
            </c:strRef>
          </c:cat>
          <c:val>
            <c:numRef>
              <c:f>'[Diagramm von NorderSt_Bericht_1_TS_bearbeitet]Sheet1'!$B$9:$H$9</c:f>
              <c:numCache>
                <c:formatCode>0</c:formatCode>
                <c:ptCount val="7"/>
                <c:pt idx="1">
                  <c:v>4.3</c:v>
                </c:pt>
                <c:pt idx="2">
                  <c:v>8.2000000000000011</c:v>
                </c:pt>
                <c:pt idx="3">
                  <c:v>4.9000000000000004</c:v>
                </c:pt>
                <c:pt idx="5">
                  <c:v>7.7</c:v>
                </c:pt>
              </c:numCache>
            </c:numRef>
          </c:val>
          <c:extLst xmlns:c16r2="http://schemas.microsoft.com/office/drawing/2015/06/chart">
            <c:ext xmlns:c16="http://schemas.microsoft.com/office/drawing/2014/chart" uri="{C3380CC4-5D6E-409C-BE32-E72D297353CC}">
              <c16:uniqueId val="{00000017-24E1-41B2-A9E2-28E7D0C3A68E}"/>
            </c:ext>
          </c:extLst>
        </c:ser>
        <c:dLbls>
          <c:showLegendKey val="0"/>
          <c:showVal val="0"/>
          <c:showCatName val="0"/>
          <c:showSerName val="0"/>
          <c:showPercent val="0"/>
          <c:showBubbleSize val="0"/>
        </c:dLbls>
        <c:gapWidth val="40"/>
        <c:overlap val="100"/>
        <c:axId val="81405824"/>
        <c:axId val="81407360"/>
      </c:barChart>
      <c:catAx>
        <c:axId val="8140582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de-DE"/>
          </a:p>
        </c:txPr>
        <c:crossAx val="81407360"/>
        <c:crosses val="autoZero"/>
        <c:auto val="1"/>
        <c:lblAlgn val="ctr"/>
        <c:lblOffset val="100"/>
        <c:tickLblSkip val="1"/>
        <c:tickMarkSkip val="1"/>
        <c:noMultiLvlLbl val="0"/>
      </c:catAx>
      <c:valAx>
        <c:axId val="81407360"/>
        <c:scaling>
          <c:orientation val="minMax"/>
        </c:scaling>
        <c:delete val="0"/>
        <c:axPos val="t"/>
        <c:majorGridlines>
          <c:spPr>
            <a:ln w="3175">
              <a:solidFill>
                <a:srgbClr val="80808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de-DE"/>
          </a:p>
        </c:txPr>
        <c:crossAx val="81405824"/>
        <c:crosses val="autoZero"/>
        <c:crossBetween val="between"/>
      </c:valAx>
      <c:spPr>
        <a:noFill/>
        <a:ln w="3175">
          <a:solidFill>
            <a:srgbClr val="000000"/>
          </a:solidFill>
          <a:prstDash val="solid"/>
        </a:ln>
      </c:spPr>
    </c:plotArea>
    <c:legend>
      <c:legendPos val="b"/>
      <c:layout>
        <c:manualLayout>
          <c:xMode val="edge"/>
          <c:yMode val="edge"/>
          <c:x val="0.27981651376146799"/>
          <c:y val="0.83265306122449001"/>
          <c:w val="0.66055045871559603"/>
          <c:h val="0.155102040816327"/>
        </c:manualLayout>
      </c:layout>
      <c:overlay val="0"/>
      <c:spPr>
        <a:noFill/>
        <a:ln w="25400">
          <a:noFill/>
        </a:ln>
      </c:spPr>
      <c:txPr>
        <a:bodyPr/>
        <a:lstStyle/>
        <a:p>
          <a:pPr>
            <a:defRPr sz="1100" b="0" i="0" u="none" strike="noStrike" baseline="0">
              <a:solidFill>
                <a:srgbClr val="000000"/>
              </a:solidFill>
              <a:latin typeface="Calibri"/>
              <a:ea typeface="Calibri"/>
              <a:cs typeface="Calibri"/>
            </a:defRPr>
          </a:pPr>
          <a:endParaRPr lang="de-DE"/>
        </a:p>
      </c:txPr>
    </c:legend>
    <c:plotVisOnly val="1"/>
    <c:dispBlanksAs val="gap"/>
    <c:showDLblsOverMax val="0"/>
  </c:chart>
  <c:spPr>
    <a:noFill/>
    <a:ln w="6350">
      <a:noFill/>
    </a:ln>
  </c:spPr>
  <c:txPr>
    <a:bodyPr/>
    <a:lstStyle/>
    <a:p>
      <a:pPr>
        <a:defRPr sz="1380" b="1" i="0" u="none" strike="noStrike" baseline="0">
          <a:solidFill>
            <a:srgbClr val="FFFFFF"/>
          </a:solidFill>
          <a:latin typeface="Arial"/>
          <a:ea typeface="Arial"/>
          <a:cs typeface="Arial"/>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6376360808709"/>
          <c:y val="8.22510822510822E-2"/>
          <c:w val="0.673405909797823"/>
          <c:h val="0.69696969696969702"/>
        </c:manualLayout>
      </c:layout>
      <c:barChart>
        <c:barDir val="bar"/>
        <c:grouping val="percentStacked"/>
        <c:varyColors val="0"/>
        <c:ser>
          <c:idx val="1"/>
          <c:order val="0"/>
          <c:tx>
            <c:strRef>
              <c:f>'[Diagramm von NorderSt_Bericht_1_TS_bearbeitet]Sheet1'!$A$2</c:f>
              <c:strCache>
                <c:ptCount val="1"/>
                <c:pt idx="0">
                  <c:v>1 Person</c:v>
                </c:pt>
              </c:strCache>
            </c:strRef>
          </c:tx>
          <c:spPr>
            <a:solidFill>
              <a:srgbClr val="C00000"/>
            </a:solidFill>
            <a:ln w="3175">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NorderSt_Bericht_1_TS_bearbeitet]Sheet1'!$B$2:$H$2</c:f>
              <c:numCache>
                <c:formatCode>0</c:formatCode>
                <c:ptCount val="7"/>
                <c:pt idx="0">
                  <c:v>92</c:v>
                </c:pt>
                <c:pt idx="1">
                  <c:v>69</c:v>
                </c:pt>
                <c:pt idx="2">
                  <c:v>45</c:v>
                </c:pt>
                <c:pt idx="3">
                  <c:v>15</c:v>
                </c:pt>
                <c:pt idx="4">
                  <c:v>4</c:v>
                </c:pt>
              </c:numCache>
            </c:numRef>
          </c:val>
          <c:extLst xmlns:c16r2="http://schemas.microsoft.com/office/drawing/2015/06/chart">
            <c:ext xmlns:c16="http://schemas.microsoft.com/office/drawing/2014/chart" uri="{C3380CC4-5D6E-409C-BE32-E72D297353CC}">
              <c16:uniqueId val="{00000000-7B80-4E31-BFF1-5D4435F286F8}"/>
            </c:ext>
          </c:extLst>
        </c:ser>
        <c:ser>
          <c:idx val="2"/>
          <c:order val="1"/>
          <c:tx>
            <c:strRef>
              <c:f>'[Diagramm von NorderSt_Bericht_1_TS_bearbeitet]Sheet1'!$A$3</c:f>
              <c:strCache>
                <c:ptCount val="1"/>
                <c:pt idx="0">
                  <c:v>2 Personen</c:v>
                </c:pt>
              </c:strCache>
            </c:strRef>
          </c:tx>
          <c:spPr>
            <a:solidFill>
              <a:srgbClr val="FF0000"/>
            </a:solidFill>
            <a:ln w="3175">
              <a:solidFill>
                <a:srgbClr val="000000"/>
              </a:solidFill>
              <a:prstDash val="solid"/>
            </a:ln>
          </c:spPr>
          <c:invertIfNegative val="0"/>
          <c:dLbls>
            <c:dLbl>
              <c:idx val="1"/>
              <c:layout>
                <c:manualLayout>
                  <c:x val="0"/>
                  <c:y val="3.34014336842149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3E5-4754-9E5C-E9529241F170}"/>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NorderSt_Bericht_1_TS_bearbeitet]Sheet1'!$B$3:$H$3</c:f>
              <c:numCache>
                <c:formatCode>0</c:formatCode>
                <c:ptCount val="7"/>
                <c:pt idx="0">
                  <c:v>8</c:v>
                </c:pt>
                <c:pt idx="1">
                  <c:v>26</c:v>
                </c:pt>
                <c:pt idx="2">
                  <c:v>42</c:v>
                </c:pt>
                <c:pt idx="3">
                  <c:v>54</c:v>
                </c:pt>
                <c:pt idx="4">
                  <c:v>23</c:v>
                </c:pt>
                <c:pt idx="5">
                  <c:v>14</c:v>
                </c:pt>
              </c:numCache>
            </c:numRef>
          </c:val>
          <c:extLst xmlns:c16r2="http://schemas.microsoft.com/office/drawing/2015/06/chart">
            <c:ext xmlns:c16="http://schemas.microsoft.com/office/drawing/2014/chart" uri="{C3380CC4-5D6E-409C-BE32-E72D297353CC}">
              <c16:uniqueId val="{00000001-7B80-4E31-BFF1-5D4435F286F8}"/>
            </c:ext>
          </c:extLst>
        </c:ser>
        <c:ser>
          <c:idx val="3"/>
          <c:order val="2"/>
          <c:tx>
            <c:strRef>
              <c:f>'[Diagramm von NorderSt_Bericht_1_TS_bearbeitet]Sheet1'!$A$4</c:f>
              <c:strCache>
                <c:ptCount val="1"/>
                <c:pt idx="0">
                  <c:v>3 Personen</c:v>
                </c:pt>
              </c:strCache>
            </c:strRef>
          </c:tx>
          <c:spPr>
            <a:solidFill>
              <a:srgbClr val="FFC000"/>
            </a:solidFill>
            <a:ln w="3175">
              <a:solidFill>
                <a:srgbClr val="000000"/>
              </a:solidFill>
              <a:prstDash val="solid"/>
            </a:ln>
          </c:spPr>
          <c:invertIfNegative val="0"/>
          <c:dLbls>
            <c:dLbl>
              <c:idx val="0"/>
              <c:layout>
                <c:manualLayout>
                  <c:x val="0.97200622083981303"/>
                  <c:y val="2.3646979729354554E-2"/>
                </c:manualLayout>
              </c:layout>
              <c:spPr>
                <a:noFill/>
                <a:ln w="25400">
                  <a:noFill/>
                </a:ln>
              </c:spPr>
              <c:txPr>
                <a:bodyPr/>
                <a:lstStyle/>
                <a:p>
                  <a:pPr>
                    <a:defRPr sz="1100" b="0"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80-4E31-BFF1-5D4435F286F8}"/>
                </c:ext>
              </c:extLst>
            </c:dLbl>
            <c:dLbl>
              <c:idx val="1"/>
              <c:layout>
                <c:manualLayout>
                  <c:x val="-1.4366258568235658E-3"/>
                  <c:y val="5.8886464581856127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B80-4E31-BFF1-5D4435F286F8}"/>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NorderSt_Bericht_1_TS_bearbeitet]Sheet1'!$B$4:$H$4</c:f>
              <c:numCache>
                <c:formatCode>0</c:formatCode>
                <c:ptCount val="7"/>
                <c:pt idx="1">
                  <c:v>5</c:v>
                </c:pt>
                <c:pt idx="2">
                  <c:v>11</c:v>
                </c:pt>
                <c:pt idx="3">
                  <c:v>24</c:v>
                </c:pt>
                <c:pt idx="4">
                  <c:v>21</c:v>
                </c:pt>
                <c:pt idx="5">
                  <c:v>21</c:v>
                </c:pt>
                <c:pt idx="6">
                  <c:v>20</c:v>
                </c:pt>
              </c:numCache>
            </c:numRef>
          </c:val>
          <c:extLst xmlns:c16r2="http://schemas.microsoft.com/office/drawing/2015/06/chart">
            <c:ext xmlns:c16="http://schemas.microsoft.com/office/drawing/2014/chart" uri="{C3380CC4-5D6E-409C-BE32-E72D297353CC}">
              <c16:uniqueId val="{00000004-7B80-4E31-BFF1-5D4435F286F8}"/>
            </c:ext>
          </c:extLst>
        </c:ser>
        <c:ser>
          <c:idx val="4"/>
          <c:order val="3"/>
          <c:tx>
            <c:strRef>
              <c:f>'[Diagramm von NorderSt_Bericht_1_TS_bearbeitet]Sheet1'!$A$5</c:f>
              <c:strCache>
                <c:ptCount val="1"/>
                <c:pt idx="0">
                  <c:v>4 Personen</c:v>
                </c:pt>
              </c:strCache>
            </c:strRef>
          </c:tx>
          <c:spPr>
            <a:solidFill>
              <a:srgbClr val="FFFF00"/>
            </a:solidFill>
            <a:ln w="3175">
              <a:solidFill>
                <a:srgbClr val="000000"/>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NorderSt_Bericht_1_TS_bearbeitet]Sheet1'!$B$5:$H$5</c:f>
              <c:numCache>
                <c:formatCode>General</c:formatCode>
                <c:ptCount val="7"/>
                <c:pt idx="2" formatCode="0">
                  <c:v>2</c:v>
                </c:pt>
                <c:pt idx="3" formatCode="0">
                  <c:v>6</c:v>
                </c:pt>
                <c:pt idx="4" formatCode="0">
                  <c:v>43</c:v>
                </c:pt>
                <c:pt idx="5" formatCode="0">
                  <c:v>21</c:v>
                </c:pt>
                <c:pt idx="6" formatCode="0">
                  <c:v>60</c:v>
                </c:pt>
              </c:numCache>
            </c:numRef>
          </c:val>
          <c:extLst xmlns:c16r2="http://schemas.microsoft.com/office/drawing/2015/06/chart">
            <c:ext xmlns:c16="http://schemas.microsoft.com/office/drawing/2014/chart" uri="{C3380CC4-5D6E-409C-BE32-E72D297353CC}">
              <c16:uniqueId val="{00000005-7B80-4E31-BFF1-5D4435F286F8}"/>
            </c:ext>
          </c:extLst>
        </c:ser>
        <c:ser>
          <c:idx val="5"/>
          <c:order val="4"/>
          <c:tx>
            <c:strRef>
              <c:f>'[Diagramm von NorderSt_Bericht_1_TS_bearbeitet]Sheet1'!$A$6</c:f>
              <c:strCache>
                <c:ptCount val="1"/>
                <c:pt idx="0">
                  <c:v>5 Personen</c:v>
                </c:pt>
              </c:strCache>
            </c:strRef>
          </c:tx>
          <c:spPr>
            <a:solidFill>
              <a:srgbClr val="92D050"/>
            </a:solidFill>
            <a:ln w="3175">
              <a:solidFill>
                <a:srgbClr val="000000"/>
              </a:solidFill>
              <a:prstDash val="solid"/>
            </a:ln>
          </c:spPr>
          <c:invertIfNegative val="0"/>
          <c:dLbls>
            <c:dLbl>
              <c:idx val="0"/>
              <c:layout>
                <c:manualLayout>
                  <c:x val="0.979782270606532"/>
                  <c:y val="2.896484501894166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B80-4E31-BFF1-5D4435F286F8}"/>
                </c:ext>
              </c:extLst>
            </c:dLbl>
            <c:dLbl>
              <c:idx val="1"/>
              <c:layout>
                <c:manualLayout>
                  <c:x val="0.98133748055987602"/>
                  <c:y val="2.4635784901334674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B80-4E31-BFF1-5D4435F286F8}"/>
                </c:ext>
              </c:extLst>
            </c:dLbl>
            <c:dLbl>
              <c:idx val="2"/>
              <c:spPr>
                <a:noFill/>
                <a:ln w="25400">
                  <a:noFill/>
                </a:ln>
              </c:spPr>
              <c:txPr>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dLbl>
            <c:dLbl>
              <c:idx val="3"/>
              <c:layout>
                <c:manualLayout>
                  <c:x val="3.7137191541356941E-3"/>
                  <c:y val="2.5500811102531357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B80-4E31-BFF1-5D4435F286F8}"/>
                </c:ext>
              </c:extLst>
            </c:dLbl>
            <c:dLbl>
              <c:idx val="5"/>
              <c:layout>
                <c:manualLayout>
                  <c:x val="-3.7557733576877735E-3"/>
                  <c:y val="4.2197582893416285E-3"/>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4105363415531416E-2"/>
                      <c:h val="5.5613387084217897E-2"/>
                    </c:manualLayout>
                  </c15:layout>
                </c:ext>
                <c:ext xmlns:c16="http://schemas.microsoft.com/office/drawing/2014/chart" uri="{C3380CC4-5D6E-409C-BE32-E72D297353CC}">
                  <c16:uniqueId val="{0000000A-7B80-4E31-BFF1-5D4435F286F8}"/>
                </c:ext>
              </c:extLst>
            </c:dLbl>
            <c:dLbl>
              <c:idx val="7"/>
              <c:spPr>
                <a:noFill/>
                <a:ln w="25400">
                  <a:noFill/>
                </a:ln>
              </c:spPr>
              <c:txPr>
                <a:bodyPr/>
                <a:lstStyle/>
                <a:p>
                  <a:pPr>
                    <a:defRPr sz="600" b="1"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B80-4E31-BFF1-5D4435F286F8}"/>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NorderSt_Bericht_1_TS_bearbeitet]Sheet1'!$B$6:$H$6</c:f>
              <c:numCache>
                <c:formatCode>General</c:formatCode>
                <c:ptCount val="7"/>
                <c:pt idx="3" formatCode="0">
                  <c:v>1</c:v>
                </c:pt>
                <c:pt idx="4" formatCode="0">
                  <c:v>7</c:v>
                </c:pt>
                <c:pt idx="5" formatCode="0">
                  <c:v>36</c:v>
                </c:pt>
              </c:numCache>
            </c:numRef>
          </c:val>
          <c:extLst xmlns:c16r2="http://schemas.microsoft.com/office/drawing/2015/06/chart">
            <c:ext xmlns:c16="http://schemas.microsoft.com/office/drawing/2014/chart" uri="{C3380CC4-5D6E-409C-BE32-E72D297353CC}">
              <c16:uniqueId val="{0000000C-7B80-4E31-BFF1-5D4435F286F8}"/>
            </c:ext>
          </c:extLst>
        </c:ser>
        <c:ser>
          <c:idx val="6"/>
          <c:order val="5"/>
          <c:tx>
            <c:strRef>
              <c:f>'[Diagramm von NorderSt_Bericht_1_TS_bearbeitet]Sheet1'!$A$7</c:f>
              <c:strCache>
                <c:ptCount val="1"/>
                <c:pt idx="0">
                  <c:v>6 Personen</c:v>
                </c:pt>
              </c:strCache>
            </c:strRef>
          </c:tx>
          <c:spPr>
            <a:solidFill>
              <a:srgbClr val="00B050"/>
            </a:solidFill>
            <a:ln w="3175">
              <a:solidFill>
                <a:srgbClr val="000000"/>
              </a:solidFill>
              <a:prstDash val="solid"/>
            </a:ln>
          </c:spPr>
          <c:invertIfNegative val="0"/>
          <c:dLbls>
            <c:dLbl>
              <c:idx val="0"/>
              <c:spPr>
                <a:noFill/>
                <a:ln w="25400">
                  <a:noFill/>
                </a:ln>
              </c:spPr>
              <c:txPr>
                <a:bodyPr/>
                <a:lstStyle/>
                <a:p>
                  <a:pPr>
                    <a:defRPr sz="12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1"/>
              <c:spPr>
                <a:noFill/>
                <a:ln w="25400">
                  <a:noFill/>
                </a:ln>
              </c:spPr>
              <c:txPr>
                <a:bodyPr/>
                <a:lstStyle/>
                <a:p>
                  <a:pPr>
                    <a:defRPr sz="120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2"/>
              <c:spPr>
                <a:noFill/>
                <a:ln w="25400">
                  <a:noFill/>
                </a:ln>
              </c:spPr>
              <c:txPr>
                <a:bodyPr/>
                <a:lstStyle/>
                <a:p>
                  <a:pPr>
                    <a:defRPr sz="120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3"/>
              <c:spPr>
                <a:noFill/>
                <a:ln w="25400">
                  <a:noFill/>
                </a:ln>
              </c:spPr>
              <c:txPr>
                <a:bodyPr/>
                <a:lstStyle/>
                <a:p>
                  <a:pPr>
                    <a:defRPr sz="120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4"/>
              <c:layout>
                <c:manualLayout>
                  <c:x val="-2.2837529072588887E-3"/>
                  <c:y val="1.9777856795704881E-4"/>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7B80-4E31-BFF1-5D4435F286F8}"/>
                </c:ext>
              </c:extLst>
            </c:dLbl>
            <c:dLbl>
              <c:idx val="5"/>
              <c:spPr>
                <a:noFill/>
                <a:ln w="25400">
                  <a:noFill/>
                </a:ln>
              </c:spPr>
              <c:txPr>
                <a:bodyPr/>
                <a:lstStyle/>
                <a:p>
                  <a:pPr>
                    <a:defRPr sz="1200" b="1"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dLbl>
            <c:dLbl>
              <c:idx val="6"/>
              <c:layout>
                <c:manualLayout>
                  <c:x val="1.1839066384198099E-2"/>
                  <c:y val="2.02379248048539E-2"/>
                </c:manualLayout>
              </c:layout>
              <c:spPr>
                <a:noFill/>
                <a:ln w="25400">
                  <a:noFill/>
                </a:ln>
              </c:spPr>
              <c:txPr>
                <a:bodyPr/>
                <a:lstStyle/>
                <a:p>
                  <a:pPr>
                    <a:defRPr sz="1200" b="0" i="0" u="none" strike="noStrike" baseline="0">
                      <a:solidFill>
                        <a:srgbClr val="000000"/>
                      </a:solidFill>
                      <a:latin typeface="Calibri"/>
                      <a:ea typeface="Calibri"/>
                      <a:cs typeface="Calibri"/>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B80-4E31-BFF1-5D4435F286F8}"/>
                </c:ext>
              </c:extLst>
            </c:dLbl>
            <c:dLbl>
              <c:idx val="7"/>
              <c:spPr>
                <a:noFill/>
                <a:ln w="25400">
                  <a:noFill/>
                </a:ln>
              </c:spPr>
              <c:txPr>
                <a:bodyPr/>
                <a:lstStyle/>
                <a:p>
                  <a:pPr>
                    <a:defRPr sz="600" b="1" i="0" u="none" strike="noStrike" baseline="0">
                      <a:solidFill>
                        <a:srgbClr val="000000"/>
                      </a:solidFill>
                      <a:latin typeface="Arial"/>
                      <a:ea typeface="Arial"/>
                      <a:cs typeface="Arial"/>
                    </a:defRPr>
                  </a:pPr>
                  <a:endParaRPr lang="de-DE"/>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7B80-4E31-BFF1-5D4435F286F8}"/>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NorderSt_Bericht_1_TS_bearbeitet]Sheet1'!$B$7:$H$7</c:f>
              <c:numCache>
                <c:formatCode>General</c:formatCode>
                <c:ptCount val="7"/>
                <c:pt idx="4" formatCode="0">
                  <c:v>2</c:v>
                </c:pt>
                <c:pt idx="6" formatCode="0">
                  <c:v>20</c:v>
                </c:pt>
              </c:numCache>
            </c:numRef>
          </c:val>
          <c:extLst xmlns:c16r2="http://schemas.microsoft.com/office/drawing/2015/06/chart">
            <c:ext xmlns:c16="http://schemas.microsoft.com/office/drawing/2014/chart" uri="{C3380CC4-5D6E-409C-BE32-E72D297353CC}">
              <c16:uniqueId val="{00000015-7B80-4E31-BFF1-5D4435F286F8}"/>
            </c:ext>
          </c:extLst>
        </c:ser>
        <c:ser>
          <c:idx val="0"/>
          <c:order val="6"/>
          <c:tx>
            <c:strRef>
              <c:f>'[Diagramm von NorderSt_Bericht_1_TS_bearbeitet]Sheet1'!$A$8</c:f>
              <c:strCache>
                <c:ptCount val="1"/>
                <c:pt idx="0">
                  <c:v>7 Personen</c:v>
                </c:pt>
              </c:strCache>
            </c:strRef>
          </c:tx>
          <c:spPr>
            <a:solidFill>
              <a:srgbClr val="00B0F0"/>
            </a:solidFill>
            <a:ln w="12700">
              <a:solidFill>
                <a:srgbClr val="000000"/>
              </a:solidFill>
              <a:prstDash val="solid"/>
            </a:ln>
          </c:spPr>
          <c:invertIfNegative val="0"/>
          <c:dLbls>
            <c:dLbl>
              <c:idx val="5"/>
              <c:layout>
                <c:manualLayout>
                  <c:x val="-3.132483197125811E-3"/>
                  <c:y val="3.340143368421495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3E5-4754-9E5C-E9529241F170}"/>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'[Diagramm von NorderSt_Bericht_1_TS_bearbeitet]Sheet1'!$B$1:$H$1</c:f>
              <c:strCache>
                <c:ptCount val="7"/>
                <c:pt idx="0">
                  <c:v>30 qm (n=13)</c:v>
                </c:pt>
                <c:pt idx="1">
                  <c:v>40 qm (n=42)</c:v>
                </c:pt>
                <c:pt idx="2">
                  <c:v>50 qm (n=103)</c:v>
                </c:pt>
                <c:pt idx="3">
                  <c:v>70 qm (n=166)</c:v>
                </c:pt>
                <c:pt idx="4">
                  <c:v>100 qm (n=53)</c:v>
                </c:pt>
                <c:pt idx="5">
                  <c:v>120 qm (n=14)</c:v>
                </c:pt>
                <c:pt idx="6">
                  <c:v>größere Wohnung (n=5)</c:v>
                </c:pt>
              </c:strCache>
            </c:strRef>
          </c:cat>
          <c:val>
            <c:numRef>
              <c:f>'[Diagramm von NorderSt_Bericht_1_TS_bearbeitet]Sheet1'!$B$8:$H$8</c:f>
              <c:numCache>
                <c:formatCode>General</c:formatCode>
                <c:ptCount val="7"/>
                <c:pt idx="5" formatCode="0">
                  <c:v>7</c:v>
                </c:pt>
              </c:numCache>
            </c:numRef>
          </c:val>
          <c:extLst xmlns:c16r2="http://schemas.microsoft.com/office/drawing/2015/06/chart">
            <c:ext xmlns:c16="http://schemas.microsoft.com/office/drawing/2014/chart" uri="{C3380CC4-5D6E-409C-BE32-E72D297353CC}">
              <c16:uniqueId val="{00000016-7B80-4E31-BFF1-5D4435F286F8}"/>
            </c:ext>
          </c:extLst>
        </c:ser>
        <c:dLbls>
          <c:showLegendKey val="0"/>
          <c:showVal val="0"/>
          <c:showCatName val="0"/>
          <c:showSerName val="0"/>
          <c:showPercent val="0"/>
          <c:showBubbleSize val="0"/>
        </c:dLbls>
        <c:gapWidth val="40"/>
        <c:overlap val="100"/>
        <c:axId val="82100608"/>
        <c:axId val="82102144"/>
      </c:barChart>
      <c:catAx>
        <c:axId val="8210060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de-DE"/>
          </a:p>
        </c:txPr>
        <c:crossAx val="82102144"/>
        <c:crosses val="autoZero"/>
        <c:auto val="1"/>
        <c:lblAlgn val="ctr"/>
        <c:lblOffset val="100"/>
        <c:tickLblSkip val="1"/>
        <c:tickMarkSkip val="1"/>
        <c:noMultiLvlLbl val="0"/>
      </c:catAx>
      <c:valAx>
        <c:axId val="82102144"/>
        <c:scaling>
          <c:orientation val="minMax"/>
        </c:scaling>
        <c:delete val="0"/>
        <c:axPos val="t"/>
        <c:majorGridlines>
          <c:spPr>
            <a:ln w="3175">
              <a:solidFill>
                <a:srgbClr val="80808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de-DE"/>
          </a:p>
        </c:txPr>
        <c:crossAx val="82100608"/>
        <c:crosses val="autoZero"/>
        <c:crossBetween val="between"/>
      </c:valAx>
      <c:spPr>
        <a:noFill/>
        <a:ln w="3175">
          <a:solidFill>
            <a:srgbClr val="000000"/>
          </a:solidFill>
          <a:prstDash val="solid"/>
        </a:ln>
      </c:spPr>
    </c:plotArea>
    <c:legend>
      <c:legendPos val="b"/>
      <c:layout>
        <c:manualLayout>
          <c:xMode val="edge"/>
          <c:yMode val="edge"/>
          <c:x val="0.286158631415241"/>
          <c:y val="0.82251082251082197"/>
          <c:w val="0.67185069984447898"/>
          <c:h val="0.16450216450216401"/>
        </c:manualLayout>
      </c:layout>
      <c:overlay val="0"/>
      <c:spPr>
        <a:noFill/>
        <a:ln w="25400">
          <a:noFill/>
        </a:ln>
      </c:spPr>
      <c:txPr>
        <a:bodyPr/>
        <a:lstStyle/>
        <a:p>
          <a:pPr>
            <a:defRPr sz="1100" b="0" i="0" u="none" strike="noStrike" baseline="0">
              <a:solidFill>
                <a:srgbClr val="000000"/>
              </a:solidFill>
              <a:latin typeface="Calibri"/>
              <a:ea typeface="Calibri"/>
              <a:cs typeface="Calibri"/>
            </a:defRPr>
          </a:pPr>
          <a:endParaRPr lang="de-DE"/>
        </a:p>
      </c:txPr>
    </c:legend>
    <c:plotVisOnly val="1"/>
    <c:dispBlanksAs val="gap"/>
    <c:showDLblsOverMax val="0"/>
  </c:chart>
  <c:spPr>
    <a:noFill/>
    <a:ln w="6350">
      <a:noFill/>
    </a:ln>
  </c:spPr>
  <c:txPr>
    <a:bodyPr/>
    <a:lstStyle/>
    <a:p>
      <a:pPr>
        <a:defRPr sz="1380" b="1" i="0" u="none" strike="noStrike" baseline="0">
          <a:solidFill>
            <a:srgbClr val="FFFFFF"/>
          </a:solidFill>
          <a:latin typeface="Arial"/>
          <a:ea typeface="Arial"/>
          <a:cs typeface="Arial"/>
        </a:defRPr>
      </a:pPr>
      <a:endParaRPr lang="de-D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xmlns="" id="{5B40FD3D-54FE-4574-BFA5-EF98691711A5}"/>
              </a:ext>
            </a:extLst>
          </p:cNvPr>
          <p:cNvSpPr>
            <a:spLocks noChangeArrowheads="1"/>
          </p:cNvSpPr>
          <p:nvPr/>
        </p:nvSpPr>
        <p:spPr bwMode="auto">
          <a:xfrm>
            <a:off x="101600" y="20638"/>
            <a:ext cx="244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r>
              <a:rPr lang="de-DE" altLang="de-DE" sz="1400">
                <a:latin typeface="Times New Roman" pitchFamily="18" charset="0"/>
              </a:rPr>
              <a:t>Stadt Norderstedt - Umweltamt</a:t>
            </a:r>
          </a:p>
        </p:txBody>
      </p:sp>
      <p:sp>
        <p:nvSpPr>
          <p:cNvPr id="115715" name="Rectangle 3">
            <a:extLst>
              <a:ext uri="{FF2B5EF4-FFF2-40B4-BE49-F238E27FC236}">
                <a16:creationId xmlns:a16="http://schemas.microsoft.com/office/drawing/2014/main" xmlns="" id="{2A371F4C-0FF6-4EB3-854B-94D169585948}"/>
              </a:ext>
            </a:extLst>
          </p:cNvPr>
          <p:cNvSpPr>
            <a:spLocks noChangeArrowheads="1"/>
          </p:cNvSpPr>
          <p:nvPr/>
        </p:nvSpPr>
        <p:spPr bwMode="auto">
          <a:xfrm>
            <a:off x="101600" y="647223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fld id="{C2DAB3B4-BAD2-415B-AB9C-6A2EBD15E70F}" type="datetime1">
              <a:rPr lang="de-DE" altLang="de-DE" sz="1400" smtClean="0">
                <a:latin typeface="Times New Roman" pitchFamily="18" charset="0"/>
              </a:rPr>
              <a:pPr>
                <a:defRPr/>
              </a:pPr>
              <a:t>13.09.2018</a:t>
            </a:fld>
            <a:endParaRPr lang="de-DE" altLang="de-DE" sz="1400">
              <a:latin typeface="Times New Roman" pitchFamily="18" charset="0"/>
            </a:endParaRPr>
          </a:p>
        </p:txBody>
      </p:sp>
      <p:sp>
        <p:nvSpPr>
          <p:cNvPr id="115716" name="Rectangle 4">
            <a:extLst>
              <a:ext uri="{FF2B5EF4-FFF2-40B4-BE49-F238E27FC236}">
                <a16:creationId xmlns:a16="http://schemas.microsoft.com/office/drawing/2014/main" xmlns="" id="{9FB971F1-A2BE-4227-8D39-B7659EA46A08}"/>
              </a:ext>
            </a:extLst>
          </p:cNvPr>
          <p:cNvSpPr>
            <a:spLocks noChangeArrowheads="1"/>
          </p:cNvSpPr>
          <p:nvPr/>
        </p:nvSpPr>
        <p:spPr bwMode="auto">
          <a:xfrm>
            <a:off x="9299575" y="6472238"/>
            <a:ext cx="525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6287C3C0-A1E2-4F0B-B98A-FA9BDD0178F7}" type="slidenum">
              <a:rPr lang="de-DE" altLang="de-DE" sz="1400">
                <a:latin typeface="Times New Roman" pitchFamily="18" charset="0"/>
              </a:rPr>
              <a:pPr algn="r"/>
              <a:t>‹Nr.›</a:t>
            </a:fld>
            <a:endParaRPr lang="de-DE" altLang="de-DE" sz="1400">
              <a:latin typeface="Times New Roman" pitchFamily="18" charset="0"/>
            </a:endParaRPr>
          </a:p>
        </p:txBody>
      </p:sp>
      <p:sp>
        <p:nvSpPr>
          <p:cNvPr id="6" name="Fußzeilenplatzhalter 5">
            <a:extLst>
              <a:ext uri="{FF2B5EF4-FFF2-40B4-BE49-F238E27FC236}">
                <a16:creationId xmlns:a16="http://schemas.microsoft.com/office/drawing/2014/main" xmlns="" id="{F3B1146D-754C-4E19-BFD2-E0EA649534C0}"/>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de-DE"/>
          </a:p>
        </p:txBody>
      </p:sp>
    </p:spTree>
    <p:extLst>
      <p:ext uri="{BB962C8B-B14F-4D97-AF65-F5344CB8AC3E}">
        <p14:creationId xmlns:p14="http://schemas.microsoft.com/office/powerpoint/2010/main" val="410137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idx="2"/>
          </p:nvPr>
        </p:nvSpPr>
        <p:spPr bwMode="auto">
          <a:xfrm>
            <a:off x="3375025" y="592138"/>
            <a:ext cx="3176588" cy="2382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a:extLst>
              <a:ext uri="{FF2B5EF4-FFF2-40B4-BE49-F238E27FC236}">
                <a16:creationId xmlns:a16="http://schemas.microsoft.com/office/drawing/2014/main" xmlns="" id="{B0041BD1-4F1E-4A46-A2A9-D1C0FA0E1D25}"/>
              </a:ext>
            </a:extLst>
          </p:cNvPr>
          <p:cNvSpPr>
            <a:spLocks noGrp="1" noChangeArrowheads="1"/>
          </p:cNvSpPr>
          <p:nvPr>
            <p:ph type="body" sz="quarter" idx="3"/>
          </p:nvPr>
        </p:nvSpPr>
        <p:spPr bwMode="auto">
          <a:xfrm>
            <a:off x="882650" y="3232150"/>
            <a:ext cx="8051800" cy="28606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3668" name="Rectangle 4">
            <a:extLst>
              <a:ext uri="{FF2B5EF4-FFF2-40B4-BE49-F238E27FC236}">
                <a16:creationId xmlns:a16="http://schemas.microsoft.com/office/drawing/2014/main" xmlns="" id="{F80F8C39-5E8A-4DD5-BE48-28271658F111}"/>
              </a:ext>
            </a:extLst>
          </p:cNvPr>
          <p:cNvSpPr>
            <a:spLocks noChangeArrowheads="1"/>
          </p:cNvSpPr>
          <p:nvPr/>
        </p:nvSpPr>
        <p:spPr bwMode="auto">
          <a:xfrm>
            <a:off x="873125" y="6500813"/>
            <a:ext cx="2292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r>
              <a:rPr lang="de-DE" altLang="de-DE" sz="1200"/>
              <a:t>Stadt Norderstedt - Umweltamt</a:t>
            </a:r>
          </a:p>
        </p:txBody>
      </p:sp>
      <p:sp>
        <p:nvSpPr>
          <p:cNvPr id="113669" name="Rectangle 5">
            <a:extLst>
              <a:ext uri="{FF2B5EF4-FFF2-40B4-BE49-F238E27FC236}">
                <a16:creationId xmlns:a16="http://schemas.microsoft.com/office/drawing/2014/main" xmlns="" id="{E6F65715-3ECF-492E-9866-F709243F7E30}"/>
              </a:ext>
            </a:extLst>
          </p:cNvPr>
          <p:cNvSpPr>
            <a:spLocks noChangeArrowheads="1"/>
          </p:cNvSpPr>
          <p:nvPr/>
        </p:nvSpPr>
        <p:spPr bwMode="auto">
          <a:xfrm>
            <a:off x="8450263" y="6538913"/>
            <a:ext cx="481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5EA25EB0-6448-493D-A65E-2A243A98FDB2}" type="slidenum">
              <a:rPr lang="de-DE" altLang="de-DE" sz="1200"/>
              <a:pPr algn="r"/>
              <a:t>‹Nr.›</a:t>
            </a:fld>
            <a:endParaRPr lang="de-DE" altLang="de-DE" sz="1200"/>
          </a:p>
        </p:txBody>
      </p:sp>
      <p:sp>
        <p:nvSpPr>
          <p:cNvPr id="10246" name="Line 6"/>
          <p:cNvSpPr>
            <a:spLocks noChangeShapeType="1"/>
          </p:cNvSpPr>
          <p:nvPr/>
        </p:nvSpPr>
        <p:spPr bwMode="auto">
          <a:xfrm>
            <a:off x="1001713" y="6524625"/>
            <a:ext cx="7923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2427403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500" dirty="0"/>
              <a:t>1.       Anlass und Ziele der Umfrage</a:t>
            </a:r>
          </a:p>
          <a:p>
            <a:r>
              <a:rPr lang="de-DE" sz="1500" dirty="0"/>
              <a:t>	—&gt; Müssen wir schreiben</a:t>
            </a:r>
          </a:p>
          <a:p>
            <a:endParaRPr lang="en-US" sz="1500" dirty="0"/>
          </a:p>
          <a:p>
            <a:r>
              <a:rPr lang="pl-PL" sz="1500" dirty="0"/>
              <a:t>2.       </a:t>
            </a:r>
            <a:r>
              <a:rPr lang="pl-PL" sz="1500" dirty="0" err="1"/>
              <a:t>Methode</a:t>
            </a:r>
            <a:endParaRPr lang="pl-PL" sz="1500" dirty="0"/>
          </a:p>
          <a:p>
            <a:r>
              <a:rPr lang="de-DE" sz="1500" dirty="0"/>
              <a:t>—&gt; Müssen wir schreiben, auf Basis von Stolles Texten</a:t>
            </a:r>
          </a:p>
          <a:p>
            <a:endParaRPr lang="en-US" sz="1500" dirty="0"/>
          </a:p>
          <a:p>
            <a:r>
              <a:rPr lang="de-DE" sz="1500" dirty="0"/>
              <a:t>3.       </a:t>
            </a:r>
            <a:r>
              <a:rPr lang="de-DE" sz="1500" dirty="0" err="1"/>
              <a:t>Deskripitiv</a:t>
            </a:r>
            <a:r>
              <a:rPr lang="de-DE" sz="1500" dirty="0"/>
              <a:t>: Bewertung aller 7 Leitziele</a:t>
            </a:r>
          </a:p>
          <a:p>
            <a:r>
              <a:rPr lang="de-DE" sz="1500" dirty="0"/>
              <a:t>—&gt; Kann Theresa machen</a:t>
            </a:r>
          </a:p>
          <a:p>
            <a:endParaRPr lang="en-US" sz="1500" dirty="0"/>
          </a:p>
          <a:p>
            <a:r>
              <a:rPr lang="de-DE" sz="1500" dirty="0"/>
              <a:t>4.       Weitere Ergebnisse im Detail (Schwerpunkte bei Mobilitätsförderung: ÖPNV / Rad </a:t>
            </a:r>
            <a:r>
              <a:rPr lang="de-DE" sz="1500" dirty="0" err="1"/>
              <a:t>w</a:t>
            </a:r>
            <a:r>
              <a:rPr lang="de-DE" sz="1500" dirty="0"/>
              <a:t> Alltagswege in NOR </a:t>
            </a:r>
            <a:r>
              <a:rPr lang="de-DE" sz="1500" dirty="0" err="1"/>
              <a:t>w</a:t>
            </a:r>
            <a:r>
              <a:rPr lang="de-DE" sz="1500" dirty="0"/>
              <a:t> Interesse an Kleinstwohnungen – ggf. korreliert mit Einkommen </a:t>
            </a:r>
            <a:r>
              <a:rPr lang="de-DE" sz="1500" dirty="0" err="1"/>
              <a:t>w</a:t>
            </a:r>
            <a:r>
              <a:rPr lang="de-DE" sz="1500" dirty="0"/>
              <a:t> Tauschsystem </a:t>
            </a:r>
            <a:r>
              <a:rPr lang="de-DE" sz="1500" dirty="0" err="1"/>
              <a:t>w</a:t>
            </a:r>
            <a:r>
              <a:rPr lang="de-DE" sz="1500" dirty="0"/>
              <a:t> Grün in der Stadt </a:t>
            </a:r>
            <a:r>
              <a:rPr lang="de-DE" sz="1500" dirty="0" err="1"/>
              <a:t>w</a:t>
            </a:r>
            <a:r>
              <a:rPr lang="de-DE" sz="1500" dirty="0"/>
              <a:t> Wasser in der Stadt)</a:t>
            </a:r>
          </a:p>
          <a:p>
            <a:r>
              <a:rPr lang="de-DE" sz="1500" dirty="0"/>
              <a:t>—&gt; Kann Theresa raussuchen</a:t>
            </a:r>
          </a:p>
          <a:p>
            <a:endParaRPr lang="en-US" sz="1500" dirty="0"/>
          </a:p>
          <a:p>
            <a:r>
              <a:rPr lang="de-DE" sz="1500" dirty="0"/>
              <a:t>5.       Repräsentativität in Bezug auf </a:t>
            </a:r>
            <a:r>
              <a:rPr lang="de-DE" sz="1500" dirty="0" err="1"/>
              <a:t>xy</a:t>
            </a:r>
            <a:r>
              <a:rPr lang="de-DE" sz="1500" dirty="0"/>
              <a:t> (in 1 Folie zusammengefasst)</a:t>
            </a:r>
          </a:p>
          <a:p>
            <a:r>
              <a:rPr lang="de-DE" sz="1500" dirty="0"/>
              <a:t>—&gt; Kann Theresa raussuchen</a:t>
            </a:r>
          </a:p>
          <a:p>
            <a:endParaRPr lang="en-US" sz="1500" dirty="0"/>
          </a:p>
          <a:p>
            <a:r>
              <a:rPr lang="de-DE" sz="1500" dirty="0"/>
              <a:t>6.       Warum Innovatoren angucken? (in 1 Folie zusammengefasst)</a:t>
            </a:r>
          </a:p>
          <a:p>
            <a:r>
              <a:rPr lang="de-DE" sz="1500" dirty="0"/>
              <a:t>—&gt; Müssen wir schreiben</a:t>
            </a:r>
          </a:p>
          <a:p>
            <a:endParaRPr lang="en-US" sz="1500" dirty="0"/>
          </a:p>
          <a:p>
            <a:r>
              <a:rPr lang="de-DE" sz="1500" dirty="0"/>
              <a:t>7.       Unterschiede Innovatoren vs. Nicht-Innovatoren</a:t>
            </a:r>
          </a:p>
          <a:p>
            <a:r>
              <a:rPr lang="de-DE" sz="1500" dirty="0"/>
              <a:t>—&gt; Kann Theresa raussuchen</a:t>
            </a:r>
          </a:p>
          <a:p>
            <a:endParaRPr lang="en-US" sz="1500" dirty="0"/>
          </a:p>
          <a:p>
            <a:r>
              <a:rPr lang="de-DE" sz="1500" dirty="0"/>
              <a:t>8.       Wesentliche neue Erkenntnisse (5 Highlights)</a:t>
            </a:r>
          </a:p>
          <a:p>
            <a:r>
              <a:rPr lang="de-DE" sz="1500" dirty="0"/>
              <a:t>—&gt; Müssen wir schreiben</a:t>
            </a:r>
          </a:p>
          <a:p>
            <a:endParaRPr lang="en-US" sz="1500" dirty="0"/>
          </a:p>
          <a:p>
            <a:r>
              <a:rPr lang="de-DE" sz="1500" dirty="0"/>
              <a:t>9.       Diskussion und Ausblick (Nutzen + Verwendungsmöglichkeiten)</a:t>
            </a:r>
            <a:endParaRPr lang="en-GB" dirty="0" smtClean="0"/>
          </a:p>
          <a:p>
            <a:endParaRPr lang="de-DE" dirty="0"/>
          </a:p>
        </p:txBody>
      </p:sp>
    </p:spTree>
    <p:extLst>
      <p:ext uri="{BB962C8B-B14F-4D97-AF65-F5344CB8AC3E}">
        <p14:creationId xmlns:p14="http://schemas.microsoft.com/office/powerpoint/2010/main" val="204564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39">
            <a:extLst>
              <a:ext uri="{FF2B5EF4-FFF2-40B4-BE49-F238E27FC236}">
                <a16:creationId xmlns:a16="http://schemas.microsoft.com/office/drawing/2014/main" xmlns="" id="{C9133373-E799-4232-AD05-C86D6D77D6C3}"/>
              </a:ext>
            </a:extLst>
          </p:cNvPr>
          <p:cNvGrpSpPr>
            <a:grpSpLocks/>
          </p:cNvGrpSpPr>
          <p:nvPr/>
        </p:nvGrpSpPr>
        <p:grpSpPr bwMode="auto">
          <a:xfrm>
            <a:off x="146050" y="1269132"/>
            <a:ext cx="8836025" cy="5256212"/>
            <a:chOff x="92" y="615"/>
            <a:chExt cx="5566" cy="3311"/>
          </a:xfrm>
          <a:solidFill>
            <a:srgbClr val="92D050">
              <a:alpha val="30000"/>
            </a:srgbClr>
          </a:solidFill>
        </p:grpSpPr>
        <p:grpSp>
          <p:nvGrpSpPr>
            <p:cNvPr id="5" name="Group 31">
              <a:extLst>
                <a:ext uri="{FF2B5EF4-FFF2-40B4-BE49-F238E27FC236}">
                  <a16:creationId xmlns:a16="http://schemas.microsoft.com/office/drawing/2014/main" xmlns="" id="{9D56A685-D29B-459A-BD77-F2F2D99917AC}"/>
                </a:ext>
              </a:extLst>
            </p:cNvPr>
            <p:cNvGrpSpPr>
              <a:grpSpLocks/>
            </p:cNvGrpSpPr>
            <p:nvPr/>
          </p:nvGrpSpPr>
          <p:grpSpPr bwMode="auto">
            <a:xfrm>
              <a:off x="2314" y="617"/>
              <a:ext cx="3344" cy="3080"/>
              <a:chOff x="2314" y="617"/>
              <a:chExt cx="3344" cy="3080"/>
            </a:xfrm>
            <a:grpFill/>
          </p:grpSpPr>
          <p:grpSp>
            <p:nvGrpSpPr>
              <p:cNvPr id="13" name="Group 7">
                <a:extLst>
                  <a:ext uri="{FF2B5EF4-FFF2-40B4-BE49-F238E27FC236}">
                    <a16:creationId xmlns:a16="http://schemas.microsoft.com/office/drawing/2014/main" xmlns="" id="{A72D995D-AD3D-4C0A-AE87-5EFA98A4E929}"/>
                  </a:ext>
                </a:extLst>
              </p:cNvPr>
              <p:cNvGrpSpPr>
                <a:grpSpLocks/>
              </p:cNvGrpSpPr>
              <p:nvPr/>
            </p:nvGrpSpPr>
            <p:grpSpPr bwMode="auto">
              <a:xfrm>
                <a:off x="5166" y="2575"/>
                <a:ext cx="492" cy="1122"/>
                <a:chOff x="5166" y="2575"/>
                <a:chExt cx="492" cy="1122"/>
              </a:xfrm>
              <a:grpFill/>
            </p:grpSpPr>
            <p:grpSp>
              <p:nvGrpSpPr>
                <p:cNvPr id="37" name="Group 5">
                  <a:extLst>
                    <a:ext uri="{FF2B5EF4-FFF2-40B4-BE49-F238E27FC236}">
                      <a16:creationId xmlns:a16="http://schemas.microsoft.com/office/drawing/2014/main" xmlns="" id="{4A34234C-FC02-4295-94C7-BFD7E37E1BBE}"/>
                    </a:ext>
                  </a:extLst>
                </p:cNvPr>
                <p:cNvGrpSpPr>
                  <a:grpSpLocks/>
                </p:cNvGrpSpPr>
                <p:nvPr/>
              </p:nvGrpSpPr>
              <p:grpSpPr bwMode="auto">
                <a:xfrm>
                  <a:off x="5166" y="3367"/>
                  <a:ext cx="492" cy="330"/>
                  <a:chOff x="5166" y="3367"/>
                  <a:chExt cx="492" cy="330"/>
                </a:xfrm>
                <a:grpFill/>
              </p:grpSpPr>
              <p:sp>
                <p:nvSpPr>
                  <p:cNvPr id="39" name="Freeform 2">
                    <a:extLst>
                      <a:ext uri="{FF2B5EF4-FFF2-40B4-BE49-F238E27FC236}">
                        <a16:creationId xmlns:a16="http://schemas.microsoft.com/office/drawing/2014/main" xmlns="" id="{A73DF6D2-54EF-4A05-B75C-BDB1F4F2AD93}"/>
                      </a:ext>
                    </a:extLst>
                  </p:cNvPr>
                  <p:cNvSpPr>
                    <a:spLocks/>
                  </p:cNvSpPr>
                  <p:nvPr/>
                </p:nvSpPr>
                <p:spPr bwMode="auto">
                  <a:xfrm>
                    <a:off x="5579" y="3367"/>
                    <a:ext cx="79" cy="200"/>
                  </a:xfrm>
                  <a:custGeom>
                    <a:avLst/>
                    <a:gdLst/>
                    <a:ahLst/>
                    <a:cxnLst>
                      <a:cxn ang="0">
                        <a:pos x="25" y="3"/>
                      </a:cxn>
                      <a:cxn ang="0">
                        <a:pos x="33" y="0"/>
                      </a:cxn>
                      <a:cxn ang="0">
                        <a:pos x="47" y="22"/>
                      </a:cxn>
                      <a:cxn ang="0">
                        <a:pos x="45" y="86"/>
                      </a:cxn>
                      <a:cxn ang="0">
                        <a:pos x="55" y="86"/>
                      </a:cxn>
                      <a:cxn ang="0">
                        <a:pos x="57" y="94"/>
                      </a:cxn>
                      <a:cxn ang="0">
                        <a:pos x="60" y="108"/>
                      </a:cxn>
                      <a:cxn ang="0">
                        <a:pos x="62" y="116"/>
                      </a:cxn>
                      <a:cxn ang="0">
                        <a:pos x="70" y="113"/>
                      </a:cxn>
                      <a:cxn ang="0">
                        <a:pos x="76" y="100"/>
                      </a:cxn>
                      <a:cxn ang="0">
                        <a:pos x="78" y="108"/>
                      </a:cxn>
                      <a:cxn ang="0">
                        <a:pos x="74" y="119"/>
                      </a:cxn>
                      <a:cxn ang="0">
                        <a:pos x="70" y="127"/>
                      </a:cxn>
                      <a:cxn ang="0">
                        <a:pos x="68" y="144"/>
                      </a:cxn>
                      <a:cxn ang="0">
                        <a:pos x="59" y="152"/>
                      </a:cxn>
                      <a:cxn ang="0">
                        <a:pos x="53" y="155"/>
                      </a:cxn>
                      <a:cxn ang="0">
                        <a:pos x="45" y="163"/>
                      </a:cxn>
                      <a:cxn ang="0">
                        <a:pos x="43" y="171"/>
                      </a:cxn>
                      <a:cxn ang="0">
                        <a:pos x="45" y="180"/>
                      </a:cxn>
                      <a:cxn ang="0">
                        <a:pos x="47" y="188"/>
                      </a:cxn>
                      <a:cxn ang="0">
                        <a:pos x="37" y="193"/>
                      </a:cxn>
                      <a:cxn ang="0">
                        <a:pos x="31" y="196"/>
                      </a:cxn>
                      <a:cxn ang="0">
                        <a:pos x="25" y="199"/>
                      </a:cxn>
                      <a:cxn ang="0">
                        <a:pos x="21" y="196"/>
                      </a:cxn>
                      <a:cxn ang="0">
                        <a:pos x="12" y="193"/>
                      </a:cxn>
                      <a:cxn ang="0">
                        <a:pos x="8" y="188"/>
                      </a:cxn>
                      <a:cxn ang="0">
                        <a:pos x="12" y="182"/>
                      </a:cxn>
                      <a:cxn ang="0">
                        <a:pos x="20" y="180"/>
                      </a:cxn>
                      <a:cxn ang="0">
                        <a:pos x="25" y="166"/>
                      </a:cxn>
                      <a:cxn ang="0">
                        <a:pos x="25" y="160"/>
                      </a:cxn>
                      <a:cxn ang="0">
                        <a:pos x="20" y="155"/>
                      </a:cxn>
                      <a:cxn ang="0">
                        <a:pos x="12" y="146"/>
                      </a:cxn>
                      <a:cxn ang="0">
                        <a:pos x="6" y="146"/>
                      </a:cxn>
                      <a:cxn ang="0">
                        <a:pos x="2" y="144"/>
                      </a:cxn>
                      <a:cxn ang="0">
                        <a:pos x="0" y="135"/>
                      </a:cxn>
                      <a:cxn ang="0">
                        <a:pos x="2" y="130"/>
                      </a:cxn>
                      <a:cxn ang="0">
                        <a:pos x="6" y="130"/>
                      </a:cxn>
                      <a:cxn ang="0">
                        <a:pos x="12" y="127"/>
                      </a:cxn>
                      <a:cxn ang="0">
                        <a:pos x="20" y="119"/>
                      </a:cxn>
                      <a:cxn ang="0">
                        <a:pos x="23" y="116"/>
                      </a:cxn>
                      <a:cxn ang="0">
                        <a:pos x="27" y="86"/>
                      </a:cxn>
                      <a:cxn ang="0">
                        <a:pos x="23" y="77"/>
                      </a:cxn>
                      <a:cxn ang="0">
                        <a:pos x="18" y="72"/>
                      </a:cxn>
                      <a:cxn ang="0">
                        <a:pos x="16" y="55"/>
                      </a:cxn>
                      <a:cxn ang="0">
                        <a:pos x="18" y="39"/>
                      </a:cxn>
                      <a:cxn ang="0">
                        <a:pos x="20" y="28"/>
                      </a:cxn>
                      <a:cxn ang="0">
                        <a:pos x="25" y="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0" name="Freeform 3">
                    <a:extLst>
                      <a:ext uri="{FF2B5EF4-FFF2-40B4-BE49-F238E27FC236}">
                        <a16:creationId xmlns:a16="http://schemas.microsoft.com/office/drawing/2014/main" xmlns="" id="{AFE5B93B-9F16-4B19-96A0-FDC344A1684E}"/>
                      </a:ext>
                    </a:extLst>
                  </p:cNvPr>
                  <p:cNvSpPr>
                    <a:spLocks/>
                  </p:cNvSpPr>
                  <p:nvPr/>
                </p:nvSpPr>
                <p:spPr bwMode="auto">
                  <a:xfrm>
                    <a:off x="5428" y="3527"/>
                    <a:ext cx="146" cy="170"/>
                  </a:xfrm>
                  <a:custGeom>
                    <a:avLst/>
                    <a:gdLst/>
                    <a:ahLst/>
                    <a:cxnLst>
                      <a:cxn ang="0">
                        <a:pos x="102" y="0"/>
                      </a:cxn>
                      <a:cxn ang="0">
                        <a:pos x="120" y="0"/>
                      </a:cxn>
                      <a:cxn ang="0">
                        <a:pos x="145" y="44"/>
                      </a:cxn>
                      <a:cxn ang="0">
                        <a:pos x="118" y="83"/>
                      </a:cxn>
                      <a:cxn ang="0">
                        <a:pos x="118" y="100"/>
                      </a:cxn>
                      <a:cxn ang="0">
                        <a:pos x="112" y="105"/>
                      </a:cxn>
                      <a:cxn ang="0">
                        <a:pos x="96" y="105"/>
                      </a:cxn>
                      <a:cxn ang="0">
                        <a:pos x="76" y="127"/>
                      </a:cxn>
                      <a:cxn ang="0">
                        <a:pos x="59" y="150"/>
                      </a:cxn>
                      <a:cxn ang="0">
                        <a:pos x="47" y="169"/>
                      </a:cxn>
                      <a:cxn ang="0">
                        <a:pos x="47" y="152"/>
                      </a:cxn>
                      <a:cxn ang="0">
                        <a:pos x="25" y="155"/>
                      </a:cxn>
                      <a:cxn ang="0">
                        <a:pos x="16" y="155"/>
                      </a:cxn>
                      <a:cxn ang="0">
                        <a:pos x="0" y="155"/>
                      </a:cxn>
                      <a:cxn ang="0">
                        <a:pos x="22" y="127"/>
                      </a:cxn>
                      <a:cxn ang="0">
                        <a:pos x="29" y="114"/>
                      </a:cxn>
                      <a:cxn ang="0">
                        <a:pos x="37" y="114"/>
                      </a:cxn>
                      <a:cxn ang="0">
                        <a:pos x="53" y="91"/>
                      </a:cxn>
                      <a:cxn ang="0">
                        <a:pos x="59" y="91"/>
                      </a:cxn>
                      <a:cxn ang="0">
                        <a:pos x="59" y="89"/>
                      </a:cxn>
                      <a:cxn ang="0">
                        <a:pos x="67" y="80"/>
                      </a:cxn>
                      <a:cxn ang="0">
                        <a:pos x="76" y="80"/>
                      </a:cxn>
                      <a:cxn ang="0">
                        <a:pos x="73" y="55"/>
                      </a:cxn>
                      <a:cxn ang="0">
                        <a:pos x="74" y="55"/>
                      </a:cxn>
                      <a:cxn ang="0">
                        <a:pos x="84" y="42"/>
                      </a:cxn>
                      <a:cxn ang="0">
                        <a:pos x="88" y="53"/>
                      </a:cxn>
                      <a:cxn ang="0">
                        <a:pos x="104" y="33"/>
                      </a:cxn>
                      <a:cxn ang="0">
                        <a:pos x="102" y="0"/>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1" name="Freeform 4">
                    <a:extLst>
                      <a:ext uri="{FF2B5EF4-FFF2-40B4-BE49-F238E27FC236}">
                        <a16:creationId xmlns:a16="http://schemas.microsoft.com/office/drawing/2014/main" xmlns="" id="{A727B889-0B16-41DA-B47F-F0213A2858F4}"/>
                      </a:ext>
                    </a:extLst>
                  </p:cNvPr>
                  <p:cNvSpPr>
                    <a:spLocks/>
                  </p:cNvSpPr>
                  <p:nvPr/>
                </p:nvSpPr>
                <p:spPr bwMode="auto">
                  <a:xfrm>
                    <a:off x="5166" y="3537"/>
                    <a:ext cx="56" cy="90"/>
                  </a:xfrm>
                  <a:custGeom>
                    <a:avLst/>
                    <a:gdLst/>
                    <a:ahLst/>
                    <a:cxnLst>
                      <a:cxn ang="0">
                        <a:pos x="0" y="0"/>
                      </a:cxn>
                      <a:cxn ang="0">
                        <a:pos x="12" y="0"/>
                      </a:cxn>
                      <a:cxn ang="0">
                        <a:pos x="26" y="11"/>
                      </a:cxn>
                      <a:cxn ang="0">
                        <a:pos x="55" y="11"/>
                      </a:cxn>
                      <a:cxn ang="0">
                        <a:pos x="51" y="25"/>
                      </a:cxn>
                      <a:cxn ang="0">
                        <a:pos x="55" y="42"/>
                      </a:cxn>
                      <a:cxn ang="0">
                        <a:pos x="45" y="42"/>
                      </a:cxn>
                      <a:cxn ang="0">
                        <a:pos x="43" y="45"/>
                      </a:cxn>
                      <a:cxn ang="0">
                        <a:pos x="37" y="47"/>
                      </a:cxn>
                      <a:cxn ang="0">
                        <a:pos x="43" y="89"/>
                      </a:cxn>
                      <a:cxn ang="0">
                        <a:pos x="26" y="86"/>
                      </a:cxn>
                      <a:cxn ang="0">
                        <a:pos x="10" y="72"/>
                      </a:cxn>
                      <a:cxn ang="0">
                        <a:pos x="10" y="45"/>
                      </a:cxn>
                      <a:cxn ang="0">
                        <a:pos x="10" y="33"/>
                      </a:cxn>
                      <a:cxn ang="0">
                        <a:pos x="0" y="25"/>
                      </a:cxn>
                      <a:cxn ang="0">
                        <a:pos x="0" y="0"/>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38" name="Freeform 6">
                  <a:extLst>
                    <a:ext uri="{FF2B5EF4-FFF2-40B4-BE49-F238E27FC236}">
                      <a16:creationId xmlns:a16="http://schemas.microsoft.com/office/drawing/2014/main" xmlns="" id="{46350C6C-64C5-4E9E-A3E9-604CBFA1B7BD}"/>
                    </a:ext>
                  </a:extLst>
                </p:cNvPr>
                <p:cNvSpPr>
                  <a:spLocks/>
                </p:cNvSpPr>
                <p:nvPr/>
              </p:nvSpPr>
              <p:spPr bwMode="auto">
                <a:xfrm>
                  <a:off x="5266" y="2575"/>
                  <a:ext cx="89" cy="101"/>
                </a:xfrm>
                <a:custGeom>
                  <a:avLst/>
                  <a:gdLst/>
                  <a:ahLst/>
                  <a:cxnLst>
                    <a:cxn ang="0">
                      <a:pos x="16" y="37"/>
                    </a:cxn>
                    <a:cxn ang="0">
                      <a:pos x="0" y="80"/>
                    </a:cxn>
                    <a:cxn ang="0">
                      <a:pos x="6" y="97"/>
                    </a:cxn>
                    <a:cxn ang="0">
                      <a:pos x="31" y="100"/>
                    </a:cxn>
                    <a:cxn ang="0">
                      <a:pos x="53" y="100"/>
                    </a:cxn>
                    <a:cxn ang="0">
                      <a:pos x="61" y="83"/>
                    </a:cxn>
                    <a:cxn ang="0">
                      <a:pos x="65" y="66"/>
                    </a:cxn>
                    <a:cxn ang="0">
                      <a:pos x="88" y="66"/>
                    </a:cxn>
                    <a:cxn ang="0">
                      <a:pos x="84" y="40"/>
                    </a:cxn>
                    <a:cxn ang="0">
                      <a:pos x="84" y="14"/>
                    </a:cxn>
                    <a:cxn ang="0">
                      <a:pos x="61" y="0"/>
                    </a:cxn>
                    <a:cxn ang="0">
                      <a:pos x="59" y="29"/>
                    </a:cxn>
                    <a:cxn ang="0">
                      <a:pos x="72" y="46"/>
                    </a:cxn>
                    <a:cxn ang="0">
                      <a:pos x="51" y="46"/>
                    </a:cxn>
                    <a:cxn ang="0">
                      <a:pos x="43" y="57"/>
                    </a:cxn>
                    <a:cxn ang="0">
                      <a:pos x="16" y="37"/>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4" name="Group 21">
                <a:extLst>
                  <a:ext uri="{FF2B5EF4-FFF2-40B4-BE49-F238E27FC236}">
                    <a16:creationId xmlns:a16="http://schemas.microsoft.com/office/drawing/2014/main" xmlns="" id="{163C9DBD-8B30-4852-B4A0-24F8447E9215}"/>
                  </a:ext>
                </a:extLst>
              </p:cNvPr>
              <p:cNvGrpSpPr>
                <a:grpSpLocks/>
              </p:cNvGrpSpPr>
              <p:nvPr/>
            </p:nvGrpSpPr>
            <p:grpSpPr bwMode="auto">
              <a:xfrm>
                <a:off x="4293" y="1104"/>
                <a:ext cx="1037" cy="2393"/>
                <a:chOff x="4293" y="1104"/>
                <a:chExt cx="1037" cy="2393"/>
              </a:xfrm>
              <a:grpFill/>
            </p:grpSpPr>
            <p:grpSp>
              <p:nvGrpSpPr>
                <p:cNvPr id="24" name="Group 11">
                  <a:extLst>
                    <a:ext uri="{FF2B5EF4-FFF2-40B4-BE49-F238E27FC236}">
                      <a16:creationId xmlns:a16="http://schemas.microsoft.com/office/drawing/2014/main" xmlns="" id="{98974D91-1F3C-4AD7-9E71-DD7C7830237C}"/>
                    </a:ext>
                  </a:extLst>
                </p:cNvPr>
                <p:cNvGrpSpPr>
                  <a:grpSpLocks/>
                </p:cNvGrpSpPr>
                <p:nvPr/>
              </p:nvGrpSpPr>
              <p:grpSpPr bwMode="auto">
                <a:xfrm>
                  <a:off x="4460" y="1348"/>
                  <a:ext cx="232" cy="719"/>
                  <a:chOff x="4460" y="1348"/>
                  <a:chExt cx="232" cy="719"/>
                </a:xfrm>
                <a:grpFill/>
              </p:grpSpPr>
              <p:sp>
                <p:nvSpPr>
                  <p:cNvPr id="34" name="Freeform 8">
                    <a:extLst>
                      <a:ext uri="{FF2B5EF4-FFF2-40B4-BE49-F238E27FC236}">
                        <a16:creationId xmlns:a16="http://schemas.microsoft.com/office/drawing/2014/main" xmlns="" id="{C24CD242-8913-4676-898A-0AD82B10CBD8}"/>
                      </a:ext>
                    </a:extLst>
                  </p:cNvPr>
                  <p:cNvSpPr>
                    <a:spLocks/>
                  </p:cNvSpPr>
                  <p:nvPr/>
                </p:nvSpPr>
                <p:spPr bwMode="auto">
                  <a:xfrm>
                    <a:off x="4460" y="1993"/>
                    <a:ext cx="56" cy="74"/>
                  </a:xfrm>
                  <a:custGeom>
                    <a:avLst/>
                    <a:gdLst/>
                    <a:ahLst/>
                    <a:cxnLst>
                      <a:cxn ang="0">
                        <a:pos x="0" y="56"/>
                      </a:cxn>
                      <a:cxn ang="0">
                        <a:pos x="10" y="70"/>
                      </a:cxn>
                      <a:cxn ang="0">
                        <a:pos x="22" y="67"/>
                      </a:cxn>
                      <a:cxn ang="0">
                        <a:pos x="39" y="73"/>
                      </a:cxn>
                      <a:cxn ang="0">
                        <a:pos x="53" y="73"/>
                      </a:cxn>
                      <a:cxn ang="0">
                        <a:pos x="55" y="48"/>
                      </a:cxn>
                      <a:cxn ang="0">
                        <a:pos x="51" y="31"/>
                      </a:cxn>
                      <a:cxn ang="0">
                        <a:pos x="41" y="11"/>
                      </a:cxn>
                      <a:cxn ang="0">
                        <a:pos x="31" y="11"/>
                      </a:cxn>
                      <a:cxn ang="0">
                        <a:pos x="28" y="0"/>
                      </a:cxn>
                      <a:cxn ang="0">
                        <a:pos x="14" y="0"/>
                      </a:cxn>
                      <a:cxn ang="0">
                        <a:pos x="14" y="22"/>
                      </a:cxn>
                      <a:cxn ang="0">
                        <a:pos x="0" y="56"/>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5" name="Freeform 9">
                    <a:extLst>
                      <a:ext uri="{FF2B5EF4-FFF2-40B4-BE49-F238E27FC236}">
                        <a16:creationId xmlns:a16="http://schemas.microsoft.com/office/drawing/2014/main" xmlns="" id="{47261387-ABED-4757-B697-8614264A6DB4}"/>
                      </a:ext>
                    </a:extLst>
                  </p:cNvPr>
                  <p:cNvSpPr>
                    <a:spLocks/>
                  </p:cNvSpPr>
                  <p:nvPr/>
                </p:nvSpPr>
                <p:spPr bwMode="auto">
                  <a:xfrm>
                    <a:off x="4607" y="1865"/>
                    <a:ext cx="54" cy="94"/>
                  </a:xfrm>
                  <a:custGeom>
                    <a:avLst/>
                    <a:gdLst/>
                    <a:ahLst/>
                    <a:cxnLst>
                      <a:cxn ang="0">
                        <a:pos x="12" y="0"/>
                      </a:cxn>
                      <a:cxn ang="0">
                        <a:pos x="35" y="3"/>
                      </a:cxn>
                      <a:cxn ang="0">
                        <a:pos x="43" y="28"/>
                      </a:cxn>
                      <a:cxn ang="0">
                        <a:pos x="53" y="42"/>
                      </a:cxn>
                      <a:cxn ang="0">
                        <a:pos x="45" y="54"/>
                      </a:cxn>
                      <a:cxn ang="0">
                        <a:pos x="53" y="68"/>
                      </a:cxn>
                      <a:cxn ang="0">
                        <a:pos x="49" y="85"/>
                      </a:cxn>
                      <a:cxn ang="0">
                        <a:pos x="41" y="93"/>
                      </a:cxn>
                      <a:cxn ang="0">
                        <a:pos x="26" y="90"/>
                      </a:cxn>
                      <a:cxn ang="0">
                        <a:pos x="16" y="90"/>
                      </a:cxn>
                      <a:cxn ang="0">
                        <a:pos x="10" y="79"/>
                      </a:cxn>
                      <a:cxn ang="0">
                        <a:pos x="4" y="65"/>
                      </a:cxn>
                      <a:cxn ang="0">
                        <a:pos x="4" y="51"/>
                      </a:cxn>
                      <a:cxn ang="0">
                        <a:pos x="0" y="31"/>
                      </a:cxn>
                      <a:cxn ang="0">
                        <a:pos x="12" y="0"/>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6" name="Freeform 10">
                    <a:extLst>
                      <a:ext uri="{FF2B5EF4-FFF2-40B4-BE49-F238E27FC236}">
                        <a16:creationId xmlns:a16="http://schemas.microsoft.com/office/drawing/2014/main" xmlns="" id="{429B329E-9D55-4B41-BEF5-4541997035D1}"/>
                      </a:ext>
                    </a:extLst>
                  </p:cNvPr>
                  <p:cNvSpPr>
                    <a:spLocks/>
                  </p:cNvSpPr>
                  <p:nvPr/>
                </p:nvSpPr>
                <p:spPr bwMode="auto">
                  <a:xfrm>
                    <a:off x="4597" y="1348"/>
                    <a:ext cx="95" cy="87"/>
                  </a:xfrm>
                  <a:custGeom>
                    <a:avLst/>
                    <a:gdLst/>
                    <a:ahLst/>
                    <a:cxnLst>
                      <a:cxn ang="0">
                        <a:pos x="14" y="0"/>
                      </a:cxn>
                      <a:cxn ang="0">
                        <a:pos x="25" y="14"/>
                      </a:cxn>
                      <a:cxn ang="0">
                        <a:pos x="37" y="11"/>
                      </a:cxn>
                      <a:cxn ang="0">
                        <a:pos x="55" y="14"/>
                      </a:cxn>
                      <a:cxn ang="0">
                        <a:pos x="71" y="14"/>
                      </a:cxn>
                      <a:cxn ang="0">
                        <a:pos x="78" y="22"/>
                      </a:cxn>
                      <a:cxn ang="0">
                        <a:pos x="88" y="42"/>
                      </a:cxn>
                      <a:cxn ang="0">
                        <a:pos x="94" y="50"/>
                      </a:cxn>
                      <a:cxn ang="0">
                        <a:pos x="72" y="55"/>
                      </a:cxn>
                      <a:cxn ang="0">
                        <a:pos x="67" y="61"/>
                      </a:cxn>
                      <a:cxn ang="0">
                        <a:pos x="72" y="72"/>
                      </a:cxn>
                      <a:cxn ang="0">
                        <a:pos x="72" y="83"/>
                      </a:cxn>
                      <a:cxn ang="0">
                        <a:pos x="51" y="72"/>
                      </a:cxn>
                      <a:cxn ang="0">
                        <a:pos x="33" y="64"/>
                      </a:cxn>
                      <a:cxn ang="0">
                        <a:pos x="25" y="67"/>
                      </a:cxn>
                      <a:cxn ang="0">
                        <a:pos x="25" y="83"/>
                      </a:cxn>
                      <a:cxn ang="0">
                        <a:pos x="14" y="86"/>
                      </a:cxn>
                      <a:cxn ang="0">
                        <a:pos x="8" y="72"/>
                      </a:cxn>
                      <a:cxn ang="0">
                        <a:pos x="6" y="55"/>
                      </a:cxn>
                      <a:cxn ang="0">
                        <a:pos x="0" y="53"/>
                      </a:cxn>
                      <a:cxn ang="0">
                        <a:pos x="6" y="36"/>
                      </a:cxn>
                      <a:cxn ang="0">
                        <a:pos x="16" y="31"/>
                      </a:cxn>
                      <a:cxn ang="0">
                        <a:pos x="14" y="0"/>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5" name="Freeform 12">
                  <a:extLst>
                    <a:ext uri="{FF2B5EF4-FFF2-40B4-BE49-F238E27FC236}">
                      <a16:creationId xmlns:a16="http://schemas.microsoft.com/office/drawing/2014/main" xmlns="" id="{E4B61EE0-F96F-400C-AE27-D10B041F855A}"/>
                    </a:ext>
                  </a:extLst>
                </p:cNvPr>
                <p:cNvSpPr>
                  <a:spLocks/>
                </p:cNvSpPr>
                <p:nvPr/>
              </p:nvSpPr>
              <p:spPr bwMode="auto">
                <a:xfrm>
                  <a:off x="4676" y="2803"/>
                  <a:ext cx="654" cy="694"/>
                </a:xfrm>
                <a:custGeom>
                  <a:avLst/>
                  <a:gdLst/>
                  <a:ahLst/>
                  <a:cxnLst>
                    <a:cxn ang="0">
                      <a:pos x="505" y="56"/>
                    </a:cxn>
                    <a:cxn ang="0">
                      <a:pos x="531" y="78"/>
                    </a:cxn>
                    <a:cxn ang="0">
                      <a:pos x="558" y="181"/>
                    </a:cxn>
                    <a:cxn ang="0">
                      <a:pos x="618" y="287"/>
                    </a:cxn>
                    <a:cxn ang="0">
                      <a:pos x="653" y="395"/>
                    </a:cxn>
                    <a:cxn ang="0">
                      <a:pos x="628" y="495"/>
                    </a:cxn>
                    <a:cxn ang="0">
                      <a:pos x="602" y="559"/>
                    </a:cxn>
                    <a:cxn ang="0">
                      <a:pos x="587" y="621"/>
                    </a:cxn>
                    <a:cxn ang="0">
                      <a:pos x="571" y="657"/>
                    </a:cxn>
                    <a:cxn ang="0">
                      <a:pos x="540" y="682"/>
                    </a:cxn>
                    <a:cxn ang="0">
                      <a:pos x="490" y="674"/>
                    </a:cxn>
                    <a:cxn ang="0">
                      <a:pos x="439" y="657"/>
                    </a:cxn>
                    <a:cxn ang="0">
                      <a:pos x="412" y="618"/>
                    </a:cxn>
                    <a:cxn ang="0">
                      <a:pos x="404" y="568"/>
                    </a:cxn>
                    <a:cxn ang="0">
                      <a:pos x="387" y="545"/>
                    </a:cxn>
                    <a:cxn ang="0">
                      <a:pos x="360" y="548"/>
                    </a:cxn>
                    <a:cxn ang="0">
                      <a:pos x="334" y="509"/>
                    </a:cxn>
                    <a:cxn ang="0">
                      <a:pos x="313" y="504"/>
                    </a:cxn>
                    <a:cxn ang="0">
                      <a:pos x="278" y="509"/>
                    </a:cxn>
                    <a:cxn ang="0">
                      <a:pos x="249" y="515"/>
                    </a:cxn>
                    <a:cxn ang="0">
                      <a:pos x="223" y="537"/>
                    </a:cxn>
                    <a:cxn ang="0">
                      <a:pos x="187" y="554"/>
                    </a:cxn>
                    <a:cxn ang="0">
                      <a:pos x="150" y="579"/>
                    </a:cxn>
                    <a:cxn ang="0">
                      <a:pos x="130" y="590"/>
                    </a:cxn>
                    <a:cxn ang="0">
                      <a:pos x="76" y="584"/>
                    </a:cxn>
                    <a:cxn ang="0">
                      <a:pos x="64" y="571"/>
                    </a:cxn>
                    <a:cxn ang="0">
                      <a:pos x="64" y="495"/>
                    </a:cxn>
                    <a:cxn ang="0">
                      <a:pos x="47" y="451"/>
                    </a:cxn>
                    <a:cxn ang="0">
                      <a:pos x="29" y="415"/>
                    </a:cxn>
                    <a:cxn ang="0">
                      <a:pos x="6" y="287"/>
                    </a:cxn>
                    <a:cxn ang="0">
                      <a:pos x="8" y="245"/>
                    </a:cxn>
                    <a:cxn ang="0">
                      <a:pos x="54" y="223"/>
                    </a:cxn>
                    <a:cxn ang="0">
                      <a:pos x="89" y="217"/>
                    </a:cxn>
                    <a:cxn ang="0">
                      <a:pos x="109" y="206"/>
                    </a:cxn>
                    <a:cxn ang="0">
                      <a:pos x="120" y="170"/>
                    </a:cxn>
                    <a:cxn ang="0">
                      <a:pos x="117" y="150"/>
                    </a:cxn>
                    <a:cxn ang="0">
                      <a:pos x="163" y="100"/>
                    </a:cxn>
                    <a:cxn ang="0">
                      <a:pos x="200" y="64"/>
                    </a:cxn>
                    <a:cxn ang="0">
                      <a:pos x="233" y="89"/>
                    </a:cxn>
                    <a:cxn ang="0">
                      <a:pos x="258" y="61"/>
                    </a:cxn>
                    <a:cxn ang="0">
                      <a:pos x="284" y="28"/>
                    </a:cxn>
                    <a:cxn ang="0">
                      <a:pos x="311" y="8"/>
                    </a:cxn>
                    <a:cxn ang="0">
                      <a:pos x="354" y="14"/>
                    </a:cxn>
                    <a:cxn ang="0">
                      <a:pos x="369" y="39"/>
                    </a:cxn>
                    <a:cxn ang="0">
                      <a:pos x="369" y="70"/>
                    </a:cxn>
                    <a:cxn ang="0">
                      <a:pos x="406" y="125"/>
                    </a:cxn>
                    <a:cxn ang="0">
                      <a:pos x="437" y="142"/>
                    </a:cxn>
                    <a:cxn ang="0">
                      <a:pos x="463" y="89"/>
                    </a:cxn>
                    <a:cxn ang="0">
                      <a:pos x="470" y="0"/>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6" name="Freeform 13">
                  <a:extLst>
                    <a:ext uri="{FF2B5EF4-FFF2-40B4-BE49-F238E27FC236}">
                      <a16:creationId xmlns:a16="http://schemas.microsoft.com/office/drawing/2014/main" xmlns="" id="{6300CACC-C0D9-4AF8-A1E9-B870035B684B}"/>
                    </a:ext>
                  </a:extLst>
                </p:cNvPr>
                <p:cNvSpPr>
                  <a:spLocks/>
                </p:cNvSpPr>
                <p:nvPr/>
              </p:nvSpPr>
              <p:spPr bwMode="auto">
                <a:xfrm>
                  <a:off x="4523" y="2653"/>
                  <a:ext cx="363" cy="95"/>
                </a:xfrm>
                <a:custGeom>
                  <a:avLst/>
                  <a:gdLst/>
                  <a:ahLst/>
                  <a:cxnLst>
                    <a:cxn ang="0">
                      <a:pos x="27" y="14"/>
                    </a:cxn>
                    <a:cxn ang="0">
                      <a:pos x="72" y="14"/>
                    </a:cxn>
                    <a:cxn ang="0">
                      <a:pos x="99" y="17"/>
                    </a:cxn>
                    <a:cxn ang="0">
                      <a:pos x="123" y="44"/>
                    </a:cxn>
                    <a:cxn ang="0">
                      <a:pos x="144" y="50"/>
                    </a:cxn>
                    <a:cxn ang="0">
                      <a:pos x="177" y="61"/>
                    </a:cxn>
                    <a:cxn ang="0">
                      <a:pos x="197" y="66"/>
                    </a:cxn>
                    <a:cxn ang="0">
                      <a:pos x="204" y="44"/>
                    </a:cxn>
                    <a:cxn ang="0">
                      <a:pos x="247" y="50"/>
                    </a:cxn>
                    <a:cxn ang="0">
                      <a:pos x="278" y="58"/>
                    </a:cxn>
                    <a:cxn ang="0">
                      <a:pos x="300" y="61"/>
                    </a:cxn>
                    <a:cxn ang="0">
                      <a:pos x="315" y="50"/>
                    </a:cxn>
                    <a:cxn ang="0">
                      <a:pos x="341" y="44"/>
                    </a:cxn>
                    <a:cxn ang="0">
                      <a:pos x="362" y="39"/>
                    </a:cxn>
                    <a:cxn ang="0">
                      <a:pos x="356" y="66"/>
                    </a:cxn>
                    <a:cxn ang="0">
                      <a:pos x="341" y="75"/>
                    </a:cxn>
                    <a:cxn ang="0">
                      <a:pos x="329" y="77"/>
                    </a:cxn>
                    <a:cxn ang="0">
                      <a:pos x="313" y="86"/>
                    </a:cxn>
                    <a:cxn ang="0">
                      <a:pos x="298" y="86"/>
                    </a:cxn>
                    <a:cxn ang="0">
                      <a:pos x="284" y="88"/>
                    </a:cxn>
                    <a:cxn ang="0">
                      <a:pos x="263" y="94"/>
                    </a:cxn>
                    <a:cxn ang="0">
                      <a:pos x="249" y="75"/>
                    </a:cxn>
                    <a:cxn ang="0">
                      <a:pos x="234" y="94"/>
                    </a:cxn>
                    <a:cxn ang="0">
                      <a:pos x="212" y="75"/>
                    </a:cxn>
                    <a:cxn ang="0">
                      <a:pos x="200" y="77"/>
                    </a:cxn>
                    <a:cxn ang="0">
                      <a:pos x="183" y="86"/>
                    </a:cxn>
                    <a:cxn ang="0">
                      <a:pos x="165" y="80"/>
                    </a:cxn>
                    <a:cxn ang="0">
                      <a:pos x="146" y="77"/>
                    </a:cxn>
                    <a:cxn ang="0">
                      <a:pos x="127" y="86"/>
                    </a:cxn>
                    <a:cxn ang="0">
                      <a:pos x="101" y="72"/>
                    </a:cxn>
                    <a:cxn ang="0">
                      <a:pos x="66" y="64"/>
                    </a:cxn>
                    <a:cxn ang="0">
                      <a:pos x="41" y="55"/>
                    </a:cxn>
                    <a:cxn ang="0">
                      <a:pos x="16" y="41"/>
                    </a:cxn>
                    <a:cxn ang="0">
                      <a:pos x="2" y="36"/>
                    </a:cxn>
                    <a:cxn ang="0">
                      <a:pos x="0" y="0"/>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7" name="Freeform 14">
                  <a:extLst>
                    <a:ext uri="{FF2B5EF4-FFF2-40B4-BE49-F238E27FC236}">
                      <a16:creationId xmlns:a16="http://schemas.microsoft.com/office/drawing/2014/main" xmlns="" id="{B9A96DAD-F265-4285-A96D-067BFA8F96C1}"/>
                    </a:ext>
                  </a:extLst>
                </p:cNvPr>
                <p:cNvSpPr>
                  <a:spLocks/>
                </p:cNvSpPr>
                <p:nvPr/>
              </p:nvSpPr>
              <p:spPr bwMode="auto">
                <a:xfrm>
                  <a:off x="4721" y="2468"/>
                  <a:ext cx="165" cy="182"/>
                </a:xfrm>
                <a:custGeom>
                  <a:avLst/>
                  <a:gdLst/>
                  <a:ahLst/>
                  <a:cxnLst>
                    <a:cxn ang="0">
                      <a:pos x="80" y="3"/>
                    </a:cxn>
                    <a:cxn ang="0">
                      <a:pos x="137" y="0"/>
                    </a:cxn>
                    <a:cxn ang="0">
                      <a:pos x="146" y="22"/>
                    </a:cxn>
                    <a:cxn ang="0">
                      <a:pos x="131" y="36"/>
                    </a:cxn>
                    <a:cxn ang="0">
                      <a:pos x="127" y="47"/>
                    </a:cxn>
                    <a:cxn ang="0">
                      <a:pos x="115" y="61"/>
                    </a:cxn>
                    <a:cxn ang="0">
                      <a:pos x="102" y="64"/>
                    </a:cxn>
                    <a:cxn ang="0">
                      <a:pos x="88" y="56"/>
                    </a:cxn>
                    <a:cxn ang="0">
                      <a:pos x="72" y="36"/>
                    </a:cxn>
                    <a:cxn ang="0">
                      <a:pos x="53" y="36"/>
                    </a:cxn>
                    <a:cxn ang="0">
                      <a:pos x="51" y="64"/>
                    </a:cxn>
                    <a:cxn ang="0">
                      <a:pos x="53" y="81"/>
                    </a:cxn>
                    <a:cxn ang="0">
                      <a:pos x="72" y="70"/>
                    </a:cxn>
                    <a:cxn ang="0">
                      <a:pos x="86" y="75"/>
                    </a:cxn>
                    <a:cxn ang="0">
                      <a:pos x="82" y="92"/>
                    </a:cxn>
                    <a:cxn ang="0">
                      <a:pos x="80" y="103"/>
                    </a:cxn>
                    <a:cxn ang="0">
                      <a:pos x="82" y="120"/>
                    </a:cxn>
                    <a:cxn ang="0">
                      <a:pos x="92" y="128"/>
                    </a:cxn>
                    <a:cxn ang="0">
                      <a:pos x="88" y="148"/>
                    </a:cxn>
                    <a:cxn ang="0">
                      <a:pos x="82" y="170"/>
                    </a:cxn>
                    <a:cxn ang="0">
                      <a:pos x="68" y="175"/>
                    </a:cxn>
                    <a:cxn ang="0">
                      <a:pos x="62" y="164"/>
                    </a:cxn>
                    <a:cxn ang="0">
                      <a:pos x="55" y="139"/>
                    </a:cxn>
                    <a:cxn ang="0">
                      <a:pos x="55" y="114"/>
                    </a:cxn>
                    <a:cxn ang="0">
                      <a:pos x="35" y="114"/>
                    </a:cxn>
                    <a:cxn ang="0">
                      <a:pos x="23" y="117"/>
                    </a:cxn>
                    <a:cxn ang="0">
                      <a:pos x="39" y="128"/>
                    </a:cxn>
                    <a:cxn ang="0">
                      <a:pos x="47" y="145"/>
                    </a:cxn>
                    <a:cxn ang="0">
                      <a:pos x="41" y="167"/>
                    </a:cxn>
                    <a:cxn ang="0">
                      <a:pos x="29" y="181"/>
                    </a:cxn>
                    <a:cxn ang="0">
                      <a:pos x="29" y="164"/>
                    </a:cxn>
                    <a:cxn ang="0">
                      <a:pos x="21" y="145"/>
                    </a:cxn>
                    <a:cxn ang="0">
                      <a:pos x="10" y="128"/>
                    </a:cxn>
                    <a:cxn ang="0">
                      <a:pos x="2" y="109"/>
                    </a:cxn>
                    <a:cxn ang="0">
                      <a:pos x="16" y="86"/>
                    </a:cxn>
                    <a:cxn ang="0">
                      <a:pos x="23" y="58"/>
                    </a:cxn>
                    <a:cxn ang="0">
                      <a:pos x="25" y="39"/>
                    </a:cxn>
                    <a:cxn ang="0">
                      <a:pos x="23" y="22"/>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8" name="Freeform 15">
                  <a:extLst>
                    <a:ext uri="{FF2B5EF4-FFF2-40B4-BE49-F238E27FC236}">
                      <a16:creationId xmlns:a16="http://schemas.microsoft.com/office/drawing/2014/main" xmlns="" id="{5FE37834-204C-4B58-83EB-D667CB966ED2}"/>
                    </a:ext>
                  </a:extLst>
                </p:cNvPr>
                <p:cNvSpPr>
                  <a:spLocks/>
                </p:cNvSpPr>
                <p:nvPr/>
              </p:nvSpPr>
              <p:spPr bwMode="auto">
                <a:xfrm>
                  <a:off x="4549" y="2387"/>
                  <a:ext cx="182" cy="249"/>
                </a:xfrm>
                <a:custGeom>
                  <a:avLst/>
                  <a:gdLst/>
                  <a:ahLst/>
                  <a:cxnLst>
                    <a:cxn ang="0">
                      <a:pos x="0" y="83"/>
                    </a:cxn>
                    <a:cxn ang="0">
                      <a:pos x="37" y="44"/>
                    </a:cxn>
                    <a:cxn ang="0">
                      <a:pos x="56" y="28"/>
                    </a:cxn>
                    <a:cxn ang="0">
                      <a:pos x="66" y="14"/>
                    </a:cxn>
                    <a:cxn ang="0">
                      <a:pos x="95" y="0"/>
                    </a:cxn>
                    <a:cxn ang="0">
                      <a:pos x="111" y="30"/>
                    </a:cxn>
                    <a:cxn ang="0">
                      <a:pos x="127" y="17"/>
                    </a:cxn>
                    <a:cxn ang="0">
                      <a:pos x="132" y="8"/>
                    </a:cxn>
                    <a:cxn ang="0">
                      <a:pos x="146" y="0"/>
                    </a:cxn>
                    <a:cxn ang="0">
                      <a:pos x="154" y="0"/>
                    </a:cxn>
                    <a:cxn ang="0">
                      <a:pos x="156" y="11"/>
                    </a:cxn>
                    <a:cxn ang="0">
                      <a:pos x="156" y="19"/>
                    </a:cxn>
                    <a:cxn ang="0">
                      <a:pos x="148" y="33"/>
                    </a:cxn>
                    <a:cxn ang="0">
                      <a:pos x="148" y="41"/>
                    </a:cxn>
                    <a:cxn ang="0">
                      <a:pos x="169" y="77"/>
                    </a:cxn>
                    <a:cxn ang="0">
                      <a:pos x="173" y="99"/>
                    </a:cxn>
                    <a:cxn ang="0">
                      <a:pos x="179" y="99"/>
                    </a:cxn>
                    <a:cxn ang="0">
                      <a:pos x="181" y="110"/>
                    </a:cxn>
                    <a:cxn ang="0">
                      <a:pos x="173" y="121"/>
                    </a:cxn>
                    <a:cxn ang="0">
                      <a:pos x="167" y="116"/>
                    </a:cxn>
                    <a:cxn ang="0">
                      <a:pos x="154" y="124"/>
                    </a:cxn>
                    <a:cxn ang="0">
                      <a:pos x="156" y="146"/>
                    </a:cxn>
                    <a:cxn ang="0">
                      <a:pos x="140" y="160"/>
                    </a:cxn>
                    <a:cxn ang="0">
                      <a:pos x="140" y="196"/>
                    </a:cxn>
                    <a:cxn ang="0">
                      <a:pos x="140" y="220"/>
                    </a:cxn>
                    <a:cxn ang="0">
                      <a:pos x="132" y="231"/>
                    </a:cxn>
                    <a:cxn ang="0">
                      <a:pos x="127" y="248"/>
                    </a:cxn>
                    <a:cxn ang="0">
                      <a:pos x="119" y="245"/>
                    </a:cxn>
                    <a:cxn ang="0">
                      <a:pos x="107" y="237"/>
                    </a:cxn>
                    <a:cxn ang="0">
                      <a:pos x="97" y="229"/>
                    </a:cxn>
                    <a:cxn ang="0">
                      <a:pos x="90" y="215"/>
                    </a:cxn>
                    <a:cxn ang="0">
                      <a:pos x="62" y="218"/>
                    </a:cxn>
                    <a:cxn ang="0">
                      <a:pos x="39" y="209"/>
                    </a:cxn>
                    <a:cxn ang="0">
                      <a:pos x="23" y="187"/>
                    </a:cxn>
                    <a:cxn ang="0">
                      <a:pos x="14" y="171"/>
                    </a:cxn>
                    <a:cxn ang="0">
                      <a:pos x="6" y="157"/>
                    </a:cxn>
                    <a:cxn ang="0">
                      <a:pos x="6" y="130"/>
                    </a:cxn>
                    <a:cxn ang="0">
                      <a:pos x="0" y="83"/>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9" name="Freeform 16">
                  <a:extLst>
                    <a:ext uri="{FF2B5EF4-FFF2-40B4-BE49-F238E27FC236}">
                      <a16:creationId xmlns:a16="http://schemas.microsoft.com/office/drawing/2014/main" xmlns="" id="{CD81DDA7-8740-4BFA-B224-A80EA137533F}"/>
                    </a:ext>
                  </a:extLst>
                </p:cNvPr>
                <p:cNvSpPr>
                  <a:spLocks/>
                </p:cNvSpPr>
                <p:nvPr/>
              </p:nvSpPr>
              <p:spPr bwMode="auto">
                <a:xfrm>
                  <a:off x="4934" y="2529"/>
                  <a:ext cx="348" cy="235"/>
                </a:xfrm>
                <a:custGeom>
                  <a:avLst/>
                  <a:gdLst/>
                  <a:ahLst/>
                  <a:cxnLst>
                    <a:cxn ang="0">
                      <a:pos x="31" y="3"/>
                    </a:cxn>
                    <a:cxn ang="0">
                      <a:pos x="68" y="39"/>
                    </a:cxn>
                    <a:cxn ang="0">
                      <a:pos x="74" y="56"/>
                    </a:cxn>
                    <a:cxn ang="0">
                      <a:pos x="96" y="47"/>
                    </a:cxn>
                    <a:cxn ang="0">
                      <a:pos x="107" y="53"/>
                    </a:cxn>
                    <a:cxn ang="0">
                      <a:pos x="121" y="39"/>
                    </a:cxn>
                    <a:cxn ang="0">
                      <a:pos x="140" y="31"/>
                    </a:cxn>
                    <a:cxn ang="0">
                      <a:pos x="185" y="47"/>
                    </a:cxn>
                    <a:cxn ang="0">
                      <a:pos x="212" y="67"/>
                    </a:cxn>
                    <a:cxn ang="0">
                      <a:pos x="234" y="81"/>
                    </a:cxn>
                    <a:cxn ang="0">
                      <a:pos x="271" y="111"/>
                    </a:cxn>
                    <a:cxn ang="0">
                      <a:pos x="275" y="128"/>
                    </a:cxn>
                    <a:cxn ang="0">
                      <a:pos x="292" y="142"/>
                    </a:cxn>
                    <a:cxn ang="0">
                      <a:pos x="306" y="148"/>
                    </a:cxn>
                    <a:cxn ang="0">
                      <a:pos x="322" y="176"/>
                    </a:cxn>
                    <a:cxn ang="0">
                      <a:pos x="333" y="192"/>
                    </a:cxn>
                    <a:cxn ang="0">
                      <a:pos x="335" y="234"/>
                    </a:cxn>
                    <a:cxn ang="0">
                      <a:pos x="320" y="234"/>
                    </a:cxn>
                    <a:cxn ang="0">
                      <a:pos x="310" y="226"/>
                    </a:cxn>
                    <a:cxn ang="0">
                      <a:pos x="275" y="184"/>
                    </a:cxn>
                    <a:cxn ang="0">
                      <a:pos x="240" y="184"/>
                    </a:cxn>
                    <a:cxn ang="0">
                      <a:pos x="228" y="198"/>
                    </a:cxn>
                    <a:cxn ang="0">
                      <a:pos x="218" y="206"/>
                    </a:cxn>
                    <a:cxn ang="0">
                      <a:pos x="197" y="217"/>
                    </a:cxn>
                    <a:cxn ang="0">
                      <a:pos x="177" y="212"/>
                    </a:cxn>
                    <a:cxn ang="0">
                      <a:pos x="160" y="212"/>
                    </a:cxn>
                    <a:cxn ang="0">
                      <a:pos x="138" y="159"/>
                    </a:cxn>
                    <a:cxn ang="0">
                      <a:pos x="113" y="111"/>
                    </a:cxn>
                    <a:cxn ang="0">
                      <a:pos x="82" y="95"/>
                    </a:cxn>
                    <a:cxn ang="0">
                      <a:pos x="53" y="92"/>
                    </a:cxn>
                    <a:cxn ang="0">
                      <a:pos x="23" y="75"/>
                    </a:cxn>
                    <a:cxn ang="0">
                      <a:pos x="25" y="25"/>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0" name="Freeform 17">
                  <a:extLst>
                    <a:ext uri="{FF2B5EF4-FFF2-40B4-BE49-F238E27FC236}">
                      <a16:creationId xmlns:a16="http://schemas.microsoft.com/office/drawing/2014/main" xmlns="" id="{F1246D65-305B-4449-9B8A-3D565B2E77D9}"/>
                    </a:ext>
                  </a:extLst>
                </p:cNvPr>
                <p:cNvSpPr>
                  <a:spLocks/>
                </p:cNvSpPr>
                <p:nvPr/>
              </p:nvSpPr>
              <p:spPr bwMode="auto">
                <a:xfrm>
                  <a:off x="4293" y="2362"/>
                  <a:ext cx="209" cy="310"/>
                </a:xfrm>
                <a:custGeom>
                  <a:avLst/>
                  <a:gdLst/>
                  <a:ahLst/>
                  <a:cxnLst>
                    <a:cxn ang="0">
                      <a:pos x="0" y="8"/>
                    </a:cxn>
                    <a:cxn ang="0">
                      <a:pos x="21" y="0"/>
                    </a:cxn>
                    <a:cxn ang="0">
                      <a:pos x="46" y="14"/>
                    </a:cxn>
                    <a:cxn ang="0">
                      <a:pos x="50" y="28"/>
                    </a:cxn>
                    <a:cxn ang="0">
                      <a:pos x="50" y="33"/>
                    </a:cxn>
                    <a:cxn ang="0">
                      <a:pos x="56" y="36"/>
                    </a:cxn>
                    <a:cxn ang="0">
                      <a:pos x="56" y="42"/>
                    </a:cxn>
                    <a:cxn ang="0">
                      <a:pos x="64" y="45"/>
                    </a:cxn>
                    <a:cxn ang="0">
                      <a:pos x="64" y="56"/>
                    </a:cxn>
                    <a:cxn ang="0">
                      <a:pos x="89" y="89"/>
                    </a:cxn>
                    <a:cxn ang="0">
                      <a:pos x="92" y="89"/>
                    </a:cxn>
                    <a:cxn ang="0">
                      <a:pos x="96" y="97"/>
                    </a:cxn>
                    <a:cxn ang="0">
                      <a:pos x="100" y="106"/>
                    </a:cxn>
                    <a:cxn ang="0">
                      <a:pos x="104" y="106"/>
                    </a:cxn>
                    <a:cxn ang="0">
                      <a:pos x="121" y="117"/>
                    </a:cxn>
                    <a:cxn ang="0">
                      <a:pos x="154" y="122"/>
                    </a:cxn>
                    <a:cxn ang="0">
                      <a:pos x="156" y="161"/>
                    </a:cxn>
                    <a:cxn ang="0">
                      <a:pos x="164" y="167"/>
                    </a:cxn>
                    <a:cxn ang="0">
                      <a:pos x="162" y="181"/>
                    </a:cxn>
                    <a:cxn ang="0">
                      <a:pos x="181" y="200"/>
                    </a:cxn>
                    <a:cxn ang="0">
                      <a:pos x="198" y="209"/>
                    </a:cxn>
                    <a:cxn ang="0">
                      <a:pos x="198" y="273"/>
                    </a:cxn>
                    <a:cxn ang="0">
                      <a:pos x="208" y="298"/>
                    </a:cxn>
                    <a:cxn ang="0">
                      <a:pos x="202" y="306"/>
                    </a:cxn>
                    <a:cxn ang="0">
                      <a:pos x="191" y="309"/>
                    </a:cxn>
                    <a:cxn ang="0">
                      <a:pos x="189" y="287"/>
                    </a:cxn>
                    <a:cxn ang="0">
                      <a:pos x="169" y="309"/>
                    </a:cxn>
                    <a:cxn ang="0">
                      <a:pos x="156" y="276"/>
                    </a:cxn>
                    <a:cxn ang="0">
                      <a:pos x="148" y="253"/>
                    </a:cxn>
                    <a:cxn ang="0">
                      <a:pos x="125" y="223"/>
                    </a:cxn>
                    <a:cxn ang="0">
                      <a:pos x="119" y="223"/>
                    </a:cxn>
                    <a:cxn ang="0">
                      <a:pos x="98" y="206"/>
                    </a:cxn>
                    <a:cxn ang="0">
                      <a:pos x="94" y="189"/>
                    </a:cxn>
                    <a:cxn ang="0">
                      <a:pos x="94" y="178"/>
                    </a:cxn>
                    <a:cxn ang="0">
                      <a:pos x="77" y="134"/>
                    </a:cxn>
                    <a:cxn ang="0">
                      <a:pos x="69" y="106"/>
                    </a:cxn>
                    <a:cxn ang="0">
                      <a:pos x="48" y="81"/>
                    </a:cxn>
                    <a:cxn ang="0">
                      <a:pos x="19" y="42"/>
                    </a:cxn>
                    <a:cxn ang="0">
                      <a:pos x="0" y="8"/>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1" name="Freeform 18">
                  <a:extLst>
                    <a:ext uri="{FF2B5EF4-FFF2-40B4-BE49-F238E27FC236}">
                      <a16:creationId xmlns:a16="http://schemas.microsoft.com/office/drawing/2014/main" xmlns="" id="{504B14CE-1E75-44B7-B502-901A08BE39C1}"/>
                    </a:ext>
                  </a:extLst>
                </p:cNvPr>
                <p:cNvSpPr>
                  <a:spLocks/>
                </p:cNvSpPr>
                <p:nvPr/>
              </p:nvSpPr>
              <p:spPr bwMode="auto">
                <a:xfrm>
                  <a:off x="4664" y="2029"/>
                  <a:ext cx="205" cy="341"/>
                </a:xfrm>
                <a:custGeom>
                  <a:avLst/>
                  <a:gdLst/>
                  <a:ahLst/>
                  <a:cxnLst>
                    <a:cxn ang="0">
                      <a:pos x="14" y="0"/>
                    </a:cxn>
                    <a:cxn ang="0">
                      <a:pos x="31" y="0"/>
                    </a:cxn>
                    <a:cxn ang="0">
                      <a:pos x="51" y="36"/>
                    </a:cxn>
                    <a:cxn ang="0">
                      <a:pos x="47" y="70"/>
                    </a:cxn>
                    <a:cxn ang="0">
                      <a:pos x="59" y="81"/>
                    </a:cxn>
                    <a:cxn ang="0">
                      <a:pos x="65" y="103"/>
                    </a:cxn>
                    <a:cxn ang="0">
                      <a:pos x="78" y="114"/>
                    </a:cxn>
                    <a:cxn ang="0">
                      <a:pos x="94" y="117"/>
                    </a:cxn>
                    <a:cxn ang="0">
                      <a:pos x="118" y="134"/>
                    </a:cxn>
                    <a:cxn ang="0">
                      <a:pos x="133" y="153"/>
                    </a:cxn>
                    <a:cxn ang="0">
                      <a:pos x="137" y="153"/>
                    </a:cxn>
                    <a:cxn ang="0">
                      <a:pos x="157" y="170"/>
                    </a:cxn>
                    <a:cxn ang="0">
                      <a:pos x="157" y="212"/>
                    </a:cxn>
                    <a:cxn ang="0">
                      <a:pos x="163" y="231"/>
                    </a:cxn>
                    <a:cxn ang="0">
                      <a:pos x="169" y="242"/>
                    </a:cxn>
                    <a:cxn ang="0">
                      <a:pos x="177" y="254"/>
                    </a:cxn>
                    <a:cxn ang="0">
                      <a:pos x="184" y="268"/>
                    </a:cxn>
                    <a:cxn ang="0">
                      <a:pos x="188" y="284"/>
                    </a:cxn>
                    <a:cxn ang="0">
                      <a:pos x="204" y="298"/>
                    </a:cxn>
                    <a:cxn ang="0">
                      <a:pos x="202" y="315"/>
                    </a:cxn>
                    <a:cxn ang="0">
                      <a:pos x="186" y="318"/>
                    </a:cxn>
                    <a:cxn ang="0">
                      <a:pos x="180" y="304"/>
                    </a:cxn>
                    <a:cxn ang="0">
                      <a:pos x="169" y="304"/>
                    </a:cxn>
                    <a:cxn ang="0">
                      <a:pos x="169" y="340"/>
                    </a:cxn>
                    <a:cxn ang="0">
                      <a:pos x="159" y="340"/>
                    </a:cxn>
                    <a:cxn ang="0">
                      <a:pos x="147" y="323"/>
                    </a:cxn>
                    <a:cxn ang="0">
                      <a:pos x="139" y="315"/>
                    </a:cxn>
                    <a:cxn ang="0">
                      <a:pos x="139" y="295"/>
                    </a:cxn>
                    <a:cxn ang="0">
                      <a:pos x="122" y="295"/>
                    </a:cxn>
                    <a:cxn ang="0">
                      <a:pos x="116" y="315"/>
                    </a:cxn>
                    <a:cxn ang="0">
                      <a:pos x="110" y="295"/>
                    </a:cxn>
                    <a:cxn ang="0">
                      <a:pos x="108" y="276"/>
                    </a:cxn>
                    <a:cxn ang="0">
                      <a:pos x="129" y="268"/>
                    </a:cxn>
                    <a:cxn ang="0">
                      <a:pos x="141" y="273"/>
                    </a:cxn>
                    <a:cxn ang="0">
                      <a:pos x="143" y="240"/>
                    </a:cxn>
                    <a:cxn ang="0">
                      <a:pos x="131" y="229"/>
                    </a:cxn>
                    <a:cxn ang="0">
                      <a:pos x="124" y="201"/>
                    </a:cxn>
                    <a:cxn ang="0">
                      <a:pos x="118" y="167"/>
                    </a:cxn>
                    <a:cxn ang="0">
                      <a:pos x="96" y="156"/>
                    </a:cxn>
                    <a:cxn ang="0">
                      <a:pos x="86" y="142"/>
                    </a:cxn>
                    <a:cxn ang="0">
                      <a:pos x="69" y="134"/>
                    </a:cxn>
                    <a:cxn ang="0">
                      <a:pos x="78" y="164"/>
                    </a:cxn>
                    <a:cxn ang="0">
                      <a:pos x="59" y="178"/>
                    </a:cxn>
                    <a:cxn ang="0">
                      <a:pos x="47" y="145"/>
                    </a:cxn>
                    <a:cxn ang="0">
                      <a:pos x="37" y="137"/>
                    </a:cxn>
                    <a:cxn ang="0">
                      <a:pos x="37" y="117"/>
                    </a:cxn>
                    <a:cxn ang="0">
                      <a:pos x="24" y="95"/>
                    </a:cxn>
                    <a:cxn ang="0">
                      <a:pos x="8" y="81"/>
                    </a:cxn>
                    <a:cxn ang="0">
                      <a:pos x="0" y="67"/>
                    </a:cxn>
                    <a:cxn ang="0">
                      <a:pos x="4" y="56"/>
                    </a:cxn>
                    <a:cxn ang="0">
                      <a:pos x="16" y="61"/>
                    </a:cxn>
                    <a:cxn ang="0">
                      <a:pos x="20" y="47"/>
                    </a:cxn>
                    <a:cxn ang="0">
                      <a:pos x="16" y="28"/>
                    </a:cxn>
                    <a:cxn ang="0">
                      <a:pos x="14" y="0"/>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2" name="Freeform 19">
                  <a:extLst>
                    <a:ext uri="{FF2B5EF4-FFF2-40B4-BE49-F238E27FC236}">
                      <a16:creationId xmlns:a16="http://schemas.microsoft.com/office/drawing/2014/main" xmlns="" id="{6E3EDEF5-D09D-45E7-AC0E-4E7722BACE23}"/>
                    </a:ext>
                  </a:extLst>
                </p:cNvPr>
                <p:cNvSpPr>
                  <a:spLocks/>
                </p:cNvSpPr>
                <p:nvPr/>
              </p:nvSpPr>
              <p:spPr bwMode="auto">
                <a:xfrm>
                  <a:off x="4619" y="1452"/>
                  <a:ext cx="150" cy="289"/>
                </a:xfrm>
                <a:custGeom>
                  <a:avLst/>
                  <a:gdLst/>
                  <a:ahLst/>
                  <a:cxnLst>
                    <a:cxn ang="0">
                      <a:pos x="31" y="0"/>
                    </a:cxn>
                    <a:cxn ang="0">
                      <a:pos x="60" y="20"/>
                    </a:cxn>
                    <a:cxn ang="0">
                      <a:pos x="77" y="36"/>
                    </a:cxn>
                    <a:cxn ang="0">
                      <a:pos x="89" y="62"/>
                    </a:cxn>
                    <a:cxn ang="0">
                      <a:pos x="99" y="62"/>
                    </a:cxn>
                    <a:cxn ang="0">
                      <a:pos x="97" y="78"/>
                    </a:cxn>
                    <a:cxn ang="0">
                      <a:pos x="108" y="89"/>
                    </a:cxn>
                    <a:cxn ang="0">
                      <a:pos x="116" y="106"/>
                    </a:cxn>
                    <a:cxn ang="0">
                      <a:pos x="135" y="140"/>
                    </a:cxn>
                    <a:cxn ang="0">
                      <a:pos x="149" y="179"/>
                    </a:cxn>
                    <a:cxn ang="0">
                      <a:pos x="124" y="176"/>
                    </a:cxn>
                    <a:cxn ang="0">
                      <a:pos x="104" y="171"/>
                    </a:cxn>
                    <a:cxn ang="0">
                      <a:pos x="118" y="199"/>
                    </a:cxn>
                    <a:cxn ang="0">
                      <a:pos x="118" y="215"/>
                    </a:cxn>
                    <a:cxn ang="0">
                      <a:pos x="118" y="232"/>
                    </a:cxn>
                    <a:cxn ang="0">
                      <a:pos x="110" y="224"/>
                    </a:cxn>
                    <a:cxn ang="0">
                      <a:pos x="101" y="210"/>
                    </a:cxn>
                    <a:cxn ang="0">
                      <a:pos x="83" y="193"/>
                    </a:cxn>
                    <a:cxn ang="0">
                      <a:pos x="74" y="185"/>
                    </a:cxn>
                    <a:cxn ang="0">
                      <a:pos x="58" y="193"/>
                    </a:cxn>
                    <a:cxn ang="0">
                      <a:pos x="48" y="199"/>
                    </a:cxn>
                    <a:cxn ang="0">
                      <a:pos x="54" y="213"/>
                    </a:cxn>
                    <a:cxn ang="0">
                      <a:pos x="70" y="224"/>
                    </a:cxn>
                    <a:cxn ang="0">
                      <a:pos x="85" y="235"/>
                    </a:cxn>
                    <a:cxn ang="0">
                      <a:pos x="91" y="254"/>
                    </a:cxn>
                    <a:cxn ang="0">
                      <a:pos x="89" y="280"/>
                    </a:cxn>
                    <a:cxn ang="0">
                      <a:pos x="89" y="288"/>
                    </a:cxn>
                    <a:cxn ang="0">
                      <a:pos x="83" y="288"/>
                    </a:cxn>
                    <a:cxn ang="0">
                      <a:pos x="74" y="280"/>
                    </a:cxn>
                    <a:cxn ang="0">
                      <a:pos x="70" y="277"/>
                    </a:cxn>
                    <a:cxn ang="0">
                      <a:pos x="64" y="271"/>
                    </a:cxn>
                    <a:cxn ang="0">
                      <a:pos x="58" y="285"/>
                    </a:cxn>
                    <a:cxn ang="0">
                      <a:pos x="48" y="288"/>
                    </a:cxn>
                    <a:cxn ang="0">
                      <a:pos x="41" y="277"/>
                    </a:cxn>
                    <a:cxn ang="0">
                      <a:pos x="41" y="252"/>
                    </a:cxn>
                    <a:cxn ang="0">
                      <a:pos x="39" y="238"/>
                    </a:cxn>
                    <a:cxn ang="0">
                      <a:pos x="29" y="229"/>
                    </a:cxn>
                    <a:cxn ang="0">
                      <a:pos x="19" y="243"/>
                    </a:cxn>
                    <a:cxn ang="0">
                      <a:pos x="4" y="243"/>
                    </a:cxn>
                    <a:cxn ang="0">
                      <a:pos x="0" y="232"/>
                    </a:cxn>
                    <a:cxn ang="0">
                      <a:pos x="4" y="204"/>
                    </a:cxn>
                    <a:cxn ang="0">
                      <a:pos x="15" y="187"/>
                    </a:cxn>
                    <a:cxn ang="0">
                      <a:pos x="14" y="143"/>
                    </a:cxn>
                    <a:cxn ang="0">
                      <a:pos x="14" y="131"/>
                    </a:cxn>
                    <a:cxn ang="0">
                      <a:pos x="25" y="129"/>
                    </a:cxn>
                    <a:cxn ang="0">
                      <a:pos x="35" y="140"/>
                    </a:cxn>
                    <a:cxn ang="0">
                      <a:pos x="52" y="145"/>
                    </a:cxn>
                    <a:cxn ang="0">
                      <a:pos x="52" y="126"/>
                    </a:cxn>
                    <a:cxn ang="0">
                      <a:pos x="45" y="115"/>
                    </a:cxn>
                    <a:cxn ang="0">
                      <a:pos x="41" y="106"/>
                    </a:cxn>
                    <a:cxn ang="0">
                      <a:pos x="46" y="106"/>
                    </a:cxn>
                    <a:cxn ang="0">
                      <a:pos x="50" y="106"/>
                    </a:cxn>
                    <a:cxn ang="0">
                      <a:pos x="54" y="106"/>
                    </a:cxn>
                    <a:cxn ang="0">
                      <a:pos x="58" y="106"/>
                    </a:cxn>
                    <a:cxn ang="0">
                      <a:pos x="64" y="98"/>
                    </a:cxn>
                    <a:cxn ang="0">
                      <a:pos x="62" y="89"/>
                    </a:cxn>
                    <a:cxn ang="0">
                      <a:pos x="56" y="70"/>
                    </a:cxn>
                    <a:cxn ang="0">
                      <a:pos x="45" y="50"/>
                    </a:cxn>
                    <a:cxn ang="0">
                      <a:pos x="29" y="39"/>
                    </a:cxn>
                    <a:cxn ang="0">
                      <a:pos x="23" y="28"/>
                    </a:cxn>
                    <a:cxn ang="0">
                      <a:pos x="31" y="0"/>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3" name="Freeform 20">
                  <a:extLst>
                    <a:ext uri="{FF2B5EF4-FFF2-40B4-BE49-F238E27FC236}">
                      <a16:creationId xmlns:a16="http://schemas.microsoft.com/office/drawing/2014/main" xmlns="" id="{5817463F-5D31-42B0-B145-EAAEEB2E20FC}"/>
                    </a:ext>
                  </a:extLst>
                </p:cNvPr>
                <p:cNvSpPr>
                  <a:spLocks/>
                </p:cNvSpPr>
                <p:nvPr/>
              </p:nvSpPr>
              <p:spPr bwMode="auto">
                <a:xfrm>
                  <a:off x="4448" y="1104"/>
                  <a:ext cx="165" cy="237"/>
                </a:xfrm>
                <a:custGeom>
                  <a:avLst/>
                  <a:gdLst/>
                  <a:ahLst/>
                  <a:cxnLst>
                    <a:cxn ang="0">
                      <a:pos x="0" y="0"/>
                    </a:cxn>
                    <a:cxn ang="0">
                      <a:pos x="16" y="0"/>
                    </a:cxn>
                    <a:cxn ang="0">
                      <a:pos x="21" y="17"/>
                    </a:cxn>
                    <a:cxn ang="0">
                      <a:pos x="43" y="42"/>
                    </a:cxn>
                    <a:cxn ang="0">
                      <a:pos x="53" y="69"/>
                    </a:cxn>
                    <a:cxn ang="0">
                      <a:pos x="68" y="72"/>
                    </a:cxn>
                    <a:cxn ang="0">
                      <a:pos x="80" y="78"/>
                    </a:cxn>
                    <a:cxn ang="0">
                      <a:pos x="90" y="89"/>
                    </a:cxn>
                    <a:cxn ang="0">
                      <a:pos x="102" y="89"/>
                    </a:cxn>
                    <a:cxn ang="0">
                      <a:pos x="115" y="106"/>
                    </a:cxn>
                    <a:cxn ang="0">
                      <a:pos x="127" y="119"/>
                    </a:cxn>
                    <a:cxn ang="0">
                      <a:pos x="141" y="128"/>
                    </a:cxn>
                    <a:cxn ang="0">
                      <a:pos x="139" y="136"/>
                    </a:cxn>
                    <a:cxn ang="0">
                      <a:pos x="131" y="142"/>
                    </a:cxn>
                    <a:cxn ang="0">
                      <a:pos x="123" y="142"/>
                    </a:cxn>
                    <a:cxn ang="0">
                      <a:pos x="119" y="150"/>
                    </a:cxn>
                    <a:cxn ang="0">
                      <a:pos x="135" y="167"/>
                    </a:cxn>
                    <a:cxn ang="0">
                      <a:pos x="146" y="183"/>
                    </a:cxn>
                    <a:cxn ang="0">
                      <a:pos x="164" y="200"/>
                    </a:cxn>
                    <a:cxn ang="0">
                      <a:pos x="152" y="219"/>
                    </a:cxn>
                    <a:cxn ang="0">
                      <a:pos x="143" y="225"/>
                    </a:cxn>
                    <a:cxn ang="0">
                      <a:pos x="144" y="236"/>
                    </a:cxn>
                    <a:cxn ang="0">
                      <a:pos x="127" y="236"/>
                    </a:cxn>
                    <a:cxn ang="0">
                      <a:pos x="121" y="228"/>
                    </a:cxn>
                    <a:cxn ang="0">
                      <a:pos x="107" y="205"/>
                    </a:cxn>
                    <a:cxn ang="0">
                      <a:pos x="98" y="186"/>
                    </a:cxn>
                    <a:cxn ang="0">
                      <a:pos x="82" y="153"/>
                    </a:cxn>
                    <a:cxn ang="0">
                      <a:pos x="64" y="128"/>
                    </a:cxn>
                    <a:cxn ang="0">
                      <a:pos x="45" y="92"/>
                    </a:cxn>
                    <a:cxn ang="0">
                      <a:pos x="33" y="81"/>
                    </a:cxn>
                    <a:cxn ang="0">
                      <a:pos x="23" y="72"/>
                    </a:cxn>
                    <a:cxn ang="0">
                      <a:pos x="20" y="53"/>
                    </a:cxn>
                    <a:cxn ang="0">
                      <a:pos x="2" y="36"/>
                    </a:cxn>
                    <a:cxn ang="0">
                      <a:pos x="2" y="25"/>
                    </a:cxn>
                    <a:cxn ang="0">
                      <a:pos x="0" y="0"/>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5" name="Group 30">
                <a:extLst>
                  <a:ext uri="{FF2B5EF4-FFF2-40B4-BE49-F238E27FC236}">
                    <a16:creationId xmlns:a16="http://schemas.microsoft.com/office/drawing/2014/main" xmlns="" id="{56E7522D-B0D6-45A8-95A9-E965D2AEEE45}"/>
                  </a:ext>
                </a:extLst>
              </p:cNvPr>
              <p:cNvGrpSpPr>
                <a:grpSpLocks/>
              </p:cNvGrpSpPr>
              <p:nvPr/>
            </p:nvGrpSpPr>
            <p:grpSpPr bwMode="auto">
              <a:xfrm>
                <a:off x="2314" y="617"/>
                <a:ext cx="2387" cy="2766"/>
                <a:chOff x="2314" y="617"/>
                <a:chExt cx="2387" cy="2766"/>
              </a:xfrm>
              <a:grpFill/>
            </p:grpSpPr>
            <p:sp>
              <p:nvSpPr>
                <p:cNvPr id="16" name="Freeform 22">
                  <a:extLst>
                    <a:ext uri="{FF2B5EF4-FFF2-40B4-BE49-F238E27FC236}">
                      <a16:creationId xmlns:a16="http://schemas.microsoft.com/office/drawing/2014/main" xmlns="" id="{3145C145-6A6E-4EF1-BECD-1FC99FF38188}"/>
                    </a:ext>
                  </a:extLst>
                </p:cNvPr>
                <p:cNvSpPr>
                  <a:spLocks/>
                </p:cNvSpPr>
                <p:nvPr/>
              </p:nvSpPr>
              <p:spPr bwMode="auto">
                <a:xfrm>
                  <a:off x="2314" y="1584"/>
                  <a:ext cx="1187" cy="1799"/>
                </a:xfrm>
                <a:custGeom>
                  <a:avLst/>
                  <a:gdLst/>
                  <a:ahLst/>
                  <a:cxnLst>
                    <a:cxn ang="0">
                      <a:pos x="906" y="290"/>
                    </a:cxn>
                    <a:cxn ang="0">
                      <a:pos x="1017" y="589"/>
                    </a:cxn>
                    <a:cxn ang="0">
                      <a:pos x="1062" y="664"/>
                    </a:cxn>
                    <a:cxn ang="0">
                      <a:pos x="1159" y="645"/>
                    </a:cxn>
                    <a:cxn ang="0">
                      <a:pos x="1184" y="718"/>
                    </a:cxn>
                    <a:cxn ang="0">
                      <a:pos x="1067" y="919"/>
                    </a:cxn>
                    <a:cxn ang="0">
                      <a:pos x="972" y="1150"/>
                    </a:cxn>
                    <a:cxn ang="0">
                      <a:pos x="986" y="1234"/>
                    </a:cxn>
                    <a:cxn ang="0">
                      <a:pos x="986" y="1318"/>
                    </a:cxn>
                    <a:cxn ang="0">
                      <a:pos x="943" y="1349"/>
                    </a:cxn>
                    <a:cxn ang="0">
                      <a:pos x="881" y="1463"/>
                    </a:cxn>
                    <a:cxn ang="0">
                      <a:pos x="857" y="1561"/>
                    </a:cxn>
                    <a:cxn ang="0">
                      <a:pos x="799" y="1695"/>
                    </a:cxn>
                    <a:cxn ang="0">
                      <a:pos x="766" y="1725"/>
                    </a:cxn>
                    <a:cxn ang="0">
                      <a:pos x="694" y="1792"/>
                    </a:cxn>
                    <a:cxn ang="0">
                      <a:pos x="607" y="1770"/>
                    </a:cxn>
                    <a:cxn ang="0">
                      <a:pos x="597" y="1706"/>
                    </a:cxn>
                    <a:cxn ang="0">
                      <a:pos x="558" y="1617"/>
                    </a:cxn>
                    <a:cxn ang="0">
                      <a:pos x="550" y="1541"/>
                    </a:cxn>
                    <a:cxn ang="0">
                      <a:pos x="539" y="1491"/>
                    </a:cxn>
                    <a:cxn ang="0">
                      <a:pos x="502" y="1435"/>
                    </a:cxn>
                    <a:cxn ang="0">
                      <a:pos x="478" y="1362"/>
                    </a:cxn>
                    <a:cxn ang="0">
                      <a:pos x="511" y="1240"/>
                    </a:cxn>
                    <a:cxn ang="0">
                      <a:pos x="496" y="1067"/>
                    </a:cxn>
                    <a:cxn ang="0">
                      <a:pos x="443" y="980"/>
                    </a:cxn>
                    <a:cxn ang="0">
                      <a:pos x="436" y="843"/>
                    </a:cxn>
                    <a:cxn ang="0">
                      <a:pos x="360" y="793"/>
                    </a:cxn>
                    <a:cxn ang="0">
                      <a:pos x="261" y="807"/>
                    </a:cxn>
                    <a:cxn ang="0">
                      <a:pos x="56" y="698"/>
                    </a:cxn>
                    <a:cxn ang="0">
                      <a:pos x="10" y="522"/>
                    </a:cxn>
                    <a:cxn ang="0">
                      <a:pos x="47" y="396"/>
                    </a:cxn>
                    <a:cxn ang="0">
                      <a:pos x="115" y="260"/>
                    </a:cxn>
                    <a:cxn ang="0">
                      <a:pos x="216" y="156"/>
                    </a:cxn>
                    <a:cxn ang="0">
                      <a:pos x="292" y="47"/>
                    </a:cxn>
                    <a:cxn ang="0">
                      <a:pos x="362" y="75"/>
                    </a:cxn>
                    <a:cxn ang="0">
                      <a:pos x="437" y="28"/>
                    </a:cxn>
                    <a:cxn ang="0">
                      <a:pos x="490" y="6"/>
                    </a:cxn>
                    <a:cxn ang="0">
                      <a:pos x="531" y="61"/>
                    </a:cxn>
                    <a:cxn ang="0">
                      <a:pos x="612" y="151"/>
                    </a:cxn>
                    <a:cxn ang="0">
                      <a:pos x="669" y="109"/>
                    </a:cxn>
                    <a:cxn ang="0">
                      <a:pos x="754" y="140"/>
                    </a:cxn>
                    <a:cxn ang="0">
                      <a:pos x="848" y="137"/>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nvGrpSpPr>
                <p:cNvPr id="17" name="Group 27">
                  <a:extLst>
                    <a:ext uri="{FF2B5EF4-FFF2-40B4-BE49-F238E27FC236}">
                      <a16:creationId xmlns:a16="http://schemas.microsoft.com/office/drawing/2014/main" xmlns="" id="{84DA9646-4B28-4579-87EE-8A89BE526ADC}"/>
                    </a:ext>
                  </a:extLst>
                </p:cNvPr>
                <p:cNvGrpSpPr>
                  <a:grpSpLocks/>
                </p:cNvGrpSpPr>
                <p:nvPr/>
              </p:nvGrpSpPr>
              <p:grpSpPr bwMode="auto">
                <a:xfrm>
                  <a:off x="2395" y="617"/>
                  <a:ext cx="526" cy="620"/>
                  <a:chOff x="2395" y="617"/>
                  <a:chExt cx="526" cy="620"/>
                </a:xfrm>
                <a:grpFill/>
              </p:grpSpPr>
              <p:grpSp>
                <p:nvGrpSpPr>
                  <p:cNvPr id="20" name="Group 25">
                    <a:extLst>
                      <a:ext uri="{FF2B5EF4-FFF2-40B4-BE49-F238E27FC236}">
                        <a16:creationId xmlns:a16="http://schemas.microsoft.com/office/drawing/2014/main" xmlns="" id="{62880DCC-15C2-4BAC-B617-7603DBE99F03}"/>
                      </a:ext>
                    </a:extLst>
                  </p:cNvPr>
                  <p:cNvGrpSpPr>
                    <a:grpSpLocks/>
                  </p:cNvGrpSpPr>
                  <p:nvPr/>
                </p:nvGrpSpPr>
                <p:grpSpPr bwMode="auto">
                  <a:xfrm>
                    <a:off x="2603" y="1004"/>
                    <a:ext cx="165" cy="233"/>
                    <a:chOff x="2603" y="1004"/>
                    <a:chExt cx="165" cy="233"/>
                  </a:xfrm>
                  <a:grpFill/>
                </p:grpSpPr>
                <p:sp>
                  <p:nvSpPr>
                    <p:cNvPr id="22" name="Freeform 23">
                      <a:extLst>
                        <a:ext uri="{FF2B5EF4-FFF2-40B4-BE49-F238E27FC236}">
                          <a16:creationId xmlns:a16="http://schemas.microsoft.com/office/drawing/2014/main" xmlns="" id="{ABCDF914-9A2A-489E-AB47-B7222DA9992F}"/>
                        </a:ext>
                      </a:extLst>
                    </p:cNvPr>
                    <p:cNvSpPr>
                      <a:spLocks/>
                    </p:cNvSpPr>
                    <p:nvPr/>
                  </p:nvSpPr>
                  <p:spPr bwMode="auto">
                    <a:xfrm>
                      <a:off x="2603" y="1089"/>
                      <a:ext cx="78" cy="132"/>
                    </a:xfrm>
                    <a:custGeom>
                      <a:avLst/>
                      <a:gdLst/>
                      <a:ahLst/>
                      <a:cxnLst>
                        <a:cxn ang="0">
                          <a:pos x="18" y="40"/>
                        </a:cxn>
                        <a:cxn ang="0">
                          <a:pos x="24" y="26"/>
                        </a:cxn>
                        <a:cxn ang="0">
                          <a:pos x="38" y="26"/>
                        </a:cxn>
                        <a:cxn ang="0">
                          <a:pos x="57" y="0"/>
                        </a:cxn>
                        <a:cxn ang="0">
                          <a:pos x="63" y="17"/>
                        </a:cxn>
                        <a:cxn ang="0">
                          <a:pos x="73" y="17"/>
                        </a:cxn>
                        <a:cxn ang="0">
                          <a:pos x="77" y="26"/>
                        </a:cxn>
                        <a:cxn ang="0">
                          <a:pos x="71" y="40"/>
                        </a:cxn>
                        <a:cxn ang="0">
                          <a:pos x="63" y="46"/>
                        </a:cxn>
                        <a:cxn ang="0">
                          <a:pos x="63" y="57"/>
                        </a:cxn>
                        <a:cxn ang="0">
                          <a:pos x="61" y="63"/>
                        </a:cxn>
                        <a:cxn ang="0">
                          <a:pos x="59" y="71"/>
                        </a:cxn>
                        <a:cxn ang="0">
                          <a:pos x="63" y="83"/>
                        </a:cxn>
                        <a:cxn ang="0">
                          <a:pos x="57" y="94"/>
                        </a:cxn>
                        <a:cxn ang="0">
                          <a:pos x="51" y="100"/>
                        </a:cxn>
                        <a:cxn ang="0">
                          <a:pos x="45" y="100"/>
                        </a:cxn>
                        <a:cxn ang="0">
                          <a:pos x="43" y="103"/>
                        </a:cxn>
                        <a:cxn ang="0">
                          <a:pos x="41" y="111"/>
                        </a:cxn>
                        <a:cxn ang="0">
                          <a:pos x="32" y="114"/>
                        </a:cxn>
                        <a:cxn ang="0">
                          <a:pos x="30" y="111"/>
                        </a:cxn>
                        <a:cxn ang="0">
                          <a:pos x="22" y="120"/>
                        </a:cxn>
                        <a:cxn ang="0">
                          <a:pos x="20" y="122"/>
                        </a:cxn>
                        <a:cxn ang="0">
                          <a:pos x="10" y="131"/>
                        </a:cxn>
                        <a:cxn ang="0">
                          <a:pos x="6" y="131"/>
                        </a:cxn>
                        <a:cxn ang="0">
                          <a:pos x="4" y="125"/>
                        </a:cxn>
                        <a:cxn ang="0">
                          <a:pos x="2" y="111"/>
                        </a:cxn>
                        <a:cxn ang="0">
                          <a:pos x="0" y="108"/>
                        </a:cxn>
                        <a:cxn ang="0">
                          <a:pos x="0" y="97"/>
                        </a:cxn>
                        <a:cxn ang="0">
                          <a:pos x="6" y="91"/>
                        </a:cxn>
                        <a:cxn ang="0">
                          <a:pos x="12" y="85"/>
                        </a:cxn>
                        <a:cxn ang="0">
                          <a:pos x="16" y="74"/>
                        </a:cxn>
                        <a:cxn ang="0">
                          <a:pos x="22" y="74"/>
                        </a:cxn>
                        <a:cxn ang="0">
                          <a:pos x="26" y="77"/>
                        </a:cxn>
                        <a:cxn ang="0">
                          <a:pos x="32" y="74"/>
                        </a:cxn>
                        <a:cxn ang="0">
                          <a:pos x="26" y="71"/>
                        </a:cxn>
                        <a:cxn ang="0">
                          <a:pos x="18" y="40"/>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3" name="Freeform 24">
                      <a:extLst>
                        <a:ext uri="{FF2B5EF4-FFF2-40B4-BE49-F238E27FC236}">
                          <a16:creationId xmlns:a16="http://schemas.microsoft.com/office/drawing/2014/main" xmlns="" id="{E72AAE30-9EE4-40E9-B1FD-D4F954EC7E6D}"/>
                        </a:ext>
                      </a:extLst>
                    </p:cNvPr>
                    <p:cNvSpPr>
                      <a:spLocks/>
                    </p:cNvSpPr>
                    <p:nvPr/>
                  </p:nvSpPr>
                  <p:spPr bwMode="auto">
                    <a:xfrm>
                      <a:off x="2674" y="1004"/>
                      <a:ext cx="94" cy="233"/>
                    </a:xfrm>
                    <a:custGeom>
                      <a:avLst/>
                      <a:gdLst/>
                      <a:ahLst/>
                      <a:cxnLst>
                        <a:cxn ang="0">
                          <a:pos x="36" y="25"/>
                        </a:cxn>
                        <a:cxn ang="0">
                          <a:pos x="57" y="22"/>
                        </a:cxn>
                        <a:cxn ang="0">
                          <a:pos x="65" y="14"/>
                        </a:cxn>
                        <a:cxn ang="0">
                          <a:pos x="75" y="6"/>
                        </a:cxn>
                        <a:cxn ang="0">
                          <a:pos x="93" y="3"/>
                        </a:cxn>
                        <a:cxn ang="0">
                          <a:pos x="87" y="22"/>
                        </a:cxn>
                        <a:cxn ang="0">
                          <a:pos x="79" y="28"/>
                        </a:cxn>
                        <a:cxn ang="0">
                          <a:pos x="67" y="45"/>
                        </a:cxn>
                        <a:cxn ang="0">
                          <a:pos x="81" y="45"/>
                        </a:cxn>
                        <a:cxn ang="0">
                          <a:pos x="93" y="45"/>
                        </a:cxn>
                        <a:cxn ang="0">
                          <a:pos x="85" y="64"/>
                        </a:cxn>
                        <a:cxn ang="0">
                          <a:pos x="71" y="73"/>
                        </a:cxn>
                        <a:cxn ang="0">
                          <a:pos x="69" y="87"/>
                        </a:cxn>
                        <a:cxn ang="0">
                          <a:pos x="81" y="106"/>
                        </a:cxn>
                        <a:cxn ang="0">
                          <a:pos x="87" y="126"/>
                        </a:cxn>
                        <a:cxn ang="0">
                          <a:pos x="93" y="151"/>
                        </a:cxn>
                        <a:cxn ang="0">
                          <a:pos x="89" y="182"/>
                        </a:cxn>
                        <a:cxn ang="0">
                          <a:pos x="79" y="196"/>
                        </a:cxn>
                        <a:cxn ang="0">
                          <a:pos x="87" y="218"/>
                        </a:cxn>
                        <a:cxn ang="0">
                          <a:pos x="65" y="218"/>
                        </a:cxn>
                        <a:cxn ang="0">
                          <a:pos x="53" y="215"/>
                        </a:cxn>
                        <a:cxn ang="0">
                          <a:pos x="36" y="224"/>
                        </a:cxn>
                        <a:cxn ang="0">
                          <a:pos x="26" y="226"/>
                        </a:cxn>
                        <a:cxn ang="0">
                          <a:pos x="14" y="229"/>
                        </a:cxn>
                        <a:cxn ang="0">
                          <a:pos x="4" y="221"/>
                        </a:cxn>
                        <a:cxn ang="0">
                          <a:pos x="0" y="207"/>
                        </a:cxn>
                        <a:cxn ang="0">
                          <a:pos x="10" y="193"/>
                        </a:cxn>
                        <a:cxn ang="0">
                          <a:pos x="24" y="190"/>
                        </a:cxn>
                        <a:cxn ang="0">
                          <a:pos x="16" y="182"/>
                        </a:cxn>
                        <a:cxn ang="0">
                          <a:pos x="16" y="168"/>
                        </a:cxn>
                        <a:cxn ang="0">
                          <a:pos x="28" y="159"/>
                        </a:cxn>
                        <a:cxn ang="0">
                          <a:pos x="38" y="157"/>
                        </a:cxn>
                        <a:cxn ang="0">
                          <a:pos x="44" y="131"/>
                        </a:cxn>
                        <a:cxn ang="0">
                          <a:pos x="49" y="106"/>
                        </a:cxn>
                        <a:cxn ang="0">
                          <a:pos x="40" y="89"/>
                        </a:cxn>
                        <a:cxn ang="0">
                          <a:pos x="20" y="84"/>
                        </a:cxn>
                        <a:cxn ang="0">
                          <a:pos x="30" y="34"/>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1" name="Freeform 26">
                    <a:extLst>
                      <a:ext uri="{FF2B5EF4-FFF2-40B4-BE49-F238E27FC236}">
                        <a16:creationId xmlns:a16="http://schemas.microsoft.com/office/drawing/2014/main" xmlns="" id="{4C59D15C-B867-42D6-83DC-BE5C8AAF499D}"/>
                      </a:ext>
                    </a:extLst>
                  </p:cNvPr>
                  <p:cNvSpPr>
                    <a:spLocks/>
                  </p:cNvSpPr>
                  <p:nvPr/>
                </p:nvSpPr>
                <p:spPr bwMode="auto">
                  <a:xfrm>
                    <a:off x="2395" y="617"/>
                    <a:ext cx="526" cy="390"/>
                  </a:xfrm>
                  <a:custGeom>
                    <a:avLst/>
                    <a:gdLst/>
                    <a:ahLst/>
                    <a:cxnLst>
                      <a:cxn ang="0">
                        <a:pos x="33" y="381"/>
                      </a:cxn>
                      <a:cxn ang="0">
                        <a:pos x="53" y="353"/>
                      </a:cxn>
                      <a:cxn ang="0">
                        <a:pos x="64" y="344"/>
                      </a:cxn>
                      <a:cxn ang="0">
                        <a:pos x="82" y="336"/>
                      </a:cxn>
                      <a:cxn ang="0">
                        <a:pos x="95" y="336"/>
                      </a:cxn>
                      <a:cxn ang="0">
                        <a:pos x="107" y="325"/>
                      </a:cxn>
                      <a:cxn ang="0">
                        <a:pos x="121" y="308"/>
                      </a:cxn>
                      <a:cxn ang="0">
                        <a:pos x="134" y="299"/>
                      </a:cxn>
                      <a:cxn ang="0">
                        <a:pos x="148" y="291"/>
                      </a:cxn>
                      <a:cxn ang="0">
                        <a:pos x="163" y="280"/>
                      </a:cxn>
                      <a:cxn ang="0">
                        <a:pos x="183" y="274"/>
                      </a:cxn>
                      <a:cxn ang="0">
                        <a:pos x="214" y="280"/>
                      </a:cxn>
                      <a:cxn ang="0">
                        <a:pos x="239" y="269"/>
                      </a:cxn>
                      <a:cxn ang="0">
                        <a:pos x="253" y="241"/>
                      </a:cxn>
                      <a:cxn ang="0">
                        <a:pos x="270" y="218"/>
                      </a:cxn>
                      <a:cxn ang="0">
                        <a:pos x="282" y="199"/>
                      </a:cxn>
                      <a:cxn ang="0">
                        <a:pos x="292" y="182"/>
                      </a:cxn>
                      <a:cxn ang="0">
                        <a:pos x="315" y="165"/>
                      </a:cxn>
                      <a:cxn ang="0">
                        <a:pos x="311" y="188"/>
                      </a:cxn>
                      <a:cxn ang="0">
                        <a:pos x="329" y="199"/>
                      </a:cxn>
                      <a:cxn ang="0">
                        <a:pos x="344" y="190"/>
                      </a:cxn>
                      <a:cxn ang="0">
                        <a:pos x="350" y="174"/>
                      </a:cxn>
                      <a:cxn ang="0">
                        <a:pos x="356" y="157"/>
                      </a:cxn>
                      <a:cxn ang="0">
                        <a:pos x="366" y="140"/>
                      </a:cxn>
                      <a:cxn ang="0">
                        <a:pos x="395" y="140"/>
                      </a:cxn>
                      <a:cxn ang="0">
                        <a:pos x="424" y="112"/>
                      </a:cxn>
                      <a:cxn ang="0">
                        <a:pos x="453" y="92"/>
                      </a:cxn>
                      <a:cxn ang="0">
                        <a:pos x="484" y="45"/>
                      </a:cxn>
                      <a:cxn ang="0">
                        <a:pos x="511" y="22"/>
                      </a:cxn>
                      <a:cxn ang="0">
                        <a:pos x="502" y="0"/>
                      </a:cxn>
                      <a:cxn ang="0">
                        <a:pos x="455" y="14"/>
                      </a:cxn>
                      <a:cxn ang="0">
                        <a:pos x="424" y="28"/>
                      </a:cxn>
                      <a:cxn ang="0">
                        <a:pos x="391" y="36"/>
                      </a:cxn>
                      <a:cxn ang="0">
                        <a:pos x="350" y="59"/>
                      </a:cxn>
                      <a:cxn ang="0">
                        <a:pos x="315" y="73"/>
                      </a:cxn>
                      <a:cxn ang="0">
                        <a:pos x="278" y="92"/>
                      </a:cxn>
                      <a:cxn ang="0">
                        <a:pos x="253" y="120"/>
                      </a:cxn>
                      <a:cxn ang="0">
                        <a:pos x="231" y="140"/>
                      </a:cxn>
                      <a:cxn ang="0">
                        <a:pos x="189" y="174"/>
                      </a:cxn>
                      <a:cxn ang="0">
                        <a:pos x="146" y="215"/>
                      </a:cxn>
                      <a:cxn ang="0">
                        <a:pos x="109" y="246"/>
                      </a:cxn>
                      <a:cxn ang="0">
                        <a:pos x="80" y="288"/>
                      </a:cxn>
                      <a:cxn ang="0">
                        <a:pos x="49" y="316"/>
                      </a:cxn>
                      <a:cxn ang="0">
                        <a:pos x="0" y="389"/>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8" name="Freeform 28">
                  <a:extLst>
                    <a:ext uri="{FF2B5EF4-FFF2-40B4-BE49-F238E27FC236}">
                      <a16:creationId xmlns:a16="http://schemas.microsoft.com/office/drawing/2014/main" xmlns="" id="{2CD59467-9AB8-442E-A6BA-42AF1E54EFD9}"/>
                    </a:ext>
                  </a:extLst>
                </p:cNvPr>
                <p:cNvSpPr>
                  <a:spLocks/>
                </p:cNvSpPr>
                <p:nvPr/>
              </p:nvSpPr>
              <p:spPr bwMode="auto">
                <a:xfrm>
                  <a:off x="3324" y="2815"/>
                  <a:ext cx="158" cy="378"/>
                </a:xfrm>
                <a:custGeom>
                  <a:avLst/>
                  <a:gdLst/>
                  <a:ahLst/>
                  <a:cxnLst>
                    <a:cxn ang="0">
                      <a:pos x="29" y="117"/>
                    </a:cxn>
                    <a:cxn ang="0">
                      <a:pos x="26" y="193"/>
                    </a:cxn>
                    <a:cxn ang="0">
                      <a:pos x="12" y="240"/>
                    </a:cxn>
                    <a:cxn ang="0">
                      <a:pos x="0" y="285"/>
                    </a:cxn>
                    <a:cxn ang="0">
                      <a:pos x="0" y="318"/>
                    </a:cxn>
                    <a:cxn ang="0">
                      <a:pos x="4" y="346"/>
                    </a:cxn>
                    <a:cxn ang="0">
                      <a:pos x="18" y="371"/>
                    </a:cxn>
                    <a:cxn ang="0">
                      <a:pos x="29" y="374"/>
                    </a:cxn>
                    <a:cxn ang="0">
                      <a:pos x="39" y="374"/>
                    </a:cxn>
                    <a:cxn ang="0">
                      <a:pos x="51" y="377"/>
                    </a:cxn>
                    <a:cxn ang="0">
                      <a:pos x="57" y="357"/>
                    </a:cxn>
                    <a:cxn ang="0">
                      <a:pos x="63" y="307"/>
                    </a:cxn>
                    <a:cxn ang="0">
                      <a:pos x="80" y="274"/>
                    </a:cxn>
                    <a:cxn ang="0">
                      <a:pos x="84" y="223"/>
                    </a:cxn>
                    <a:cxn ang="0">
                      <a:pos x="92" y="204"/>
                    </a:cxn>
                    <a:cxn ang="0">
                      <a:pos x="100" y="190"/>
                    </a:cxn>
                    <a:cxn ang="0">
                      <a:pos x="106" y="154"/>
                    </a:cxn>
                    <a:cxn ang="0">
                      <a:pos x="118" y="131"/>
                    </a:cxn>
                    <a:cxn ang="0">
                      <a:pos x="126" y="114"/>
                    </a:cxn>
                    <a:cxn ang="0">
                      <a:pos x="133" y="101"/>
                    </a:cxn>
                    <a:cxn ang="0">
                      <a:pos x="133" y="92"/>
                    </a:cxn>
                    <a:cxn ang="0">
                      <a:pos x="151" y="73"/>
                    </a:cxn>
                    <a:cxn ang="0">
                      <a:pos x="153" y="42"/>
                    </a:cxn>
                    <a:cxn ang="0">
                      <a:pos x="157" y="22"/>
                    </a:cxn>
                    <a:cxn ang="0">
                      <a:pos x="141" y="14"/>
                    </a:cxn>
                    <a:cxn ang="0">
                      <a:pos x="131" y="0"/>
                    </a:cxn>
                    <a:cxn ang="0">
                      <a:pos x="118" y="14"/>
                    </a:cxn>
                    <a:cxn ang="0">
                      <a:pos x="106" y="47"/>
                    </a:cxn>
                    <a:cxn ang="0">
                      <a:pos x="92" y="70"/>
                    </a:cxn>
                    <a:cxn ang="0">
                      <a:pos x="80" y="89"/>
                    </a:cxn>
                    <a:cxn ang="0">
                      <a:pos x="75" y="89"/>
                    </a:cxn>
                    <a:cxn ang="0">
                      <a:pos x="63" y="101"/>
                    </a:cxn>
                    <a:cxn ang="0">
                      <a:pos x="57" y="112"/>
                    </a:cxn>
                    <a:cxn ang="0">
                      <a:pos x="29" y="11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9" name="Freeform 29">
                  <a:extLst>
                    <a:ext uri="{FF2B5EF4-FFF2-40B4-BE49-F238E27FC236}">
                      <a16:creationId xmlns:a16="http://schemas.microsoft.com/office/drawing/2014/main" xmlns="" id="{BA1D60BF-9264-48A9-9534-995749302AA9}"/>
                    </a:ext>
                  </a:extLst>
                </p:cNvPr>
                <p:cNvSpPr>
                  <a:spLocks/>
                </p:cNvSpPr>
                <p:nvPr/>
              </p:nvSpPr>
              <p:spPr bwMode="auto">
                <a:xfrm>
                  <a:off x="2575" y="655"/>
                  <a:ext cx="2126" cy="1789"/>
                </a:xfrm>
                <a:custGeom>
                  <a:avLst/>
                  <a:gdLst/>
                  <a:ahLst/>
                  <a:cxnLst>
                    <a:cxn ang="0">
                      <a:pos x="124" y="750"/>
                    </a:cxn>
                    <a:cxn ang="0">
                      <a:pos x="142" y="619"/>
                    </a:cxn>
                    <a:cxn ang="0">
                      <a:pos x="214" y="544"/>
                    </a:cxn>
                    <a:cxn ang="0">
                      <a:pos x="296" y="508"/>
                    </a:cxn>
                    <a:cxn ang="0">
                      <a:pos x="319" y="432"/>
                    </a:cxn>
                    <a:cxn ang="0">
                      <a:pos x="424" y="365"/>
                    </a:cxn>
                    <a:cxn ang="0">
                      <a:pos x="492" y="271"/>
                    </a:cxn>
                    <a:cxn ang="0">
                      <a:pos x="461" y="223"/>
                    </a:cxn>
                    <a:cxn ang="0">
                      <a:pos x="467" y="179"/>
                    </a:cxn>
                    <a:cxn ang="0">
                      <a:pos x="399" y="243"/>
                    </a:cxn>
                    <a:cxn ang="0">
                      <a:pos x="377" y="371"/>
                    </a:cxn>
                    <a:cxn ang="0">
                      <a:pos x="331" y="410"/>
                    </a:cxn>
                    <a:cxn ang="0">
                      <a:pos x="307" y="343"/>
                    </a:cxn>
                    <a:cxn ang="0">
                      <a:pos x="243" y="374"/>
                    </a:cxn>
                    <a:cxn ang="0">
                      <a:pos x="226" y="324"/>
                    </a:cxn>
                    <a:cxn ang="0">
                      <a:pos x="227" y="273"/>
                    </a:cxn>
                    <a:cxn ang="0">
                      <a:pos x="296" y="240"/>
                    </a:cxn>
                    <a:cxn ang="0">
                      <a:pos x="340" y="153"/>
                    </a:cxn>
                    <a:cxn ang="0">
                      <a:pos x="412" y="53"/>
                    </a:cxn>
                    <a:cxn ang="0">
                      <a:pos x="511" y="25"/>
                    </a:cxn>
                    <a:cxn ang="0">
                      <a:pos x="642" y="103"/>
                    </a:cxn>
                    <a:cxn ang="0">
                      <a:pos x="595" y="223"/>
                    </a:cxn>
                    <a:cxn ang="0">
                      <a:pos x="642" y="285"/>
                    </a:cxn>
                    <a:cxn ang="0">
                      <a:pos x="682" y="215"/>
                    </a:cxn>
                    <a:cxn ang="0">
                      <a:pos x="859" y="187"/>
                    </a:cxn>
                    <a:cxn ang="0">
                      <a:pos x="1073" y="33"/>
                    </a:cxn>
                    <a:cxn ang="0">
                      <a:pos x="1406" y="103"/>
                    </a:cxn>
                    <a:cxn ang="0">
                      <a:pos x="2004" y="226"/>
                    </a:cxn>
                    <a:cxn ang="0">
                      <a:pos x="2057" y="298"/>
                    </a:cxn>
                    <a:cxn ang="0">
                      <a:pos x="2076" y="541"/>
                    </a:cxn>
                    <a:cxn ang="0">
                      <a:pos x="1901" y="346"/>
                    </a:cxn>
                    <a:cxn ang="0">
                      <a:pos x="1763" y="435"/>
                    </a:cxn>
                    <a:cxn ang="0">
                      <a:pos x="1954" y="775"/>
                    </a:cxn>
                    <a:cxn ang="0">
                      <a:pos x="1876" y="920"/>
                    </a:cxn>
                    <a:cxn ang="0">
                      <a:pos x="2003" y="1252"/>
                    </a:cxn>
                    <a:cxn ang="0">
                      <a:pos x="1874" y="1425"/>
                    </a:cxn>
                    <a:cxn ang="0">
                      <a:pos x="1841" y="1559"/>
                    </a:cxn>
                    <a:cxn ang="0">
                      <a:pos x="1833" y="1690"/>
                    </a:cxn>
                    <a:cxn ang="0">
                      <a:pos x="1789" y="1685"/>
                    </a:cxn>
                    <a:cxn ang="0">
                      <a:pos x="1658" y="1411"/>
                    </a:cxn>
                    <a:cxn ang="0">
                      <a:pos x="1472" y="1403"/>
                    </a:cxn>
                    <a:cxn ang="0">
                      <a:pos x="1359" y="1562"/>
                    </a:cxn>
                    <a:cxn ang="0">
                      <a:pos x="1128" y="1213"/>
                    </a:cxn>
                    <a:cxn ang="0">
                      <a:pos x="822" y="1091"/>
                    </a:cxn>
                    <a:cxn ang="0">
                      <a:pos x="1054" y="1308"/>
                    </a:cxn>
                    <a:cxn ang="0">
                      <a:pos x="784" y="1503"/>
                    </a:cxn>
                    <a:cxn ang="0">
                      <a:pos x="714" y="1319"/>
                    </a:cxn>
                    <a:cxn ang="0">
                      <a:pos x="601" y="1105"/>
                    </a:cxn>
                    <a:cxn ang="0">
                      <a:pos x="537" y="946"/>
                    </a:cxn>
                    <a:cxn ang="0">
                      <a:pos x="505" y="873"/>
                    </a:cxn>
                    <a:cxn ang="0">
                      <a:pos x="465" y="831"/>
                    </a:cxn>
                    <a:cxn ang="0">
                      <a:pos x="449" y="909"/>
                    </a:cxn>
                    <a:cxn ang="0">
                      <a:pos x="393" y="787"/>
                    </a:cxn>
                    <a:cxn ang="0">
                      <a:pos x="329" y="742"/>
                    </a:cxn>
                    <a:cxn ang="0">
                      <a:pos x="397" y="848"/>
                    </a:cxn>
                    <a:cxn ang="0">
                      <a:pos x="367" y="873"/>
                    </a:cxn>
                    <a:cxn ang="0">
                      <a:pos x="313" y="803"/>
                    </a:cxn>
                    <a:cxn ang="0">
                      <a:pos x="251" y="753"/>
                    </a:cxn>
                    <a:cxn ang="0">
                      <a:pos x="169" y="817"/>
                    </a:cxn>
                    <a:cxn ang="0">
                      <a:pos x="152" y="890"/>
                    </a:cxn>
                    <a:cxn ang="0">
                      <a:pos x="95" y="943"/>
                    </a:cxn>
                    <a:cxn ang="0">
                      <a:pos x="12" y="909"/>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grpSp>
          <p:nvGrpSpPr>
            <p:cNvPr id="6" name="Group 38">
              <a:extLst>
                <a:ext uri="{FF2B5EF4-FFF2-40B4-BE49-F238E27FC236}">
                  <a16:creationId xmlns:a16="http://schemas.microsoft.com/office/drawing/2014/main" xmlns="" id="{DA2E3090-AA38-4A36-80DE-5E7CD7D93944}"/>
                </a:ext>
              </a:extLst>
            </p:cNvPr>
            <p:cNvGrpSpPr>
              <a:grpSpLocks/>
            </p:cNvGrpSpPr>
            <p:nvPr/>
          </p:nvGrpSpPr>
          <p:grpSpPr bwMode="auto">
            <a:xfrm>
              <a:off x="92" y="615"/>
              <a:ext cx="1865" cy="3311"/>
              <a:chOff x="92" y="615"/>
              <a:chExt cx="1865" cy="3311"/>
            </a:xfrm>
            <a:grpFill/>
          </p:grpSpPr>
          <p:sp>
            <p:nvSpPr>
              <p:cNvPr id="7" name="Freeform 32">
                <a:extLst>
                  <a:ext uri="{FF2B5EF4-FFF2-40B4-BE49-F238E27FC236}">
                    <a16:creationId xmlns:a16="http://schemas.microsoft.com/office/drawing/2014/main" xmlns="" id="{835C32F3-E43B-43A5-B07A-24512CE1D805}"/>
                  </a:ext>
                </a:extLst>
              </p:cNvPr>
              <p:cNvSpPr>
                <a:spLocks/>
              </p:cNvSpPr>
              <p:nvPr/>
            </p:nvSpPr>
            <p:spPr bwMode="auto">
              <a:xfrm>
                <a:off x="92" y="761"/>
                <a:ext cx="1262" cy="1550"/>
              </a:xfrm>
              <a:custGeom>
                <a:avLst/>
                <a:gdLst/>
                <a:ahLst/>
                <a:cxnLst>
                  <a:cxn ang="0">
                    <a:pos x="101" y="290"/>
                  </a:cxn>
                  <a:cxn ang="0">
                    <a:pos x="82" y="203"/>
                  </a:cxn>
                  <a:cxn ang="0">
                    <a:pos x="181" y="131"/>
                  </a:cxn>
                  <a:cxn ang="0">
                    <a:pos x="225" y="75"/>
                  </a:cxn>
                  <a:cxn ang="0">
                    <a:pos x="303" y="64"/>
                  </a:cxn>
                  <a:cxn ang="0">
                    <a:pos x="544" y="67"/>
                  </a:cxn>
                  <a:cxn ang="0">
                    <a:pos x="666" y="95"/>
                  </a:cxn>
                  <a:cxn ang="0">
                    <a:pos x="620" y="92"/>
                  </a:cxn>
                  <a:cxn ang="0">
                    <a:pos x="589" y="3"/>
                  </a:cxn>
                  <a:cxn ang="0">
                    <a:pos x="649" y="0"/>
                  </a:cxn>
                  <a:cxn ang="0">
                    <a:pos x="696" y="39"/>
                  </a:cxn>
                  <a:cxn ang="0">
                    <a:pos x="767" y="103"/>
                  </a:cxn>
                  <a:cxn ang="0">
                    <a:pos x="754" y="33"/>
                  </a:cxn>
                  <a:cxn ang="0">
                    <a:pos x="884" y="100"/>
                  </a:cxn>
                  <a:cxn ang="0">
                    <a:pos x="886" y="128"/>
                  </a:cxn>
                  <a:cxn ang="0">
                    <a:pos x="847" y="198"/>
                  </a:cxn>
                  <a:cxn ang="0">
                    <a:pos x="814" y="312"/>
                  </a:cxn>
                  <a:cxn ang="0">
                    <a:pos x="935" y="376"/>
                  </a:cxn>
                  <a:cxn ang="0">
                    <a:pos x="938" y="476"/>
                  </a:cxn>
                  <a:cxn ang="0">
                    <a:pos x="956" y="398"/>
                  </a:cxn>
                  <a:cxn ang="0">
                    <a:pos x="956" y="254"/>
                  </a:cxn>
                  <a:cxn ang="0">
                    <a:pos x="1043" y="293"/>
                  </a:cxn>
                  <a:cxn ang="0">
                    <a:pos x="1098" y="251"/>
                  </a:cxn>
                  <a:cxn ang="0">
                    <a:pos x="1195" y="357"/>
                  </a:cxn>
                  <a:cxn ang="0">
                    <a:pos x="1261" y="449"/>
                  </a:cxn>
                  <a:cxn ang="0">
                    <a:pos x="1209" y="485"/>
                  </a:cxn>
                  <a:cxn ang="0">
                    <a:pos x="1117" y="515"/>
                  </a:cxn>
                  <a:cxn ang="0">
                    <a:pos x="1181" y="535"/>
                  </a:cxn>
                  <a:cxn ang="0">
                    <a:pos x="1209" y="618"/>
                  </a:cxn>
                  <a:cxn ang="0">
                    <a:pos x="1183" y="624"/>
                  </a:cxn>
                  <a:cxn ang="0">
                    <a:pos x="1146" y="657"/>
                  </a:cxn>
                  <a:cxn ang="0">
                    <a:pos x="1088" y="730"/>
                  </a:cxn>
                  <a:cxn ang="0">
                    <a:pos x="1082" y="839"/>
                  </a:cxn>
                  <a:cxn ang="0">
                    <a:pos x="1020" y="1003"/>
                  </a:cxn>
                  <a:cxn ang="0">
                    <a:pos x="1038" y="1142"/>
                  </a:cxn>
                  <a:cxn ang="0">
                    <a:pos x="1003" y="1048"/>
                  </a:cxn>
                  <a:cxn ang="0">
                    <a:pos x="942" y="1006"/>
                  </a:cxn>
                  <a:cxn ang="0">
                    <a:pos x="890" y="1034"/>
                  </a:cxn>
                  <a:cxn ang="0">
                    <a:pos x="804" y="1048"/>
                  </a:cxn>
                  <a:cxn ang="0">
                    <a:pos x="760" y="1151"/>
                  </a:cxn>
                  <a:cxn ang="0">
                    <a:pos x="859" y="1290"/>
                  </a:cxn>
                  <a:cxn ang="0">
                    <a:pos x="874" y="1212"/>
                  </a:cxn>
                  <a:cxn ang="0">
                    <a:pos x="931" y="1268"/>
                  </a:cxn>
                  <a:cxn ang="0">
                    <a:pos x="962" y="1346"/>
                  </a:cxn>
                  <a:cxn ang="0">
                    <a:pos x="987" y="1415"/>
                  </a:cxn>
                  <a:cxn ang="0">
                    <a:pos x="1045" y="1521"/>
                  </a:cxn>
                  <a:cxn ang="0">
                    <a:pos x="1133" y="1518"/>
                  </a:cxn>
                  <a:cxn ang="0">
                    <a:pos x="1080" y="1532"/>
                  </a:cxn>
                  <a:cxn ang="0">
                    <a:pos x="977" y="1516"/>
                  </a:cxn>
                  <a:cxn ang="0">
                    <a:pos x="905" y="1421"/>
                  </a:cxn>
                  <a:cxn ang="0">
                    <a:pos x="853" y="1385"/>
                  </a:cxn>
                  <a:cxn ang="0">
                    <a:pos x="769" y="1340"/>
                  </a:cxn>
                  <a:cxn ang="0">
                    <a:pos x="622" y="1190"/>
                  </a:cxn>
                  <a:cxn ang="0">
                    <a:pos x="501" y="970"/>
                  </a:cxn>
                  <a:cxn ang="0">
                    <a:pos x="542" y="1167"/>
                  </a:cxn>
                  <a:cxn ang="0">
                    <a:pos x="464" y="1031"/>
                  </a:cxn>
                  <a:cxn ang="0">
                    <a:pos x="392" y="763"/>
                  </a:cxn>
                  <a:cxn ang="0">
                    <a:pos x="400" y="568"/>
                  </a:cxn>
                  <a:cxn ang="0">
                    <a:pos x="375" y="418"/>
                  </a:cxn>
                  <a:cxn ang="0">
                    <a:pos x="354" y="329"/>
                  </a:cxn>
                  <a:cxn ang="0">
                    <a:pos x="305" y="276"/>
                  </a:cxn>
                  <a:cxn ang="0">
                    <a:pos x="202" y="290"/>
                  </a:cxn>
                  <a:cxn ang="0">
                    <a:pos x="124" y="34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8" name="Freeform 33">
                <a:extLst>
                  <a:ext uri="{FF2B5EF4-FFF2-40B4-BE49-F238E27FC236}">
                    <a16:creationId xmlns:a16="http://schemas.microsoft.com/office/drawing/2014/main" xmlns="" id="{A9782493-EA2C-44A0-B060-0F21EB07A1CB}"/>
                  </a:ext>
                </a:extLst>
              </p:cNvPr>
              <p:cNvSpPr>
                <a:spLocks/>
              </p:cNvSpPr>
              <p:nvPr/>
            </p:nvSpPr>
            <p:spPr bwMode="auto">
              <a:xfrm>
                <a:off x="994" y="615"/>
                <a:ext cx="429" cy="408"/>
              </a:xfrm>
              <a:custGeom>
                <a:avLst/>
                <a:gdLst/>
                <a:ahLst/>
                <a:cxnLst>
                  <a:cxn ang="0">
                    <a:pos x="0" y="84"/>
                  </a:cxn>
                  <a:cxn ang="0">
                    <a:pos x="10" y="53"/>
                  </a:cxn>
                  <a:cxn ang="0">
                    <a:pos x="10" y="31"/>
                  </a:cxn>
                  <a:cxn ang="0">
                    <a:pos x="25" y="0"/>
                  </a:cxn>
                  <a:cxn ang="0">
                    <a:pos x="103" y="20"/>
                  </a:cxn>
                  <a:cxn ang="0">
                    <a:pos x="236" y="56"/>
                  </a:cxn>
                  <a:cxn ang="0">
                    <a:pos x="289" y="86"/>
                  </a:cxn>
                  <a:cxn ang="0">
                    <a:pos x="358" y="114"/>
                  </a:cxn>
                  <a:cxn ang="0">
                    <a:pos x="393" y="167"/>
                  </a:cxn>
                  <a:cxn ang="0">
                    <a:pos x="428" y="192"/>
                  </a:cxn>
                  <a:cxn ang="0">
                    <a:pos x="414" y="212"/>
                  </a:cxn>
                  <a:cxn ang="0">
                    <a:pos x="414" y="237"/>
                  </a:cxn>
                  <a:cxn ang="0">
                    <a:pos x="401" y="243"/>
                  </a:cxn>
                  <a:cxn ang="0">
                    <a:pos x="389" y="265"/>
                  </a:cxn>
                  <a:cxn ang="0">
                    <a:pos x="401" y="287"/>
                  </a:cxn>
                  <a:cxn ang="0">
                    <a:pos x="399" y="304"/>
                  </a:cxn>
                  <a:cxn ang="0">
                    <a:pos x="385" y="326"/>
                  </a:cxn>
                  <a:cxn ang="0">
                    <a:pos x="387" y="348"/>
                  </a:cxn>
                  <a:cxn ang="0">
                    <a:pos x="411" y="371"/>
                  </a:cxn>
                  <a:cxn ang="0">
                    <a:pos x="413" y="393"/>
                  </a:cxn>
                  <a:cxn ang="0">
                    <a:pos x="407" y="404"/>
                  </a:cxn>
                  <a:cxn ang="0">
                    <a:pos x="383" y="407"/>
                  </a:cxn>
                  <a:cxn ang="0">
                    <a:pos x="366" y="396"/>
                  </a:cxn>
                  <a:cxn ang="0">
                    <a:pos x="347" y="368"/>
                  </a:cxn>
                  <a:cxn ang="0">
                    <a:pos x="339" y="368"/>
                  </a:cxn>
                  <a:cxn ang="0">
                    <a:pos x="329" y="357"/>
                  </a:cxn>
                  <a:cxn ang="0">
                    <a:pos x="320" y="323"/>
                  </a:cxn>
                  <a:cxn ang="0">
                    <a:pos x="308" y="312"/>
                  </a:cxn>
                  <a:cxn ang="0">
                    <a:pos x="283" y="295"/>
                  </a:cxn>
                  <a:cxn ang="0">
                    <a:pos x="261" y="284"/>
                  </a:cxn>
                  <a:cxn ang="0">
                    <a:pos x="230" y="254"/>
                  </a:cxn>
                  <a:cxn ang="0">
                    <a:pos x="217" y="231"/>
                  </a:cxn>
                  <a:cxn ang="0">
                    <a:pos x="219" y="215"/>
                  </a:cxn>
                  <a:cxn ang="0">
                    <a:pos x="232" y="201"/>
                  </a:cxn>
                  <a:cxn ang="0">
                    <a:pos x="221" y="184"/>
                  </a:cxn>
                  <a:cxn ang="0">
                    <a:pos x="209" y="192"/>
                  </a:cxn>
                  <a:cxn ang="0">
                    <a:pos x="190" y="167"/>
                  </a:cxn>
                  <a:cxn ang="0">
                    <a:pos x="186" y="181"/>
                  </a:cxn>
                  <a:cxn ang="0">
                    <a:pos x="168" y="181"/>
                  </a:cxn>
                  <a:cxn ang="0">
                    <a:pos x="165" y="170"/>
                  </a:cxn>
                  <a:cxn ang="0">
                    <a:pos x="165" y="151"/>
                  </a:cxn>
                  <a:cxn ang="0">
                    <a:pos x="157" y="139"/>
                  </a:cxn>
                  <a:cxn ang="0">
                    <a:pos x="145" y="142"/>
                  </a:cxn>
                  <a:cxn ang="0">
                    <a:pos x="130" y="112"/>
                  </a:cxn>
                  <a:cxn ang="0">
                    <a:pos x="118" y="109"/>
                  </a:cxn>
                  <a:cxn ang="0">
                    <a:pos x="101" y="95"/>
                  </a:cxn>
                  <a:cxn ang="0">
                    <a:pos x="64" y="98"/>
                  </a:cxn>
                  <a:cxn ang="0">
                    <a:pos x="27" y="95"/>
                  </a:cxn>
                  <a:cxn ang="0">
                    <a:pos x="0" y="84"/>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9" name="Freeform 34">
                <a:extLst>
                  <a:ext uri="{FF2B5EF4-FFF2-40B4-BE49-F238E27FC236}">
                    <a16:creationId xmlns:a16="http://schemas.microsoft.com/office/drawing/2014/main" xmlns="" id="{7E537440-6ECE-4DF9-B631-00E4D7C723D4}"/>
                  </a:ext>
                </a:extLst>
              </p:cNvPr>
              <p:cNvSpPr>
                <a:spLocks/>
              </p:cNvSpPr>
              <p:nvPr/>
            </p:nvSpPr>
            <p:spPr bwMode="auto">
              <a:xfrm>
                <a:off x="908" y="758"/>
                <a:ext cx="274" cy="210"/>
              </a:xfrm>
              <a:custGeom>
                <a:avLst/>
                <a:gdLst/>
                <a:ahLst/>
                <a:cxnLst>
                  <a:cxn ang="0">
                    <a:pos x="10" y="0"/>
                  </a:cxn>
                  <a:cxn ang="0">
                    <a:pos x="0" y="17"/>
                  </a:cxn>
                  <a:cxn ang="0">
                    <a:pos x="0" y="36"/>
                  </a:cxn>
                  <a:cxn ang="0">
                    <a:pos x="19" y="56"/>
                  </a:cxn>
                  <a:cxn ang="0">
                    <a:pos x="31" y="50"/>
                  </a:cxn>
                  <a:cxn ang="0">
                    <a:pos x="35" y="59"/>
                  </a:cxn>
                  <a:cxn ang="0">
                    <a:pos x="46" y="61"/>
                  </a:cxn>
                  <a:cxn ang="0">
                    <a:pos x="54" y="47"/>
                  </a:cxn>
                  <a:cxn ang="0">
                    <a:pos x="81" y="50"/>
                  </a:cxn>
                  <a:cxn ang="0">
                    <a:pos x="85" y="64"/>
                  </a:cxn>
                  <a:cxn ang="0">
                    <a:pos x="94" y="70"/>
                  </a:cxn>
                  <a:cxn ang="0">
                    <a:pos x="117" y="67"/>
                  </a:cxn>
                  <a:cxn ang="0">
                    <a:pos x="125" y="75"/>
                  </a:cxn>
                  <a:cxn ang="0">
                    <a:pos x="137" y="84"/>
                  </a:cxn>
                  <a:cxn ang="0">
                    <a:pos x="146" y="100"/>
                  </a:cxn>
                  <a:cxn ang="0">
                    <a:pos x="146" y="123"/>
                  </a:cxn>
                  <a:cxn ang="0">
                    <a:pos x="138" y="128"/>
                  </a:cxn>
                  <a:cxn ang="0">
                    <a:pos x="142" y="137"/>
                  </a:cxn>
                  <a:cxn ang="0">
                    <a:pos x="131" y="150"/>
                  </a:cxn>
                  <a:cxn ang="0">
                    <a:pos x="131" y="170"/>
                  </a:cxn>
                  <a:cxn ang="0">
                    <a:pos x="148" y="173"/>
                  </a:cxn>
                  <a:cxn ang="0">
                    <a:pos x="158" y="167"/>
                  </a:cxn>
                  <a:cxn ang="0">
                    <a:pos x="161" y="159"/>
                  </a:cxn>
                  <a:cxn ang="0">
                    <a:pos x="167" y="167"/>
                  </a:cxn>
                  <a:cxn ang="0">
                    <a:pos x="177" y="162"/>
                  </a:cxn>
                  <a:cxn ang="0">
                    <a:pos x="198" y="173"/>
                  </a:cxn>
                  <a:cxn ang="0">
                    <a:pos x="211" y="192"/>
                  </a:cxn>
                  <a:cxn ang="0">
                    <a:pos x="215" y="192"/>
                  </a:cxn>
                  <a:cxn ang="0">
                    <a:pos x="217" y="203"/>
                  </a:cxn>
                  <a:cxn ang="0">
                    <a:pos x="231" y="209"/>
                  </a:cxn>
                  <a:cxn ang="0">
                    <a:pos x="246" y="209"/>
                  </a:cxn>
                  <a:cxn ang="0">
                    <a:pos x="236" y="198"/>
                  </a:cxn>
                  <a:cxn ang="0">
                    <a:pos x="240" y="187"/>
                  </a:cxn>
                  <a:cxn ang="0">
                    <a:pos x="252" y="198"/>
                  </a:cxn>
                  <a:cxn ang="0">
                    <a:pos x="265" y="201"/>
                  </a:cxn>
                  <a:cxn ang="0">
                    <a:pos x="267" y="184"/>
                  </a:cxn>
                  <a:cxn ang="0">
                    <a:pos x="254" y="170"/>
                  </a:cxn>
                  <a:cxn ang="0">
                    <a:pos x="244" y="170"/>
                  </a:cxn>
                  <a:cxn ang="0">
                    <a:pos x="231" y="156"/>
                  </a:cxn>
                  <a:cxn ang="0">
                    <a:pos x="244" y="156"/>
                  </a:cxn>
                  <a:cxn ang="0">
                    <a:pos x="254" y="164"/>
                  </a:cxn>
                  <a:cxn ang="0">
                    <a:pos x="273" y="164"/>
                  </a:cxn>
                  <a:cxn ang="0">
                    <a:pos x="269" y="148"/>
                  </a:cxn>
                  <a:cxn ang="0">
                    <a:pos x="252" y="131"/>
                  </a:cxn>
                  <a:cxn ang="0">
                    <a:pos x="240" y="128"/>
                  </a:cxn>
                  <a:cxn ang="0">
                    <a:pos x="223" y="109"/>
                  </a:cxn>
                  <a:cxn ang="0">
                    <a:pos x="202" y="103"/>
                  </a:cxn>
                  <a:cxn ang="0">
                    <a:pos x="185" y="95"/>
                  </a:cxn>
                  <a:cxn ang="0">
                    <a:pos x="171" y="70"/>
                  </a:cxn>
                  <a:cxn ang="0">
                    <a:pos x="161" y="39"/>
                  </a:cxn>
                  <a:cxn ang="0">
                    <a:pos x="148" y="39"/>
                  </a:cxn>
                  <a:cxn ang="0">
                    <a:pos x="144" y="31"/>
                  </a:cxn>
                  <a:cxn ang="0">
                    <a:pos x="137" y="33"/>
                  </a:cxn>
                  <a:cxn ang="0">
                    <a:pos x="123" y="20"/>
                  </a:cxn>
                  <a:cxn ang="0">
                    <a:pos x="100" y="14"/>
                  </a:cxn>
                  <a:cxn ang="0">
                    <a:pos x="90" y="22"/>
                  </a:cxn>
                  <a:cxn ang="0">
                    <a:pos x="69" y="14"/>
                  </a:cxn>
                  <a:cxn ang="0">
                    <a:pos x="56" y="14"/>
                  </a:cxn>
                  <a:cxn ang="0">
                    <a:pos x="50" y="3"/>
                  </a:cxn>
                  <a:cxn ang="0">
                    <a:pos x="44" y="0"/>
                  </a:cxn>
                  <a:cxn ang="0">
                    <a:pos x="35" y="3"/>
                  </a:cxn>
                  <a:cxn ang="0">
                    <a:pos x="10" y="0"/>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 name="Freeform 35">
                <a:extLst>
                  <a:ext uri="{FF2B5EF4-FFF2-40B4-BE49-F238E27FC236}">
                    <a16:creationId xmlns:a16="http://schemas.microsoft.com/office/drawing/2014/main" xmlns="" id="{84439B41-8DD4-4186-A97C-545895CE9AFC}"/>
                  </a:ext>
                </a:extLst>
              </p:cNvPr>
              <p:cNvSpPr>
                <a:spLocks/>
              </p:cNvSpPr>
              <p:nvPr/>
            </p:nvSpPr>
            <p:spPr bwMode="auto">
              <a:xfrm>
                <a:off x="1064" y="1925"/>
                <a:ext cx="195" cy="98"/>
              </a:xfrm>
              <a:custGeom>
                <a:avLst/>
                <a:gdLst/>
                <a:ahLst/>
                <a:cxnLst>
                  <a:cxn ang="0">
                    <a:pos x="0" y="49"/>
                  </a:cxn>
                  <a:cxn ang="0">
                    <a:pos x="17" y="20"/>
                  </a:cxn>
                  <a:cxn ang="0">
                    <a:pos x="25" y="20"/>
                  </a:cxn>
                  <a:cxn ang="0">
                    <a:pos x="38" y="6"/>
                  </a:cxn>
                  <a:cxn ang="0">
                    <a:pos x="54" y="6"/>
                  </a:cxn>
                  <a:cxn ang="0">
                    <a:pos x="58" y="3"/>
                  </a:cxn>
                  <a:cxn ang="0">
                    <a:pos x="63" y="0"/>
                  </a:cxn>
                  <a:cxn ang="0">
                    <a:pos x="83" y="17"/>
                  </a:cxn>
                  <a:cxn ang="0">
                    <a:pos x="88" y="29"/>
                  </a:cxn>
                  <a:cxn ang="0">
                    <a:pos x="92" y="23"/>
                  </a:cxn>
                  <a:cxn ang="0">
                    <a:pos x="108" y="34"/>
                  </a:cxn>
                  <a:cxn ang="0">
                    <a:pos x="117" y="34"/>
                  </a:cxn>
                  <a:cxn ang="0">
                    <a:pos x="125" y="43"/>
                  </a:cxn>
                  <a:cxn ang="0">
                    <a:pos x="138" y="49"/>
                  </a:cxn>
                  <a:cxn ang="0">
                    <a:pos x="138" y="63"/>
                  </a:cxn>
                  <a:cxn ang="0">
                    <a:pos x="163" y="63"/>
                  </a:cxn>
                  <a:cxn ang="0">
                    <a:pos x="169" y="77"/>
                  </a:cxn>
                  <a:cxn ang="0">
                    <a:pos x="184" y="77"/>
                  </a:cxn>
                  <a:cxn ang="0">
                    <a:pos x="194" y="94"/>
                  </a:cxn>
                  <a:cxn ang="0">
                    <a:pos x="188" y="97"/>
                  </a:cxn>
                  <a:cxn ang="0">
                    <a:pos x="184" y="91"/>
                  </a:cxn>
                  <a:cxn ang="0">
                    <a:pos x="182" y="88"/>
                  </a:cxn>
                  <a:cxn ang="0">
                    <a:pos x="169" y="91"/>
                  </a:cxn>
                  <a:cxn ang="0">
                    <a:pos x="165" y="94"/>
                  </a:cxn>
                  <a:cxn ang="0">
                    <a:pos x="154" y="97"/>
                  </a:cxn>
                  <a:cxn ang="0">
                    <a:pos x="136" y="97"/>
                  </a:cxn>
                  <a:cxn ang="0">
                    <a:pos x="125" y="97"/>
                  </a:cxn>
                  <a:cxn ang="0">
                    <a:pos x="125" y="88"/>
                  </a:cxn>
                  <a:cxn ang="0">
                    <a:pos x="108" y="66"/>
                  </a:cxn>
                  <a:cxn ang="0">
                    <a:pos x="108" y="51"/>
                  </a:cxn>
                  <a:cxn ang="0">
                    <a:pos x="88" y="51"/>
                  </a:cxn>
                  <a:cxn ang="0">
                    <a:pos x="81" y="43"/>
                  </a:cxn>
                  <a:cxn ang="0">
                    <a:pos x="75" y="51"/>
                  </a:cxn>
                  <a:cxn ang="0">
                    <a:pos x="69" y="40"/>
                  </a:cxn>
                  <a:cxn ang="0">
                    <a:pos x="63" y="40"/>
                  </a:cxn>
                  <a:cxn ang="0">
                    <a:pos x="63" y="26"/>
                  </a:cxn>
                  <a:cxn ang="0">
                    <a:pos x="58" y="20"/>
                  </a:cxn>
                  <a:cxn ang="0">
                    <a:pos x="40" y="23"/>
                  </a:cxn>
                  <a:cxn ang="0">
                    <a:pos x="29" y="40"/>
                  </a:cxn>
                  <a:cxn ang="0">
                    <a:pos x="15" y="43"/>
                  </a:cxn>
                  <a:cxn ang="0">
                    <a:pos x="0" y="49"/>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1" name="Freeform 36">
                <a:extLst>
                  <a:ext uri="{FF2B5EF4-FFF2-40B4-BE49-F238E27FC236}">
                    <a16:creationId xmlns:a16="http://schemas.microsoft.com/office/drawing/2014/main" xmlns="" id="{9896161F-3FD1-49D4-88FE-9EC636AFF371}"/>
                  </a:ext>
                </a:extLst>
              </p:cNvPr>
              <p:cNvSpPr>
                <a:spLocks/>
              </p:cNvSpPr>
              <p:nvPr/>
            </p:nvSpPr>
            <p:spPr bwMode="auto">
              <a:xfrm>
                <a:off x="1234" y="1995"/>
                <a:ext cx="129" cy="83"/>
              </a:xfrm>
              <a:custGeom>
                <a:avLst/>
                <a:gdLst/>
                <a:ahLst/>
                <a:cxnLst>
                  <a:cxn ang="0">
                    <a:pos x="0" y="62"/>
                  </a:cxn>
                  <a:cxn ang="0">
                    <a:pos x="12" y="65"/>
                  </a:cxn>
                  <a:cxn ang="0">
                    <a:pos x="40" y="62"/>
                  </a:cxn>
                  <a:cxn ang="0">
                    <a:pos x="52" y="79"/>
                  </a:cxn>
                  <a:cxn ang="0">
                    <a:pos x="68" y="82"/>
                  </a:cxn>
                  <a:cxn ang="0">
                    <a:pos x="76" y="62"/>
                  </a:cxn>
                  <a:cxn ang="0">
                    <a:pos x="72" y="57"/>
                  </a:cxn>
                  <a:cxn ang="0">
                    <a:pos x="80" y="48"/>
                  </a:cxn>
                  <a:cxn ang="0">
                    <a:pos x="96" y="62"/>
                  </a:cxn>
                  <a:cxn ang="0">
                    <a:pos x="108" y="62"/>
                  </a:cxn>
                  <a:cxn ang="0">
                    <a:pos x="108" y="54"/>
                  </a:cxn>
                  <a:cxn ang="0">
                    <a:pos x="116" y="54"/>
                  </a:cxn>
                  <a:cxn ang="0">
                    <a:pos x="128" y="40"/>
                  </a:cxn>
                  <a:cxn ang="0">
                    <a:pos x="120" y="37"/>
                  </a:cxn>
                  <a:cxn ang="0">
                    <a:pos x="120" y="23"/>
                  </a:cxn>
                  <a:cxn ang="0">
                    <a:pos x="120" y="11"/>
                  </a:cxn>
                  <a:cxn ang="0">
                    <a:pos x="102" y="8"/>
                  </a:cxn>
                  <a:cxn ang="0">
                    <a:pos x="88" y="11"/>
                  </a:cxn>
                  <a:cxn ang="0">
                    <a:pos x="76" y="11"/>
                  </a:cxn>
                  <a:cxn ang="0">
                    <a:pos x="58" y="8"/>
                  </a:cxn>
                  <a:cxn ang="0">
                    <a:pos x="44" y="0"/>
                  </a:cxn>
                  <a:cxn ang="0">
                    <a:pos x="40" y="8"/>
                  </a:cxn>
                  <a:cxn ang="0">
                    <a:pos x="38" y="25"/>
                  </a:cxn>
                  <a:cxn ang="0">
                    <a:pos x="24" y="25"/>
                  </a:cxn>
                  <a:cxn ang="0">
                    <a:pos x="20" y="40"/>
                  </a:cxn>
                  <a:cxn ang="0">
                    <a:pos x="12" y="45"/>
                  </a:cxn>
                  <a:cxn ang="0">
                    <a:pos x="0" y="62"/>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2" name="Freeform 37">
                <a:extLst>
                  <a:ext uri="{FF2B5EF4-FFF2-40B4-BE49-F238E27FC236}">
                    <a16:creationId xmlns:a16="http://schemas.microsoft.com/office/drawing/2014/main" xmlns="" id="{AB0B93CC-C36F-4BB3-BEF7-5187E09F6BD6}"/>
                  </a:ext>
                </a:extLst>
              </p:cNvPr>
              <p:cNvSpPr>
                <a:spLocks/>
              </p:cNvSpPr>
              <p:nvPr/>
            </p:nvSpPr>
            <p:spPr bwMode="auto">
              <a:xfrm>
                <a:off x="1155" y="2228"/>
                <a:ext cx="802" cy="1698"/>
              </a:xfrm>
              <a:custGeom>
                <a:avLst/>
                <a:gdLst/>
                <a:ahLst/>
                <a:cxnLst>
                  <a:cxn ang="0">
                    <a:pos x="92" y="28"/>
                  </a:cxn>
                  <a:cxn ang="0">
                    <a:pos x="152" y="3"/>
                  </a:cxn>
                  <a:cxn ang="0">
                    <a:pos x="127" y="59"/>
                  </a:cxn>
                  <a:cxn ang="0">
                    <a:pos x="152" y="56"/>
                  </a:cxn>
                  <a:cxn ang="0">
                    <a:pos x="177" y="53"/>
                  </a:cxn>
                  <a:cxn ang="0">
                    <a:pos x="212" y="73"/>
                  </a:cxn>
                  <a:cxn ang="0">
                    <a:pos x="322" y="103"/>
                  </a:cxn>
                  <a:cxn ang="0">
                    <a:pos x="372" y="134"/>
                  </a:cxn>
                  <a:cxn ang="0">
                    <a:pos x="437" y="151"/>
                  </a:cxn>
                  <a:cxn ang="0">
                    <a:pos x="530" y="234"/>
                  </a:cxn>
                  <a:cxn ang="0">
                    <a:pos x="581" y="338"/>
                  </a:cxn>
                  <a:cxn ang="0">
                    <a:pos x="780" y="424"/>
                  </a:cxn>
                  <a:cxn ang="0">
                    <a:pos x="782" y="567"/>
                  </a:cxn>
                  <a:cxn ang="0">
                    <a:pos x="731" y="642"/>
                  </a:cxn>
                  <a:cxn ang="0">
                    <a:pos x="723" y="751"/>
                  </a:cxn>
                  <a:cxn ang="0">
                    <a:pos x="694" y="798"/>
                  </a:cxn>
                  <a:cxn ang="0">
                    <a:pos x="647" y="879"/>
                  </a:cxn>
                  <a:cxn ang="0">
                    <a:pos x="579" y="907"/>
                  </a:cxn>
                  <a:cxn ang="0">
                    <a:pos x="544" y="991"/>
                  </a:cxn>
                  <a:cxn ang="0">
                    <a:pos x="536" y="1061"/>
                  </a:cxn>
                  <a:cxn ang="0">
                    <a:pos x="481" y="1125"/>
                  </a:cxn>
                  <a:cxn ang="0">
                    <a:pos x="448" y="1175"/>
                  </a:cxn>
                  <a:cxn ang="0">
                    <a:pos x="427" y="1200"/>
                  </a:cxn>
                  <a:cxn ang="0">
                    <a:pos x="415" y="1267"/>
                  </a:cxn>
                  <a:cxn ang="0">
                    <a:pos x="361" y="1295"/>
                  </a:cxn>
                  <a:cxn ang="0">
                    <a:pos x="318" y="1323"/>
                  </a:cxn>
                  <a:cxn ang="0">
                    <a:pos x="316" y="1387"/>
                  </a:cxn>
                  <a:cxn ang="0">
                    <a:pos x="275" y="1437"/>
                  </a:cxn>
                  <a:cxn ang="0">
                    <a:pos x="300" y="1482"/>
                  </a:cxn>
                  <a:cxn ang="0">
                    <a:pos x="259" y="1524"/>
                  </a:cxn>
                  <a:cxn ang="0">
                    <a:pos x="238" y="1597"/>
                  </a:cxn>
                  <a:cxn ang="0">
                    <a:pos x="292" y="1697"/>
                  </a:cxn>
                  <a:cxn ang="0">
                    <a:pos x="228" y="1647"/>
                  </a:cxn>
                  <a:cxn ang="0">
                    <a:pos x="187" y="1557"/>
                  </a:cxn>
                  <a:cxn ang="0">
                    <a:pos x="183" y="1323"/>
                  </a:cxn>
                  <a:cxn ang="0">
                    <a:pos x="177" y="1223"/>
                  </a:cxn>
                  <a:cxn ang="0">
                    <a:pos x="181" y="1114"/>
                  </a:cxn>
                  <a:cxn ang="0">
                    <a:pos x="189" y="1027"/>
                  </a:cxn>
                  <a:cxn ang="0">
                    <a:pos x="185" y="888"/>
                  </a:cxn>
                  <a:cxn ang="0">
                    <a:pos x="191" y="773"/>
                  </a:cxn>
                  <a:cxn ang="0">
                    <a:pos x="144" y="695"/>
                  </a:cxn>
                  <a:cxn ang="0">
                    <a:pos x="72" y="634"/>
                  </a:cxn>
                  <a:cxn ang="0">
                    <a:pos x="47" y="539"/>
                  </a:cxn>
                  <a:cxn ang="0">
                    <a:pos x="14" y="486"/>
                  </a:cxn>
                  <a:cxn ang="0">
                    <a:pos x="16" y="396"/>
                  </a:cxn>
                  <a:cxn ang="0">
                    <a:pos x="8" y="310"/>
                  </a:cxn>
                  <a:cxn ang="0">
                    <a:pos x="58" y="140"/>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pic>
        <p:nvPicPr>
          <p:cNvPr id="42" name="Grafik 85" descr="NORWAPP.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0588" y="6416675"/>
            <a:ext cx="2254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42">
            <a:extLst>
              <a:ext uri="{FF2B5EF4-FFF2-40B4-BE49-F238E27FC236}">
                <a16:creationId xmlns:a16="http://schemas.microsoft.com/office/drawing/2014/main" xmlns="" id="{DD39E424-E4A1-4AB0-A860-2BF13D9EA6FC}"/>
              </a:ext>
            </a:extLst>
          </p:cNvPr>
          <p:cNvSpPr txBox="1"/>
          <p:nvPr userDrawn="1"/>
        </p:nvSpPr>
        <p:spPr>
          <a:xfrm>
            <a:off x="-1273" y="0"/>
            <a:ext cx="748923" cy="6858000"/>
          </a:xfrm>
          <a:prstGeom prst="rect">
            <a:avLst/>
          </a:prstGeom>
          <a:solidFill>
            <a:srgbClr val="92D050">
              <a:alpha val="80000"/>
            </a:srgbClr>
          </a:solidFill>
        </p:spPr>
        <p:txBody>
          <a:bodyPr vert="vert270" anchor="ctr">
            <a:spAutoFit/>
          </a:bodyPr>
          <a:lstStyle/>
          <a:p>
            <a:pPr marL="720000">
              <a:lnSpc>
                <a:spcPts val="800"/>
              </a:lnSpc>
              <a:spcBef>
                <a:spcPts val="0"/>
              </a:spcBef>
              <a:spcAft>
                <a:spcPts val="0"/>
              </a:spcAft>
              <a:defRPr/>
            </a:pPr>
            <a:endParaRPr lang="de-DE" sz="800" b="1" dirty="0">
              <a:latin typeface="Calibri" panose="020F0502020204030204" pitchFamily="34" charset="0"/>
            </a:endParaRPr>
          </a:p>
          <a:p>
            <a:pPr marL="720000">
              <a:lnSpc>
                <a:spcPts val="2800"/>
              </a:lnSpc>
              <a:spcBef>
                <a:spcPts val="0"/>
              </a:spcBef>
              <a:spcAft>
                <a:spcPts val="0"/>
              </a:spcAft>
              <a:defRPr/>
            </a:pPr>
            <a:r>
              <a:rPr lang="de-DE" b="1" dirty="0">
                <a:latin typeface="Calibri" panose="020F0502020204030204" pitchFamily="34" charset="0"/>
              </a:rPr>
              <a:t>V</a:t>
            </a:r>
            <a:r>
              <a:rPr lang="de-DE" sz="2000" b="1" dirty="0">
                <a:latin typeface="Calibri" panose="020F0502020204030204" pitchFamily="34" charset="0"/>
              </a:rPr>
              <a:t>orsprung durch </a:t>
            </a:r>
            <a:r>
              <a:rPr lang="de-DE" b="1" dirty="0">
                <a:latin typeface="Calibri" panose="020F0502020204030204" pitchFamily="34" charset="0"/>
              </a:rPr>
              <a:t>N</a:t>
            </a:r>
            <a:r>
              <a:rPr lang="de-DE" sz="2000" b="1" dirty="0">
                <a:latin typeface="Calibri" panose="020F0502020204030204" pitchFamily="34" charset="0"/>
              </a:rPr>
              <a:t>achhaltigkeit </a:t>
            </a:r>
          </a:p>
          <a:p>
            <a:pPr marL="720000">
              <a:lnSpc>
                <a:spcPts val="800"/>
              </a:lnSpc>
              <a:spcBef>
                <a:spcPts val="0"/>
              </a:spcBef>
              <a:spcAft>
                <a:spcPts val="0"/>
              </a:spcAft>
              <a:defRPr/>
            </a:pPr>
            <a:endParaRPr lang="de-DE" b="1" dirty="0">
              <a:latin typeface="Calibri" panose="020F0502020204030204" pitchFamily="34" charset="0"/>
            </a:endParaRPr>
          </a:p>
        </p:txBody>
      </p:sp>
      <p:pic>
        <p:nvPicPr>
          <p:cNvPr id="44" name="Grafik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6308725"/>
            <a:ext cx="82867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fik 4"/>
          <p:cNvPicPr>
            <a:picLocks noChangeAspect="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b="50000"/>
          <a:stretch>
            <a:fillRect/>
          </a:stretch>
        </p:blipFill>
        <p:spPr bwMode="auto">
          <a:xfrm>
            <a:off x="6948488" y="4856163"/>
            <a:ext cx="21605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2">
            <a:extLst>
              <a:ext uri="{FF2B5EF4-FFF2-40B4-BE49-F238E27FC236}">
                <a16:creationId xmlns:a16="http://schemas.microsoft.com/office/drawing/2014/main" xmlns="" id="{0B767A5F-4DD9-443E-BEAA-372A16E38E53}"/>
              </a:ext>
            </a:extLst>
          </p:cNvPr>
          <p:cNvSpPr>
            <a:spLocks noChangeArrowheads="1"/>
          </p:cNvSpPr>
          <p:nvPr userDrawn="1"/>
        </p:nvSpPr>
        <p:spPr bwMode="auto">
          <a:xfrm>
            <a:off x="4500563" y="6410325"/>
            <a:ext cx="4348162" cy="258763"/>
          </a:xfrm>
          <a:prstGeom prst="rect">
            <a:avLst/>
          </a:prstGeom>
          <a:noFill/>
          <a:ln w="12700">
            <a:noFill/>
            <a:miter lim="800000"/>
            <a:headEnd/>
            <a:tailEnd/>
          </a:ln>
          <a:effectLst/>
        </p:spPr>
        <p:txBody>
          <a:bodyPr lIns="90488" tIns="44450" rIns="90488" bIns="44450" anchor="ctr">
            <a:spAutoFit/>
          </a:bodyPr>
          <a:lstStyle>
            <a:lvl1pPr defTabSz="719138">
              <a:tabLst>
                <a:tab pos="3767138" algn="r"/>
                <a:tab pos="4032250" algn="r"/>
              </a:tabLst>
              <a:defRPr sz="2400">
                <a:solidFill>
                  <a:schemeClr val="tx1"/>
                </a:solidFill>
                <a:latin typeface="Arial" pitchFamily="34" charset="0"/>
              </a:defRPr>
            </a:lvl1pPr>
            <a:lvl2pPr marL="742950" indent="-285750" defTabSz="719138">
              <a:tabLst>
                <a:tab pos="3767138" algn="r"/>
                <a:tab pos="4032250" algn="r"/>
              </a:tabLst>
              <a:defRPr sz="2400">
                <a:solidFill>
                  <a:schemeClr val="tx1"/>
                </a:solidFill>
                <a:latin typeface="Arial" pitchFamily="34" charset="0"/>
              </a:defRPr>
            </a:lvl2pPr>
            <a:lvl3pPr marL="1143000" indent="-228600" defTabSz="719138">
              <a:tabLst>
                <a:tab pos="3767138" algn="r"/>
                <a:tab pos="4032250" algn="r"/>
              </a:tabLst>
              <a:defRPr sz="2400">
                <a:solidFill>
                  <a:schemeClr val="tx1"/>
                </a:solidFill>
                <a:latin typeface="Arial" pitchFamily="34" charset="0"/>
              </a:defRPr>
            </a:lvl3pPr>
            <a:lvl4pPr marL="1600200" indent="-228600" defTabSz="719138">
              <a:tabLst>
                <a:tab pos="3767138" algn="r"/>
                <a:tab pos="4032250" algn="r"/>
              </a:tabLst>
              <a:defRPr sz="2400">
                <a:solidFill>
                  <a:schemeClr val="tx1"/>
                </a:solidFill>
                <a:latin typeface="Arial" pitchFamily="34" charset="0"/>
              </a:defRPr>
            </a:lvl4pPr>
            <a:lvl5pPr marL="2057400" indent="-228600" defTabSz="719138">
              <a:tabLst>
                <a:tab pos="3767138" algn="r"/>
                <a:tab pos="4032250" algn="r"/>
              </a:tabLst>
              <a:defRPr sz="2400">
                <a:solidFill>
                  <a:schemeClr val="tx1"/>
                </a:solidFill>
                <a:latin typeface="Arial" pitchFamily="34" charset="0"/>
              </a:defRPr>
            </a:lvl5pPr>
            <a:lvl6pPr marL="25146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6pPr>
            <a:lvl7pPr marL="29718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7pPr>
            <a:lvl8pPr marL="34290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8pPr>
            <a:lvl9pPr marL="38862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9pPr>
          </a:lstStyle>
          <a:p>
            <a:pPr algn="r"/>
            <a:r>
              <a:rPr lang="de-DE" altLang="de-DE" sz="1100">
                <a:solidFill>
                  <a:srgbClr val="000000"/>
                </a:solidFill>
                <a:latin typeface="Calibri" pitchFamily="34" charset="0"/>
              </a:rPr>
              <a:t>	e-fect	 </a:t>
            </a:r>
            <a:fld id="{BF42DCC1-8389-4F6C-8B23-776D570948FA}" type="slidenum">
              <a:rPr lang="de-DE" altLang="de-DE" sz="1100">
                <a:solidFill>
                  <a:srgbClr val="000000"/>
                </a:solidFill>
                <a:latin typeface="Calibri" pitchFamily="34" charset="0"/>
              </a:rPr>
              <a:pPr algn="r"/>
              <a:t>‹Nr.›</a:t>
            </a:fld>
            <a:endParaRPr lang="de-DE" altLang="de-DE" sz="1100">
              <a:solidFill>
                <a:srgbClr val="000000"/>
              </a:solidFill>
              <a:latin typeface="Calibri" pitchFamily="34" charset="0"/>
            </a:endParaRPr>
          </a:p>
        </p:txBody>
      </p:sp>
      <p:sp>
        <p:nvSpPr>
          <p:cNvPr id="2" name="Titel 1"/>
          <p:cNvSpPr>
            <a:spLocks noGrp="1"/>
          </p:cNvSpPr>
          <p:nvPr>
            <p:ph type="ctrTitle"/>
          </p:nvPr>
        </p:nvSpPr>
        <p:spPr>
          <a:xfrm>
            <a:off x="685800" y="2130425"/>
            <a:ext cx="7772400" cy="1470025"/>
          </a:xfrm>
          <a:noFill/>
        </p:spPr>
        <p:txBody>
          <a:bodyPr/>
          <a:lstStyle>
            <a:lvl1pPr>
              <a:defRPr>
                <a:latin typeface="Calibri" pitchFamily="34" charset="0"/>
              </a:defRPr>
            </a:lvl1p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47" name="Fußzeilenplatzhalter 3">
            <a:extLst>
              <a:ext uri="{FF2B5EF4-FFF2-40B4-BE49-F238E27FC236}">
                <a16:creationId xmlns:a16="http://schemas.microsoft.com/office/drawing/2014/main" xmlns="" id="{B16FAE84-6C2A-467D-A4AE-6247972B88E3}"/>
              </a:ext>
            </a:extLst>
          </p:cNvPr>
          <p:cNvSpPr>
            <a:spLocks noGrp="1"/>
          </p:cNvSpPr>
          <p:nvPr>
            <p:ph type="ftr" sz="quarter" idx="10"/>
          </p:nvPr>
        </p:nvSpPr>
        <p:spPr/>
        <p:txBody>
          <a:bodyPr/>
          <a:lstStyle>
            <a:lvl1pPr>
              <a:defRPr/>
            </a:lvl1pPr>
          </a:lstStyle>
          <a:p>
            <a:pPr>
              <a:defRPr/>
            </a:pPr>
            <a:r>
              <a:rPr lang="de-DE"/>
              <a:t>STADT NORDERSTEDT – Die Oberbürgermeisterin</a:t>
            </a:r>
          </a:p>
        </p:txBody>
      </p:sp>
    </p:spTree>
    <p:extLst>
      <p:ext uri="{BB962C8B-B14F-4D97-AF65-F5344CB8AC3E}">
        <p14:creationId xmlns:p14="http://schemas.microsoft.com/office/powerpoint/2010/main" val="18296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4" name="Fußzeilenplatzhalter 43"/>
          <p:cNvSpPr>
            <a:spLocks noGrp="1"/>
          </p:cNvSpPr>
          <p:nvPr>
            <p:ph type="ftr" sz="quarter" idx="3"/>
          </p:nvPr>
        </p:nvSpPr>
        <p:spPr>
          <a:xfrm>
            <a:off x="1115615" y="6356350"/>
            <a:ext cx="3078559" cy="365125"/>
          </a:xfrm>
          <a:prstGeom prst="rect">
            <a:avLst/>
          </a:prstGeom>
        </p:spPr>
        <p:txBody>
          <a:bodyPr vert="horz" lIns="91440" tIns="45720" rIns="91440" bIns="45720" rtlCol="0" anchor="ctr"/>
          <a:lstStyle>
            <a:lvl1pPr algn="l">
              <a:defRPr sz="1100">
                <a:solidFill>
                  <a:schemeClr val="tx1"/>
                </a:solidFill>
                <a:latin typeface="Calibri" pitchFamily="34" charset="0"/>
              </a:defRPr>
            </a:lvl1pPr>
          </a:lstStyle>
          <a:p>
            <a:r>
              <a:rPr lang="de-DE" dirty="0" smtClean="0"/>
              <a:t>STADT NORDERSTEDT – Die Oberbürgermeisterin</a:t>
            </a:r>
            <a:endParaRPr lang="de-DE" dirty="0"/>
          </a:p>
        </p:txBody>
      </p:sp>
      <p:sp>
        <p:nvSpPr>
          <p:cNvPr id="6" name="Rectangle 40"/>
          <p:cNvSpPr>
            <a:spLocks noGrp="1" noChangeArrowheads="1"/>
          </p:cNvSpPr>
          <p:nvPr>
            <p:ph type="title"/>
          </p:nvPr>
        </p:nvSpPr>
        <p:spPr bwMode="auto">
          <a:xfrm>
            <a:off x="859314" y="-27384"/>
            <a:ext cx="8284686" cy="1368000"/>
          </a:xfrm>
          <a:prstGeom prst="rect">
            <a:avLst/>
          </a:prstGeom>
          <a:gradFill flip="none" rotWithShape="1">
            <a:gsLst>
              <a:gs pos="100000">
                <a:srgbClr val="92D050"/>
              </a:gs>
              <a:gs pos="100000">
                <a:schemeClr val="accent1">
                  <a:shade val="67500"/>
                  <a:satMod val="115000"/>
                </a:schemeClr>
              </a:gs>
              <a:gs pos="0">
                <a:schemeClr val="bg1"/>
              </a:gs>
            </a:gsLst>
            <a:lin ang="16200000" scaled="0"/>
            <a:tileRect/>
          </a:grad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de-DE" dirty="0" smtClean="0"/>
              <a:t> </a:t>
            </a:r>
          </a:p>
        </p:txBody>
      </p:sp>
      <p:sp>
        <p:nvSpPr>
          <p:cNvPr id="7" name="Text Box 8"/>
          <p:cNvSpPr txBox="1">
            <a:spLocks noChangeArrowheads="1"/>
          </p:cNvSpPr>
          <p:nvPr userDrawn="1"/>
        </p:nvSpPr>
        <p:spPr bwMode="auto">
          <a:xfrm>
            <a:off x="859314" y="1340616"/>
            <a:ext cx="7921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de-DE" dirty="0"/>
          </a:p>
        </p:txBody>
      </p:sp>
    </p:spTree>
    <p:extLst>
      <p:ext uri="{BB962C8B-B14F-4D97-AF65-F5344CB8AC3E}">
        <p14:creationId xmlns:p14="http://schemas.microsoft.com/office/powerpoint/2010/main" val="3568067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grpSp>
        <p:nvGrpSpPr>
          <p:cNvPr id="4" name="Group 39">
            <a:extLst>
              <a:ext uri="{FF2B5EF4-FFF2-40B4-BE49-F238E27FC236}">
                <a16:creationId xmlns:a16="http://schemas.microsoft.com/office/drawing/2014/main" xmlns="" id="{F5FCC52C-437E-4FB1-B187-62B058ED5506}"/>
              </a:ext>
            </a:extLst>
          </p:cNvPr>
          <p:cNvGrpSpPr>
            <a:grpSpLocks/>
          </p:cNvGrpSpPr>
          <p:nvPr/>
        </p:nvGrpSpPr>
        <p:grpSpPr bwMode="auto">
          <a:xfrm>
            <a:off x="146050" y="1269132"/>
            <a:ext cx="8836025" cy="5256212"/>
            <a:chOff x="92" y="615"/>
            <a:chExt cx="5566" cy="3311"/>
          </a:xfrm>
          <a:solidFill>
            <a:srgbClr val="92D050">
              <a:alpha val="30000"/>
            </a:srgbClr>
          </a:solidFill>
        </p:grpSpPr>
        <p:grpSp>
          <p:nvGrpSpPr>
            <p:cNvPr id="5" name="Group 31">
              <a:extLst>
                <a:ext uri="{FF2B5EF4-FFF2-40B4-BE49-F238E27FC236}">
                  <a16:creationId xmlns:a16="http://schemas.microsoft.com/office/drawing/2014/main" xmlns="" id="{91248CE6-5D2F-4B9B-9751-37482782D41C}"/>
                </a:ext>
              </a:extLst>
            </p:cNvPr>
            <p:cNvGrpSpPr>
              <a:grpSpLocks/>
            </p:cNvGrpSpPr>
            <p:nvPr/>
          </p:nvGrpSpPr>
          <p:grpSpPr bwMode="auto">
            <a:xfrm>
              <a:off x="2314" y="617"/>
              <a:ext cx="3344" cy="3080"/>
              <a:chOff x="2314" y="617"/>
              <a:chExt cx="3344" cy="3080"/>
            </a:xfrm>
            <a:grpFill/>
          </p:grpSpPr>
          <p:grpSp>
            <p:nvGrpSpPr>
              <p:cNvPr id="13" name="Group 7">
                <a:extLst>
                  <a:ext uri="{FF2B5EF4-FFF2-40B4-BE49-F238E27FC236}">
                    <a16:creationId xmlns:a16="http://schemas.microsoft.com/office/drawing/2014/main" xmlns="" id="{9EEECAB5-9DCF-412D-A875-C8545521AC3C}"/>
                  </a:ext>
                </a:extLst>
              </p:cNvPr>
              <p:cNvGrpSpPr>
                <a:grpSpLocks/>
              </p:cNvGrpSpPr>
              <p:nvPr/>
            </p:nvGrpSpPr>
            <p:grpSpPr bwMode="auto">
              <a:xfrm>
                <a:off x="5166" y="2575"/>
                <a:ext cx="492" cy="1122"/>
                <a:chOff x="5166" y="2575"/>
                <a:chExt cx="492" cy="1122"/>
              </a:xfrm>
              <a:grpFill/>
            </p:grpSpPr>
            <p:grpSp>
              <p:nvGrpSpPr>
                <p:cNvPr id="37" name="Group 5">
                  <a:extLst>
                    <a:ext uri="{FF2B5EF4-FFF2-40B4-BE49-F238E27FC236}">
                      <a16:creationId xmlns:a16="http://schemas.microsoft.com/office/drawing/2014/main" xmlns="" id="{7CC7E8C1-57DB-4CD3-B67B-6E8D3B65CE51}"/>
                    </a:ext>
                  </a:extLst>
                </p:cNvPr>
                <p:cNvGrpSpPr>
                  <a:grpSpLocks/>
                </p:cNvGrpSpPr>
                <p:nvPr/>
              </p:nvGrpSpPr>
              <p:grpSpPr bwMode="auto">
                <a:xfrm>
                  <a:off x="5166" y="3367"/>
                  <a:ext cx="492" cy="330"/>
                  <a:chOff x="5166" y="3367"/>
                  <a:chExt cx="492" cy="330"/>
                </a:xfrm>
                <a:grpFill/>
              </p:grpSpPr>
              <p:sp>
                <p:nvSpPr>
                  <p:cNvPr id="39" name="Freeform 2">
                    <a:extLst>
                      <a:ext uri="{FF2B5EF4-FFF2-40B4-BE49-F238E27FC236}">
                        <a16:creationId xmlns:a16="http://schemas.microsoft.com/office/drawing/2014/main" xmlns="" id="{1FEB05C6-8D97-4D50-9D35-2B3E1E522BF7}"/>
                      </a:ext>
                    </a:extLst>
                  </p:cNvPr>
                  <p:cNvSpPr>
                    <a:spLocks/>
                  </p:cNvSpPr>
                  <p:nvPr/>
                </p:nvSpPr>
                <p:spPr bwMode="auto">
                  <a:xfrm>
                    <a:off x="5579" y="3367"/>
                    <a:ext cx="79" cy="200"/>
                  </a:xfrm>
                  <a:custGeom>
                    <a:avLst/>
                    <a:gdLst/>
                    <a:ahLst/>
                    <a:cxnLst>
                      <a:cxn ang="0">
                        <a:pos x="25" y="3"/>
                      </a:cxn>
                      <a:cxn ang="0">
                        <a:pos x="33" y="0"/>
                      </a:cxn>
                      <a:cxn ang="0">
                        <a:pos x="47" y="22"/>
                      </a:cxn>
                      <a:cxn ang="0">
                        <a:pos x="45" y="86"/>
                      </a:cxn>
                      <a:cxn ang="0">
                        <a:pos x="55" y="86"/>
                      </a:cxn>
                      <a:cxn ang="0">
                        <a:pos x="57" y="94"/>
                      </a:cxn>
                      <a:cxn ang="0">
                        <a:pos x="60" y="108"/>
                      </a:cxn>
                      <a:cxn ang="0">
                        <a:pos x="62" y="116"/>
                      </a:cxn>
                      <a:cxn ang="0">
                        <a:pos x="70" y="113"/>
                      </a:cxn>
                      <a:cxn ang="0">
                        <a:pos x="76" y="100"/>
                      </a:cxn>
                      <a:cxn ang="0">
                        <a:pos x="78" y="108"/>
                      </a:cxn>
                      <a:cxn ang="0">
                        <a:pos x="74" y="119"/>
                      </a:cxn>
                      <a:cxn ang="0">
                        <a:pos x="70" y="127"/>
                      </a:cxn>
                      <a:cxn ang="0">
                        <a:pos x="68" y="144"/>
                      </a:cxn>
                      <a:cxn ang="0">
                        <a:pos x="59" y="152"/>
                      </a:cxn>
                      <a:cxn ang="0">
                        <a:pos x="53" y="155"/>
                      </a:cxn>
                      <a:cxn ang="0">
                        <a:pos x="45" y="163"/>
                      </a:cxn>
                      <a:cxn ang="0">
                        <a:pos x="43" y="171"/>
                      </a:cxn>
                      <a:cxn ang="0">
                        <a:pos x="45" y="180"/>
                      </a:cxn>
                      <a:cxn ang="0">
                        <a:pos x="47" y="188"/>
                      </a:cxn>
                      <a:cxn ang="0">
                        <a:pos x="37" y="193"/>
                      </a:cxn>
                      <a:cxn ang="0">
                        <a:pos x="31" y="196"/>
                      </a:cxn>
                      <a:cxn ang="0">
                        <a:pos x="25" y="199"/>
                      </a:cxn>
                      <a:cxn ang="0">
                        <a:pos x="21" y="196"/>
                      </a:cxn>
                      <a:cxn ang="0">
                        <a:pos x="12" y="193"/>
                      </a:cxn>
                      <a:cxn ang="0">
                        <a:pos x="8" y="188"/>
                      </a:cxn>
                      <a:cxn ang="0">
                        <a:pos x="12" y="182"/>
                      </a:cxn>
                      <a:cxn ang="0">
                        <a:pos x="20" y="180"/>
                      </a:cxn>
                      <a:cxn ang="0">
                        <a:pos x="25" y="166"/>
                      </a:cxn>
                      <a:cxn ang="0">
                        <a:pos x="25" y="160"/>
                      </a:cxn>
                      <a:cxn ang="0">
                        <a:pos x="20" y="155"/>
                      </a:cxn>
                      <a:cxn ang="0">
                        <a:pos x="12" y="146"/>
                      </a:cxn>
                      <a:cxn ang="0">
                        <a:pos x="6" y="146"/>
                      </a:cxn>
                      <a:cxn ang="0">
                        <a:pos x="2" y="144"/>
                      </a:cxn>
                      <a:cxn ang="0">
                        <a:pos x="0" y="135"/>
                      </a:cxn>
                      <a:cxn ang="0">
                        <a:pos x="2" y="130"/>
                      </a:cxn>
                      <a:cxn ang="0">
                        <a:pos x="6" y="130"/>
                      </a:cxn>
                      <a:cxn ang="0">
                        <a:pos x="12" y="127"/>
                      </a:cxn>
                      <a:cxn ang="0">
                        <a:pos x="20" y="119"/>
                      </a:cxn>
                      <a:cxn ang="0">
                        <a:pos x="23" y="116"/>
                      </a:cxn>
                      <a:cxn ang="0">
                        <a:pos x="27" y="86"/>
                      </a:cxn>
                      <a:cxn ang="0">
                        <a:pos x="23" y="77"/>
                      </a:cxn>
                      <a:cxn ang="0">
                        <a:pos x="18" y="72"/>
                      </a:cxn>
                      <a:cxn ang="0">
                        <a:pos x="16" y="55"/>
                      </a:cxn>
                      <a:cxn ang="0">
                        <a:pos x="18" y="39"/>
                      </a:cxn>
                      <a:cxn ang="0">
                        <a:pos x="20" y="28"/>
                      </a:cxn>
                      <a:cxn ang="0">
                        <a:pos x="25" y="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0" name="Freeform 3">
                    <a:extLst>
                      <a:ext uri="{FF2B5EF4-FFF2-40B4-BE49-F238E27FC236}">
                        <a16:creationId xmlns:a16="http://schemas.microsoft.com/office/drawing/2014/main" xmlns="" id="{0E3A49BD-A17B-40FF-A0A7-EA9D72556A6F}"/>
                      </a:ext>
                    </a:extLst>
                  </p:cNvPr>
                  <p:cNvSpPr>
                    <a:spLocks/>
                  </p:cNvSpPr>
                  <p:nvPr/>
                </p:nvSpPr>
                <p:spPr bwMode="auto">
                  <a:xfrm>
                    <a:off x="5428" y="3527"/>
                    <a:ext cx="146" cy="170"/>
                  </a:xfrm>
                  <a:custGeom>
                    <a:avLst/>
                    <a:gdLst/>
                    <a:ahLst/>
                    <a:cxnLst>
                      <a:cxn ang="0">
                        <a:pos x="102" y="0"/>
                      </a:cxn>
                      <a:cxn ang="0">
                        <a:pos x="120" y="0"/>
                      </a:cxn>
                      <a:cxn ang="0">
                        <a:pos x="145" y="44"/>
                      </a:cxn>
                      <a:cxn ang="0">
                        <a:pos x="118" y="83"/>
                      </a:cxn>
                      <a:cxn ang="0">
                        <a:pos x="118" y="100"/>
                      </a:cxn>
                      <a:cxn ang="0">
                        <a:pos x="112" y="105"/>
                      </a:cxn>
                      <a:cxn ang="0">
                        <a:pos x="96" y="105"/>
                      </a:cxn>
                      <a:cxn ang="0">
                        <a:pos x="76" y="127"/>
                      </a:cxn>
                      <a:cxn ang="0">
                        <a:pos x="59" y="150"/>
                      </a:cxn>
                      <a:cxn ang="0">
                        <a:pos x="47" y="169"/>
                      </a:cxn>
                      <a:cxn ang="0">
                        <a:pos x="47" y="152"/>
                      </a:cxn>
                      <a:cxn ang="0">
                        <a:pos x="25" y="155"/>
                      </a:cxn>
                      <a:cxn ang="0">
                        <a:pos x="16" y="155"/>
                      </a:cxn>
                      <a:cxn ang="0">
                        <a:pos x="0" y="155"/>
                      </a:cxn>
                      <a:cxn ang="0">
                        <a:pos x="22" y="127"/>
                      </a:cxn>
                      <a:cxn ang="0">
                        <a:pos x="29" y="114"/>
                      </a:cxn>
                      <a:cxn ang="0">
                        <a:pos x="37" y="114"/>
                      </a:cxn>
                      <a:cxn ang="0">
                        <a:pos x="53" y="91"/>
                      </a:cxn>
                      <a:cxn ang="0">
                        <a:pos x="59" y="91"/>
                      </a:cxn>
                      <a:cxn ang="0">
                        <a:pos x="59" y="89"/>
                      </a:cxn>
                      <a:cxn ang="0">
                        <a:pos x="67" y="80"/>
                      </a:cxn>
                      <a:cxn ang="0">
                        <a:pos x="76" y="80"/>
                      </a:cxn>
                      <a:cxn ang="0">
                        <a:pos x="73" y="55"/>
                      </a:cxn>
                      <a:cxn ang="0">
                        <a:pos x="74" y="55"/>
                      </a:cxn>
                      <a:cxn ang="0">
                        <a:pos x="84" y="42"/>
                      </a:cxn>
                      <a:cxn ang="0">
                        <a:pos x="88" y="53"/>
                      </a:cxn>
                      <a:cxn ang="0">
                        <a:pos x="104" y="33"/>
                      </a:cxn>
                      <a:cxn ang="0">
                        <a:pos x="102" y="0"/>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1" name="Freeform 4">
                    <a:extLst>
                      <a:ext uri="{FF2B5EF4-FFF2-40B4-BE49-F238E27FC236}">
                        <a16:creationId xmlns:a16="http://schemas.microsoft.com/office/drawing/2014/main" xmlns="" id="{1FA71693-FBE0-4607-823E-73A4271307EC}"/>
                      </a:ext>
                    </a:extLst>
                  </p:cNvPr>
                  <p:cNvSpPr>
                    <a:spLocks/>
                  </p:cNvSpPr>
                  <p:nvPr/>
                </p:nvSpPr>
                <p:spPr bwMode="auto">
                  <a:xfrm>
                    <a:off x="5166" y="3537"/>
                    <a:ext cx="56" cy="90"/>
                  </a:xfrm>
                  <a:custGeom>
                    <a:avLst/>
                    <a:gdLst/>
                    <a:ahLst/>
                    <a:cxnLst>
                      <a:cxn ang="0">
                        <a:pos x="0" y="0"/>
                      </a:cxn>
                      <a:cxn ang="0">
                        <a:pos x="12" y="0"/>
                      </a:cxn>
                      <a:cxn ang="0">
                        <a:pos x="26" y="11"/>
                      </a:cxn>
                      <a:cxn ang="0">
                        <a:pos x="55" y="11"/>
                      </a:cxn>
                      <a:cxn ang="0">
                        <a:pos x="51" y="25"/>
                      </a:cxn>
                      <a:cxn ang="0">
                        <a:pos x="55" y="42"/>
                      </a:cxn>
                      <a:cxn ang="0">
                        <a:pos x="45" y="42"/>
                      </a:cxn>
                      <a:cxn ang="0">
                        <a:pos x="43" y="45"/>
                      </a:cxn>
                      <a:cxn ang="0">
                        <a:pos x="37" y="47"/>
                      </a:cxn>
                      <a:cxn ang="0">
                        <a:pos x="43" y="89"/>
                      </a:cxn>
                      <a:cxn ang="0">
                        <a:pos x="26" y="86"/>
                      </a:cxn>
                      <a:cxn ang="0">
                        <a:pos x="10" y="72"/>
                      </a:cxn>
                      <a:cxn ang="0">
                        <a:pos x="10" y="45"/>
                      </a:cxn>
                      <a:cxn ang="0">
                        <a:pos x="10" y="33"/>
                      </a:cxn>
                      <a:cxn ang="0">
                        <a:pos x="0" y="25"/>
                      </a:cxn>
                      <a:cxn ang="0">
                        <a:pos x="0" y="0"/>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38" name="Freeform 6">
                  <a:extLst>
                    <a:ext uri="{FF2B5EF4-FFF2-40B4-BE49-F238E27FC236}">
                      <a16:creationId xmlns:a16="http://schemas.microsoft.com/office/drawing/2014/main" xmlns="" id="{AD9ADA2F-FE70-4D82-9A2A-4693447DB031}"/>
                    </a:ext>
                  </a:extLst>
                </p:cNvPr>
                <p:cNvSpPr>
                  <a:spLocks/>
                </p:cNvSpPr>
                <p:nvPr/>
              </p:nvSpPr>
              <p:spPr bwMode="auto">
                <a:xfrm>
                  <a:off x="5266" y="2575"/>
                  <a:ext cx="89" cy="101"/>
                </a:xfrm>
                <a:custGeom>
                  <a:avLst/>
                  <a:gdLst/>
                  <a:ahLst/>
                  <a:cxnLst>
                    <a:cxn ang="0">
                      <a:pos x="16" y="37"/>
                    </a:cxn>
                    <a:cxn ang="0">
                      <a:pos x="0" y="80"/>
                    </a:cxn>
                    <a:cxn ang="0">
                      <a:pos x="6" y="97"/>
                    </a:cxn>
                    <a:cxn ang="0">
                      <a:pos x="31" y="100"/>
                    </a:cxn>
                    <a:cxn ang="0">
                      <a:pos x="53" y="100"/>
                    </a:cxn>
                    <a:cxn ang="0">
                      <a:pos x="61" y="83"/>
                    </a:cxn>
                    <a:cxn ang="0">
                      <a:pos x="65" y="66"/>
                    </a:cxn>
                    <a:cxn ang="0">
                      <a:pos x="88" y="66"/>
                    </a:cxn>
                    <a:cxn ang="0">
                      <a:pos x="84" y="40"/>
                    </a:cxn>
                    <a:cxn ang="0">
                      <a:pos x="84" y="14"/>
                    </a:cxn>
                    <a:cxn ang="0">
                      <a:pos x="61" y="0"/>
                    </a:cxn>
                    <a:cxn ang="0">
                      <a:pos x="59" y="29"/>
                    </a:cxn>
                    <a:cxn ang="0">
                      <a:pos x="72" y="46"/>
                    </a:cxn>
                    <a:cxn ang="0">
                      <a:pos x="51" y="46"/>
                    </a:cxn>
                    <a:cxn ang="0">
                      <a:pos x="43" y="57"/>
                    </a:cxn>
                    <a:cxn ang="0">
                      <a:pos x="16" y="37"/>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4" name="Group 21">
                <a:extLst>
                  <a:ext uri="{FF2B5EF4-FFF2-40B4-BE49-F238E27FC236}">
                    <a16:creationId xmlns:a16="http://schemas.microsoft.com/office/drawing/2014/main" xmlns="" id="{00C963B1-ACF0-4D04-AD0B-AEE2126B74C9}"/>
                  </a:ext>
                </a:extLst>
              </p:cNvPr>
              <p:cNvGrpSpPr>
                <a:grpSpLocks/>
              </p:cNvGrpSpPr>
              <p:nvPr/>
            </p:nvGrpSpPr>
            <p:grpSpPr bwMode="auto">
              <a:xfrm>
                <a:off x="4293" y="1104"/>
                <a:ext cx="1037" cy="2393"/>
                <a:chOff x="4293" y="1104"/>
                <a:chExt cx="1037" cy="2393"/>
              </a:xfrm>
              <a:grpFill/>
            </p:grpSpPr>
            <p:grpSp>
              <p:nvGrpSpPr>
                <p:cNvPr id="24" name="Group 11">
                  <a:extLst>
                    <a:ext uri="{FF2B5EF4-FFF2-40B4-BE49-F238E27FC236}">
                      <a16:creationId xmlns:a16="http://schemas.microsoft.com/office/drawing/2014/main" xmlns="" id="{1FA9877A-46A6-4FE5-B9EF-DDAC8753EE72}"/>
                    </a:ext>
                  </a:extLst>
                </p:cNvPr>
                <p:cNvGrpSpPr>
                  <a:grpSpLocks/>
                </p:cNvGrpSpPr>
                <p:nvPr/>
              </p:nvGrpSpPr>
              <p:grpSpPr bwMode="auto">
                <a:xfrm>
                  <a:off x="4460" y="1348"/>
                  <a:ext cx="232" cy="719"/>
                  <a:chOff x="4460" y="1348"/>
                  <a:chExt cx="232" cy="719"/>
                </a:xfrm>
                <a:grpFill/>
              </p:grpSpPr>
              <p:sp>
                <p:nvSpPr>
                  <p:cNvPr id="34" name="Freeform 8">
                    <a:extLst>
                      <a:ext uri="{FF2B5EF4-FFF2-40B4-BE49-F238E27FC236}">
                        <a16:creationId xmlns:a16="http://schemas.microsoft.com/office/drawing/2014/main" xmlns="" id="{19A389BD-640E-43EF-A3AD-45F17AAEAC6A}"/>
                      </a:ext>
                    </a:extLst>
                  </p:cNvPr>
                  <p:cNvSpPr>
                    <a:spLocks/>
                  </p:cNvSpPr>
                  <p:nvPr/>
                </p:nvSpPr>
                <p:spPr bwMode="auto">
                  <a:xfrm>
                    <a:off x="4460" y="1993"/>
                    <a:ext cx="56" cy="74"/>
                  </a:xfrm>
                  <a:custGeom>
                    <a:avLst/>
                    <a:gdLst/>
                    <a:ahLst/>
                    <a:cxnLst>
                      <a:cxn ang="0">
                        <a:pos x="0" y="56"/>
                      </a:cxn>
                      <a:cxn ang="0">
                        <a:pos x="10" y="70"/>
                      </a:cxn>
                      <a:cxn ang="0">
                        <a:pos x="22" y="67"/>
                      </a:cxn>
                      <a:cxn ang="0">
                        <a:pos x="39" y="73"/>
                      </a:cxn>
                      <a:cxn ang="0">
                        <a:pos x="53" y="73"/>
                      </a:cxn>
                      <a:cxn ang="0">
                        <a:pos x="55" y="48"/>
                      </a:cxn>
                      <a:cxn ang="0">
                        <a:pos x="51" y="31"/>
                      </a:cxn>
                      <a:cxn ang="0">
                        <a:pos x="41" y="11"/>
                      </a:cxn>
                      <a:cxn ang="0">
                        <a:pos x="31" y="11"/>
                      </a:cxn>
                      <a:cxn ang="0">
                        <a:pos x="28" y="0"/>
                      </a:cxn>
                      <a:cxn ang="0">
                        <a:pos x="14" y="0"/>
                      </a:cxn>
                      <a:cxn ang="0">
                        <a:pos x="14" y="22"/>
                      </a:cxn>
                      <a:cxn ang="0">
                        <a:pos x="0" y="56"/>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5" name="Freeform 9">
                    <a:extLst>
                      <a:ext uri="{FF2B5EF4-FFF2-40B4-BE49-F238E27FC236}">
                        <a16:creationId xmlns:a16="http://schemas.microsoft.com/office/drawing/2014/main" xmlns="" id="{86228E43-40A1-4B28-B560-214AFAB5C4B4}"/>
                      </a:ext>
                    </a:extLst>
                  </p:cNvPr>
                  <p:cNvSpPr>
                    <a:spLocks/>
                  </p:cNvSpPr>
                  <p:nvPr/>
                </p:nvSpPr>
                <p:spPr bwMode="auto">
                  <a:xfrm>
                    <a:off x="4607" y="1865"/>
                    <a:ext cx="54" cy="94"/>
                  </a:xfrm>
                  <a:custGeom>
                    <a:avLst/>
                    <a:gdLst/>
                    <a:ahLst/>
                    <a:cxnLst>
                      <a:cxn ang="0">
                        <a:pos x="12" y="0"/>
                      </a:cxn>
                      <a:cxn ang="0">
                        <a:pos x="35" y="3"/>
                      </a:cxn>
                      <a:cxn ang="0">
                        <a:pos x="43" y="28"/>
                      </a:cxn>
                      <a:cxn ang="0">
                        <a:pos x="53" y="42"/>
                      </a:cxn>
                      <a:cxn ang="0">
                        <a:pos x="45" y="54"/>
                      </a:cxn>
                      <a:cxn ang="0">
                        <a:pos x="53" y="68"/>
                      </a:cxn>
                      <a:cxn ang="0">
                        <a:pos x="49" y="85"/>
                      </a:cxn>
                      <a:cxn ang="0">
                        <a:pos x="41" y="93"/>
                      </a:cxn>
                      <a:cxn ang="0">
                        <a:pos x="26" y="90"/>
                      </a:cxn>
                      <a:cxn ang="0">
                        <a:pos x="16" y="90"/>
                      </a:cxn>
                      <a:cxn ang="0">
                        <a:pos x="10" y="79"/>
                      </a:cxn>
                      <a:cxn ang="0">
                        <a:pos x="4" y="65"/>
                      </a:cxn>
                      <a:cxn ang="0">
                        <a:pos x="4" y="51"/>
                      </a:cxn>
                      <a:cxn ang="0">
                        <a:pos x="0" y="31"/>
                      </a:cxn>
                      <a:cxn ang="0">
                        <a:pos x="12" y="0"/>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6" name="Freeform 10">
                    <a:extLst>
                      <a:ext uri="{FF2B5EF4-FFF2-40B4-BE49-F238E27FC236}">
                        <a16:creationId xmlns:a16="http://schemas.microsoft.com/office/drawing/2014/main" xmlns="" id="{3B482530-0CC8-401B-BAFE-E702D1032F77}"/>
                      </a:ext>
                    </a:extLst>
                  </p:cNvPr>
                  <p:cNvSpPr>
                    <a:spLocks/>
                  </p:cNvSpPr>
                  <p:nvPr/>
                </p:nvSpPr>
                <p:spPr bwMode="auto">
                  <a:xfrm>
                    <a:off x="4597" y="1348"/>
                    <a:ext cx="95" cy="87"/>
                  </a:xfrm>
                  <a:custGeom>
                    <a:avLst/>
                    <a:gdLst/>
                    <a:ahLst/>
                    <a:cxnLst>
                      <a:cxn ang="0">
                        <a:pos x="14" y="0"/>
                      </a:cxn>
                      <a:cxn ang="0">
                        <a:pos x="25" y="14"/>
                      </a:cxn>
                      <a:cxn ang="0">
                        <a:pos x="37" y="11"/>
                      </a:cxn>
                      <a:cxn ang="0">
                        <a:pos x="55" y="14"/>
                      </a:cxn>
                      <a:cxn ang="0">
                        <a:pos x="71" y="14"/>
                      </a:cxn>
                      <a:cxn ang="0">
                        <a:pos x="78" y="22"/>
                      </a:cxn>
                      <a:cxn ang="0">
                        <a:pos x="88" y="42"/>
                      </a:cxn>
                      <a:cxn ang="0">
                        <a:pos x="94" y="50"/>
                      </a:cxn>
                      <a:cxn ang="0">
                        <a:pos x="72" y="55"/>
                      </a:cxn>
                      <a:cxn ang="0">
                        <a:pos x="67" y="61"/>
                      </a:cxn>
                      <a:cxn ang="0">
                        <a:pos x="72" y="72"/>
                      </a:cxn>
                      <a:cxn ang="0">
                        <a:pos x="72" y="83"/>
                      </a:cxn>
                      <a:cxn ang="0">
                        <a:pos x="51" y="72"/>
                      </a:cxn>
                      <a:cxn ang="0">
                        <a:pos x="33" y="64"/>
                      </a:cxn>
                      <a:cxn ang="0">
                        <a:pos x="25" y="67"/>
                      </a:cxn>
                      <a:cxn ang="0">
                        <a:pos x="25" y="83"/>
                      </a:cxn>
                      <a:cxn ang="0">
                        <a:pos x="14" y="86"/>
                      </a:cxn>
                      <a:cxn ang="0">
                        <a:pos x="8" y="72"/>
                      </a:cxn>
                      <a:cxn ang="0">
                        <a:pos x="6" y="55"/>
                      </a:cxn>
                      <a:cxn ang="0">
                        <a:pos x="0" y="53"/>
                      </a:cxn>
                      <a:cxn ang="0">
                        <a:pos x="6" y="36"/>
                      </a:cxn>
                      <a:cxn ang="0">
                        <a:pos x="16" y="31"/>
                      </a:cxn>
                      <a:cxn ang="0">
                        <a:pos x="14" y="0"/>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5" name="Freeform 12">
                  <a:extLst>
                    <a:ext uri="{FF2B5EF4-FFF2-40B4-BE49-F238E27FC236}">
                      <a16:creationId xmlns:a16="http://schemas.microsoft.com/office/drawing/2014/main" xmlns="" id="{C77D318F-E585-4636-91F5-F83BD702085E}"/>
                    </a:ext>
                  </a:extLst>
                </p:cNvPr>
                <p:cNvSpPr>
                  <a:spLocks/>
                </p:cNvSpPr>
                <p:nvPr/>
              </p:nvSpPr>
              <p:spPr bwMode="auto">
                <a:xfrm>
                  <a:off x="4676" y="2803"/>
                  <a:ext cx="654" cy="694"/>
                </a:xfrm>
                <a:custGeom>
                  <a:avLst/>
                  <a:gdLst/>
                  <a:ahLst/>
                  <a:cxnLst>
                    <a:cxn ang="0">
                      <a:pos x="505" y="56"/>
                    </a:cxn>
                    <a:cxn ang="0">
                      <a:pos x="531" y="78"/>
                    </a:cxn>
                    <a:cxn ang="0">
                      <a:pos x="558" y="181"/>
                    </a:cxn>
                    <a:cxn ang="0">
                      <a:pos x="618" y="287"/>
                    </a:cxn>
                    <a:cxn ang="0">
                      <a:pos x="653" y="395"/>
                    </a:cxn>
                    <a:cxn ang="0">
                      <a:pos x="628" y="495"/>
                    </a:cxn>
                    <a:cxn ang="0">
                      <a:pos x="602" y="559"/>
                    </a:cxn>
                    <a:cxn ang="0">
                      <a:pos x="587" y="621"/>
                    </a:cxn>
                    <a:cxn ang="0">
                      <a:pos x="571" y="657"/>
                    </a:cxn>
                    <a:cxn ang="0">
                      <a:pos x="540" y="682"/>
                    </a:cxn>
                    <a:cxn ang="0">
                      <a:pos x="490" y="674"/>
                    </a:cxn>
                    <a:cxn ang="0">
                      <a:pos x="439" y="657"/>
                    </a:cxn>
                    <a:cxn ang="0">
                      <a:pos x="412" y="618"/>
                    </a:cxn>
                    <a:cxn ang="0">
                      <a:pos x="404" y="568"/>
                    </a:cxn>
                    <a:cxn ang="0">
                      <a:pos x="387" y="545"/>
                    </a:cxn>
                    <a:cxn ang="0">
                      <a:pos x="360" y="548"/>
                    </a:cxn>
                    <a:cxn ang="0">
                      <a:pos x="334" y="509"/>
                    </a:cxn>
                    <a:cxn ang="0">
                      <a:pos x="313" y="504"/>
                    </a:cxn>
                    <a:cxn ang="0">
                      <a:pos x="278" y="509"/>
                    </a:cxn>
                    <a:cxn ang="0">
                      <a:pos x="249" y="515"/>
                    </a:cxn>
                    <a:cxn ang="0">
                      <a:pos x="223" y="537"/>
                    </a:cxn>
                    <a:cxn ang="0">
                      <a:pos x="187" y="554"/>
                    </a:cxn>
                    <a:cxn ang="0">
                      <a:pos x="150" y="579"/>
                    </a:cxn>
                    <a:cxn ang="0">
                      <a:pos x="130" y="590"/>
                    </a:cxn>
                    <a:cxn ang="0">
                      <a:pos x="76" y="584"/>
                    </a:cxn>
                    <a:cxn ang="0">
                      <a:pos x="64" y="571"/>
                    </a:cxn>
                    <a:cxn ang="0">
                      <a:pos x="64" y="495"/>
                    </a:cxn>
                    <a:cxn ang="0">
                      <a:pos x="47" y="451"/>
                    </a:cxn>
                    <a:cxn ang="0">
                      <a:pos x="29" y="415"/>
                    </a:cxn>
                    <a:cxn ang="0">
                      <a:pos x="6" y="287"/>
                    </a:cxn>
                    <a:cxn ang="0">
                      <a:pos x="8" y="245"/>
                    </a:cxn>
                    <a:cxn ang="0">
                      <a:pos x="54" y="223"/>
                    </a:cxn>
                    <a:cxn ang="0">
                      <a:pos x="89" y="217"/>
                    </a:cxn>
                    <a:cxn ang="0">
                      <a:pos x="109" y="206"/>
                    </a:cxn>
                    <a:cxn ang="0">
                      <a:pos x="120" y="170"/>
                    </a:cxn>
                    <a:cxn ang="0">
                      <a:pos x="117" y="150"/>
                    </a:cxn>
                    <a:cxn ang="0">
                      <a:pos x="163" y="100"/>
                    </a:cxn>
                    <a:cxn ang="0">
                      <a:pos x="200" y="64"/>
                    </a:cxn>
                    <a:cxn ang="0">
                      <a:pos x="233" y="89"/>
                    </a:cxn>
                    <a:cxn ang="0">
                      <a:pos x="258" y="61"/>
                    </a:cxn>
                    <a:cxn ang="0">
                      <a:pos x="284" y="28"/>
                    </a:cxn>
                    <a:cxn ang="0">
                      <a:pos x="311" y="8"/>
                    </a:cxn>
                    <a:cxn ang="0">
                      <a:pos x="354" y="14"/>
                    </a:cxn>
                    <a:cxn ang="0">
                      <a:pos x="369" y="39"/>
                    </a:cxn>
                    <a:cxn ang="0">
                      <a:pos x="369" y="70"/>
                    </a:cxn>
                    <a:cxn ang="0">
                      <a:pos x="406" y="125"/>
                    </a:cxn>
                    <a:cxn ang="0">
                      <a:pos x="437" y="142"/>
                    </a:cxn>
                    <a:cxn ang="0">
                      <a:pos x="463" y="89"/>
                    </a:cxn>
                    <a:cxn ang="0">
                      <a:pos x="470" y="0"/>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6" name="Freeform 13">
                  <a:extLst>
                    <a:ext uri="{FF2B5EF4-FFF2-40B4-BE49-F238E27FC236}">
                      <a16:creationId xmlns:a16="http://schemas.microsoft.com/office/drawing/2014/main" xmlns="" id="{28CF2511-732A-47F3-A778-758DBE9C5AE5}"/>
                    </a:ext>
                  </a:extLst>
                </p:cNvPr>
                <p:cNvSpPr>
                  <a:spLocks/>
                </p:cNvSpPr>
                <p:nvPr/>
              </p:nvSpPr>
              <p:spPr bwMode="auto">
                <a:xfrm>
                  <a:off x="4523" y="2653"/>
                  <a:ext cx="363" cy="95"/>
                </a:xfrm>
                <a:custGeom>
                  <a:avLst/>
                  <a:gdLst/>
                  <a:ahLst/>
                  <a:cxnLst>
                    <a:cxn ang="0">
                      <a:pos x="27" y="14"/>
                    </a:cxn>
                    <a:cxn ang="0">
                      <a:pos x="72" y="14"/>
                    </a:cxn>
                    <a:cxn ang="0">
                      <a:pos x="99" y="17"/>
                    </a:cxn>
                    <a:cxn ang="0">
                      <a:pos x="123" y="44"/>
                    </a:cxn>
                    <a:cxn ang="0">
                      <a:pos x="144" y="50"/>
                    </a:cxn>
                    <a:cxn ang="0">
                      <a:pos x="177" y="61"/>
                    </a:cxn>
                    <a:cxn ang="0">
                      <a:pos x="197" y="66"/>
                    </a:cxn>
                    <a:cxn ang="0">
                      <a:pos x="204" y="44"/>
                    </a:cxn>
                    <a:cxn ang="0">
                      <a:pos x="247" y="50"/>
                    </a:cxn>
                    <a:cxn ang="0">
                      <a:pos x="278" y="58"/>
                    </a:cxn>
                    <a:cxn ang="0">
                      <a:pos x="300" y="61"/>
                    </a:cxn>
                    <a:cxn ang="0">
                      <a:pos x="315" y="50"/>
                    </a:cxn>
                    <a:cxn ang="0">
                      <a:pos x="341" y="44"/>
                    </a:cxn>
                    <a:cxn ang="0">
                      <a:pos x="362" y="39"/>
                    </a:cxn>
                    <a:cxn ang="0">
                      <a:pos x="356" y="66"/>
                    </a:cxn>
                    <a:cxn ang="0">
                      <a:pos x="341" y="75"/>
                    </a:cxn>
                    <a:cxn ang="0">
                      <a:pos x="329" y="77"/>
                    </a:cxn>
                    <a:cxn ang="0">
                      <a:pos x="313" y="86"/>
                    </a:cxn>
                    <a:cxn ang="0">
                      <a:pos x="298" y="86"/>
                    </a:cxn>
                    <a:cxn ang="0">
                      <a:pos x="284" y="88"/>
                    </a:cxn>
                    <a:cxn ang="0">
                      <a:pos x="263" y="94"/>
                    </a:cxn>
                    <a:cxn ang="0">
                      <a:pos x="249" y="75"/>
                    </a:cxn>
                    <a:cxn ang="0">
                      <a:pos x="234" y="94"/>
                    </a:cxn>
                    <a:cxn ang="0">
                      <a:pos x="212" y="75"/>
                    </a:cxn>
                    <a:cxn ang="0">
                      <a:pos x="200" y="77"/>
                    </a:cxn>
                    <a:cxn ang="0">
                      <a:pos x="183" y="86"/>
                    </a:cxn>
                    <a:cxn ang="0">
                      <a:pos x="165" y="80"/>
                    </a:cxn>
                    <a:cxn ang="0">
                      <a:pos x="146" y="77"/>
                    </a:cxn>
                    <a:cxn ang="0">
                      <a:pos x="127" y="86"/>
                    </a:cxn>
                    <a:cxn ang="0">
                      <a:pos x="101" y="72"/>
                    </a:cxn>
                    <a:cxn ang="0">
                      <a:pos x="66" y="64"/>
                    </a:cxn>
                    <a:cxn ang="0">
                      <a:pos x="41" y="55"/>
                    </a:cxn>
                    <a:cxn ang="0">
                      <a:pos x="16" y="41"/>
                    </a:cxn>
                    <a:cxn ang="0">
                      <a:pos x="2" y="36"/>
                    </a:cxn>
                    <a:cxn ang="0">
                      <a:pos x="0" y="0"/>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7" name="Freeform 14">
                  <a:extLst>
                    <a:ext uri="{FF2B5EF4-FFF2-40B4-BE49-F238E27FC236}">
                      <a16:creationId xmlns:a16="http://schemas.microsoft.com/office/drawing/2014/main" xmlns="" id="{98F26173-3AC8-429D-BA23-65EAE31BA367}"/>
                    </a:ext>
                  </a:extLst>
                </p:cNvPr>
                <p:cNvSpPr>
                  <a:spLocks/>
                </p:cNvSpPr>
                <p:nvPr/>
              </p:nvSpPr>
              <p:spPr bwMode="auto">
                <a:xfrm>
                  <a:off x="4721" y="2468"/>
                  <a:ext cx="165" cy="182"/>
                </a:xfrm>
                <a:custGeom>
                  <a:avLst/>
                  <a:gdLst/>
                  <a:ahLst/>
                  <a:cxnLst>
                    <a:cxn ang="0">
                      <a:pos x="80" y="3"/>
                    </a:cxn>
                    <a:cxn ang="0">
                      <a:pos x="137" y="0"/>
                    </a:cxn>
                    <a:cxn ang="0">
                      <a:pos x="146" y="22"/>
                    </a:cxn>
                    <a:cxn ang="0">
                      <a:pos x="131" y="36"/>
                    </a:cxn>
                    <a:cxn ang="0">
                      <a:pos x="127" y="47"/>
                    </a:cxn>
                    <a:cxn ang="0">
                      <a:pos x="115" y="61"/>
                    </a:cxn>
                    <a:cxn ang="0">
                      <a:pos x="102" y="64"/>
                    </a:cxn>
                    <a:cxn ang="0">
                      <a:pos x="88" y="56"/>
                    </a:cxn>
                    <a:cxn ang="0">
                      <a:pos x="72" y="36"/>
                    </a:cxn>
                    <a:cxn ang="0">
                      <a:pos x="53" y="36"/>
                    </a:cxn>
                    <a:cxn ang="0">
                      <a:pos x="51" y="64"/>
                    </a:cxn>
                    <a:cxn ang="0">
                      <a:pos x="53" y="81"/>
                    </a:cxn>
                    <a:cxn ang="0">
                      <a:pos x="72" y="70"/>
                    </a:cxn>
                    <a:cxn ang="0">
                      <a:pos x="86" y="75"/>
                    </a:cxn>
                    <a:cxn ang="0">
                      <a:pos x="82" y="92"/>
                    </a:cxn>
                    <a:cxn ang="0">
                      <a:pos x="80" y="103"/>
                    </a:cxn>
                    <a:cxn ang="0">
                      <a:pos x="82" y="120"/>
                    </a:cxn>
                    <a:cxn ang="0">
                      <a:pos x="92" y="128"/>
                    </a:cxn>
                    <a:cxn ang="0">
                      <a:pos x="88" y="148"/>
                    </a:cxn>
                    <a:cxn ang="0">
                      <a:pos x="82" y="170"/>
                    </a:cxn>
                    <a:cxn ang="0">
                      <a:pos x="68" y="175"/>
                    </a:cxn>
                    <a:cxn ang="0">
                      <a:pos x="62" y="164"/>
                    </a:cxn>
                    <a:cxn ang="0">
                      <a:pos x="55" y="139"/>
                    </a:cxn>
                    <a:cxn ang="0">
                      <a:pos x="55" y="114"/>
                    </a:cxn>
                    <a:cxn ang="0">
                      <a:pos x="35" y="114"/>
                    </a:cxn>
                    <a:cxn ang="0">
                      <a:pos x="23" y="117"/>
                    </a:cxn>
                    <a:cxn ang="0">
                      <a:pos x="39" y="128"/>
                    </a:cxn>
                    <a:cxn ang="0">
                      <a:pos x="47" y="145"/>
                    </a:cxn>
                    <a:cxn ang="0">
                      <a:pos x="41" y="167"/>
                    </a:cxn>
                    <a:cxn ang="0">
                      <a:pos x="29" y="181"/>
                    </a:cxn>
                    <a:cxn ang="0">
                      <a:pos x="29" y="164"/>
                    </a:cxn>
                    <a:cxn ang="0">
                      <a:pos x="21" y="145"/>
                    </a:cxn>
                    <a:cxn ang="0">
                      <a:pos x="10" y="128"/>
                    </a:cxn>
                    <a:cxn ang="0">
                      <a:pos x="2" y="109"/>
                    </a:cxn>
                    <a:cxn ang="0">
                      <a:pos x="16" y="86"/>
                    </a:cxn>
                    <a:cxn ang="0">
                      <a:pos x="23" y="58"/>
                    </a:cxn>
                    <a:cxn ang="0">
                      <a:pos x="25" y="39"/>
                    </a:cxn>
                    <a:cxn ang="0">
                      <a:pos x="23" y="22"/>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8" name="Freeform 15">
                  <a:extLst>
                    <a:ext uri="{FF2B5EF4-FFF2-40B4-BE49-F238E27FC236}">
                      <a16:creationId xmlns:a16="http://schemas.microsoft.com/office/drawing/2014/main" xmlns="" id="{136B6B84-5279-41D2-AC77-29B9E71037BA}"/>
                    </a:ext>
                  </a:extLst>
                </p:cNvPr>
                <p:cNvSpPr>
                  <a:spLocks/>
                </p:cNvSpPr>
                <p:nvPr/>
              </p:nvSpPr>
              <p:spPr bwMode="auto">
                <a:xfrm>
                  <a:off x="4549" y="2387"/>
                  <a:ext cx="182" cy="249"/>
                </a:xfrm>
                <a:custGeom>
                  <a:avLst/>
                  <a:gdLst/>
                  <a:ahLst/>
                  <a:cxnLst>
                    <a:cxn ang="0">
                      <a:pos x="0" y="83"/>
                    </a:cxn>
                    <a:cxn ang="0">
                      <a:pos x="37" y="44"/>
                    </a:cxn>
                    <a:cxn ang="0">
                      <a:pos x="56" y="28"/>
                    </a:cxn>
                    <a:cxn ang="0">
                      <a:pos x="66" y="14"/>
                    </a:cxn>
                    <a:cxn ang="0">
                      <a:pos x="95" y="0"/>
                    </a:cxn>
                    <a:cxn ang="0">
                      <a:pos x="111" y="30"/>
                    </a:cxn>
                    <a:cxn ang="0">
                      <a:pos x="127" y="17"/>
                    </a:cxn>
                    <a:cxn ang="0">
                      <a:pos x="132" y="8"/>
                    </a:cxn>
                    <a:cxn ang="0">
                      <a:pos x="146" y="0"/>
                    </a:cxn>
                    <a:cxn ang="0">
                      <a:pos x="154" y="0"/>
                    </a:cxn>
                    <a:cxn ang="0">
                      <a:pos x="156" y="11"/>
                    </a:cxn>
                    <a:cxn ang="0">
                      <a:pos x="156" y="19"/>
                    </a:cxn>
                    <a:cxn ang="0">
                      <a:pos x="148" y="33"/>
                    </a:cxn>
                    <a:cxn ang="0">
                      <a:pos x="148" y="41"/>
                    </a:cxn>
                    <a:cxn ang="0">
                      <a:pos x="169" y="77"/>
                    </a:cxn>
                    <a:cxn ang="0">
                      <a:pos x="173" y="99"/>
                    </a:cxn>
                    <a:cxn ang="0">
                      <a:pos x="179" y="99"/>
                    </a:cxn>
                    <a:cxn ang="0">
                      <a:pos x="181" y="110"/>
                    </a:cxn>
                    <a:cxn ang="0">
                      <a:pos x="173" y="121"/>
                    </a:cxn>
                    <a:cxn ang="0">
                      <a:pos x="167" y="116"/>
                    </a:cxn>
                    <a:cxn ang="0">
                      <a:pos x="154" y="124"/>
                    </a:cxn>
                    <a:cxn ang="0">
                      <a:pos x="156" y="146"/>
                    </a:cxn>
                    <a:cxn ang="0">
                      <a:pos x="140" y="160"/>
                    </a:cxn>
                    <a:cxn ang="0">
                      <a:pos x="140" y="196"/>
                    </a:cxn>
                    <a:cxn ang="0">
                      <a:pos x="140" y="220"/>
                    </a:cxn>
                    <a:cxn ang="0">
                      <a:pos x="132" y="231"/>
                    </a:cxn>
                    <a:cxn ang="0">
                      <a:pos x="127" y="248"/>
                    </a:cxn>
                    <a:cxn ang="0">
                      <a:pos x="119" y="245"/>
                    </a:cxn>
                    <a:cxn ang="0">
                      <a:pos x="107" y="237"/>
                    </a:cxn>
                    <a:cxn ang="0">
                      <a:pos x="97" y="229"/>
                    </a:cxn>
                    <a:cxn ang="0">
                      <a:pos x="90" y="215"/>
                    </a:cxn>
                    <a:cxn ang="0">
                      <a:pos x="62" y="218"/>
                    </a:cxn>
                    <a:cxn ang="0">
                      <a:pos x="39" y="209"/>
                    </a:cxn>
                    <a:cxn ang="0">
                      <a:pos x="23" y="187"/>
                    </a:cxn>
                    <a:cxn ang="0">
                      <a:pos x="14" y="171"/>
                    </a:cxn>
                    <a:cxn ang="0">
                      <a:pos x="6" y="157"/>
                    </a:cxn>
                    <a:cxn ang="0">
                      <a:pos x="6" y="130"/>
                    </a:cxn>
                    <a:cxn ang="0">
                      <a:pos x="0" y="83"/>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9" name="Freeform 16">
                  <a:extLst>
                    <a:ext uri="{FF2B5EF4-FFF2-40B4-BE49-F238E27FC236}">
                      <a16:creationId xmlns:a16="http://schemas.microsoft.com/office/drawing/2014/main" xmlns="" id="{603F867F-E9C9-490F-AB68-8D21B00CA9F7}"/>
                    </a:ext>
                  </a:extLst>
                </p:cNvPr>
                <p:cNvSpPr>
                  <a:spLocks/>
                </p:cNvSpPr>
                <p:nvPr/>
              </p:nvSpPr>
              <p:spPr bwMode="auto">
                <a:xfrm>
                  <a:off x="4934" y="2529"/>
                  <a:ext cx="348" cy="235"/>
                </a:xfrm>
                <a:custGeom>
                  <a:avLst/>
                  <a:gdLst/>
                  <a:ahLst/>
                  <a:cxnLst>
                    <a:cxn ang="0">
                      <a:pos x="31" y="3"/>
                    </a:cxn>
                    <a:cxn ang="0">
                      <a:pos x="68" y="39"/>
                    </a:cxn>
                    <a:cxn ang="0">
                      <a:pos x="74" y="56"/>
                    </a:cxn>
                    <a:cxn ang="0">
                      <a:pos x="96" y="47"/>
                    </a:cxn>
                    <a:cxn ang="0">
                      <a:pos x="107" y="53"/>
                    </a:cxn>
                    <a:cxn ang="0">
                      <a:pos x="121" y="39"/>
                    </a:cxn>
                    <a:cxn ang="0">
                      <a:pos x="140" y="31"/>
                    </a:cxn>
                    <a:cxn ang="0">
                      <a:pos x="185" y="47"/>
                    </a:cxn>
                    <a:cxn ang="0">
                      <a:pos x="212" y="67"/>
                    </a:cxn>
                    <a:cxn ang="0">
                      <a:pos x="234" y="81"/>
                    </a:cxn>
                    <a:cxn ang="0">
                      <a:pos x="271" y="111"/>
                    </a:cxn>
                    <a:cxn ang="0">
                      <a:pos x="275" y="128"/>
                    </a:cxn>
                    <a:cxn ang="0">
                      <a:pos x="292" y="142"/>
                    </a:cxn>
                    <a:cxn ang="0">
                      <a:pos x="306" y="148"/>
                    </a:cxn>
                    <a:cxn ang="0">
                      <a:pos x="322" y="176"/>
                    </a:cxn>
                    <a:cxn ang="0">
                      <a:pos x="333" y="192"/>
                    </a:cxn>
                    <a:cxn ang="0">
                      <a:pos x="335" y="234"/>
                    </a:cxn>
                    <a:cxn ang="0">
                      <a:pos x="320" y="234"/>
                    </a:cxn>
                    <a:cxn ang="0">
                      <a:pos x="310" y="226"/>
                    </a:cxn>
                    <a:cxn ang="0">
                      <a:pos x="275" y="184"/>
                    </a:cxn>
                    <a:cxn ang="0">
                      <a:pos x="240" y="184"/>
                    </a:cxn>
                    <a:cxn ang="0">
                      <a:pos x="228" y="198"/>
                    </a:cxn>
                    <a:cxn ang="0">
                      <a:pos x="218" y="206"/>
                    </a:cxn>
                    <a:cxn ang="0">
                      <a:pos x="197" y="217"/>
                    </a:cxn>
                    <a:cxn ang="0">
                      <a:pos x="177" y="212"/>
                    </a:cxn>
                    <a:cxn ang="0">
                      <a:pos x="160" y="212"/>
                    </a:cxn>
                    <a:cxn ang="0">
                      <a:pos x="138" y="159"/>
                    </a:cxn>
                    <a:cxn ang="0">
                      <a:pos x="113" y="111"/>
                    </a:cxn>
                    <a:cxn ang="0">
                      <a:pos x="82" y="95"/>
                    </a:cxn>
                    <a:cxn ang="0">
                      <a:pos x="53" y="92"/>
                    </a:cxn>
                    <a:cxn ang="0">
                      <a:pos x="23" y="75"/>
                    </a:cxn>
                    <a:cxn ang="0">
                      <a:pos x="25" y="25"/>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0" name="Freeform 17">
                  <a:extLst>
                    <a:ext uri="{FF2B5EF4-FFF2-40B4-BE49-F238E27FC236}">
                      <a16:creationId xmlns:a16="http://schemas.microsoft.com/office/drawing/2014/main" xmlns="" id="{B7C1CED4-C31B-4665-A658-E3242A055768}"/>
                    </a:ext>
                  </a:extLst>
                </p:cNvPr>
                <p:cNvSpPr>
                  <a:spLocks/>
                </p:cNvSpPr>
                <p:nvPr/>
              </p:nvSpPr>
              <p:spPr bwMode="auto">
                <a:xfrm>
                  <a:off x="4293" y="2362"/>
                  <a:ext cx="209" cy="310"/>
                </a:xfrm>
                <a:custGeom>
                  <a:avLst/>
                  <a:gdLst/>
                  <a:ahLst/>
                  <a:cxnLst>
                    <a:cxn ang="0">
                      <a:pos x="0" y="8"/>
                    </a:cxn>
                    <a:cxn ang="0">
                      <a:pos x="21" y="0"/>
                    </a:cxn>
                    <a:cxn ang="0">
                      <a:pos x="46" y="14"/>
                    </a:cxn>
                    <a:cxn ang="0">
                      <a:pos x="50" y="28"/>
                    </a:cxn>
                    <a:cxn ang="0">
                      <a:pos x="50" y="33"/>
                    </a:cxn>
                    <a:cxn ang="0">
                      <a:pos x="56" y="36"/>
                    </a:cxn>
                    <a:cxn ang="0">
                      <a:pos x="56" y="42"/>
                    </a:cxn>
                    <a:cxn ang="0">
                      <a:pos x="64" y="45"/>
                    </a:cxn>
                    <a:cxn ang="0">
                      <a:pos x="64" y="56"/>
                    </a:cxn>
                    <a:cxn ang="0">
                      <a:pos x="89" y="89"/>
                    </a:cxn>
                    <a:cxn ang="0">
                      <a:pos x="92" y="89"/>
                    </a:cxn>
                    <a:cxn ang="0">
                      <a:pos x="96" y="97"/>
                    </a:cxn>
                    <a:cxn ang="0">
                      <a:pos x="100" y="106"/>
                    </a:cxn>
                    <a:cxn ang="0">
                      <a:pos x="104" y="106"/>
                    </a:cxn>
                    <a:cxn ang="0">
                      <a:pos x="121" y="117"/>
                    </a:cxn>
                    <a:cxn ang="0">
                      <a:pos x="154" y="122"/>
                    </a:cxn>
                    <a:cxn ang="0">
                      <a:pos x="156" y="161"/>
                    </a:cxn>
                    <a:cxn ang="0">
                      <a:pos x="164" y="167"/>
                    </a:cxn>
                    <a:cxn ang="0">
                      <a:pos x="162" y="181"/>
                    </a:cxn>
                    <a:cxn ang="0">
                      <a:pos x="181" y="200"/>
                    </a:cxn>
                    <a:cxn ang="0">
                      <a:pos x="198" y="209"/>
                    </a:cxn>
                    <a:cxn ang="0">
                      <a:pos x="198" y="273"/>
                    </a:cxn>
                    <a:cxn ang="0">
                      <a:pos x="208" y="298"/>
                    </a:cxn>
                    <a:cxn ang="0">
                      <a:pos x="202" y="306"/>
                    </a:cxn>
                    <a:cxn ang="0">
                      <a:pos x="191" y="309"/>
                    </a:cxn>
                    <a:cxn ang="0">
                      <a:pos x="189" y="287"/>
                    </a:cxn>
                    <a:cxn ang="0">
                      <a:pos x="169" y="309"/>
                    </a:cxn>
                    <a:cxn ang="0">
                      <a:pos x="156" y="276"/>
                    </a:cxn>
                    <a:cxn ang="0">
                      <a:pos x="148" y="253"/>
                    </a:cxn>
                    <a:cxn ang="0">
                      <a:pos x="125" y="223"/>
                    </a:cxn>
                    <a:cxn ang="0">
                      <a:pos x="119" y="223"/>
                    </a:cxn>
                    <a:cxn ang="0">
                      <a:pos x="98" y="206"/>
                    </a:cxn>
                    <a:cxn ang="0">
                      <a:pos x="94" y="189"/>
                    </a:cxn>
                    <a:cxn ang="0">
                      <a:pos x="94" y="178"/>
                    </a:cxn>
                    <a:cxn ang="0">
                      <a:pos x="77" y="134"/>
                    </a:cxn>
                    <a:cxn ang="0">
                      <a:pos x="69" y="106"/>
                    </a:cxn>
                    <a:cxn ang="0">
                      <a:pos x="48" y="81"/>
                    </a:cxn>
                    <a:cxn ang="0">
                      <a:pos x="19" y="42"/>
                    </a:cxn>
                    <a:cxn ang="0">
                      <a:pos x="0" y="8"/>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1" name="Freeform 18">
                  <a:extLst>
                    <a:ext uri="{FF2B5EF4-FFF2-40B4-BE49-F238E27FC236}">
                      <a16:creationId xmlns:a16="http://schemas.microsoft.com/office/drawing/2014/main" xmlns="" id="{9D1D114D-45F4-4EB5-B9D7-1B1045CF4531}"/>
                    </a:ext>
                  </a:extLst>
                </p:cNvPr>
                <p:cNvSpPr>
                  <a:spLocks/>
                </p:cNvSpPr>
                <p:nvPr/>
              </p:nvSpPr>
              <p:spPr bwMode="auto">
                <a:xfrm>
                  <a:off x="4664" y="2029"/>
                  <a:ext cx="205" cy="341"/>
                </a:xfrm>
                <a:custGeom>
                  <a:avLst/>
                  <a:gdLst/>
                  <a:ahLst/>
                  <a:cxnLst>
                    <a:cxn ang="0">
                      <a:pos x="14" y="0"/>
                    </a:cxn>
                    <a:cxn ang="0">
                      <a:pos x="31" y="0"/>
                    </a:cxn>
                    <a:cxn ang="0">
                      <a:pos x="51" y="36"/>
                    </a:cxn>
                    <a:cxn ang="0">
                      <a:pos x="47" y="70"/>
                    </a:cxn>
                    <a:cxn ang="0">
                      <a:pos x="59" y="81"/>
                    </a:cxn>
                    <a:cxn ang="0">
                      <a:pos x="65" y="103"/>
                    </a:cxn>
                    <a:cxn ang="0">
                      <a:pos x="78" y="114"/>
                    </a:cxn>
                    <a:cxn ang="0">
                      <a:pos x="94" y="117"/>
                    </a:cxn>
                    <a:cxn ang="0">
                      <a:pos x="118" y="134"/>
                    </a:cxn>
                    <a:cxn ang="0">
                      <a:pos x="133" y="153"/>
                    </a:cxn>
                    <a:cxn ang="0">
                      <a:pos x="137" y="153"/>
                    </a:cxn>
                    <a:cxn ang="0">
                      <a:pos x="157" y="170"/>
                    </a:cxn>
                    <a:cxn ang="0">
                      <a:pos x="157" y="212"/>
                    </a:cxn>
                    <a:cxn ang="0">
                      <a:pos x="163" y="231"/>
                    </a:cxn>
                    <a:cxn ang="0">
                      <a:pos x="169" y="242"/>
                    </a:cxn>
                    <a:cxn ang="0">
                      <a:pos x="177" y="254"/>
                    </a:cxn>
                    <a:cxn ang="0">
                      <a:pos x="184" y="268"/>
                    </a:cxn>
                    <a:cxn ang="0">
                      <a:pos x="188" y="284"/>
                    </a:cxn>
                    <a:cxn ang="0">
                      <a:pos x="204" y="298"/>
                    </a:cxn>
                    <a:cxn ang="0">
                      <a:pos x="202" y="315"/>
                    </a:cxn>
                    <a:cxn ang="0">
                      <a:pos x="186" y="318"/>
                    </a:cxn>
                    <a:cxn ang="0">
                      <a:pos x="180" y="304"/>
                    </a:cxn>
                    <a:cxn ang="0">
                      <a:pos x="169" y="304"/>
                    </a:cxn>
                    <a:cxn ang="0">
                      <a:pos x="169" y="340"/>
                    </a:cxn>
                    <a:cxn ang="0">
                      <a:pos x="159" y="340"/>
                    </a:cxn>
                    <a:cxn ang="0">
                      <a:pos x="147" y="323"/>
                    </a:cxn>
                    <a:cxn ang="0">
                      <a:pos x="139" y="315"/>
                    </a:cxn>
                    <a:cxn ang="0">
                      <a:pos x="139" y="295"/>
                    </a:cxn>
                    <a:cxn ang="0">
                      <a:pos x="122" y="295"/>
                    </a:cxn>
                    <a:cxn ang="0">
                      <a:pos x="116" y="315"/>
                    </a:cxn>
                    <a:cxn ang="0">
                      <a:pos x="110" y="295"/>
                    </a:cxn>
                    <a:cxn ang="0">
                      <a:pos x="108" y="276"/>
                    </a:cxn>
                    <a:cxn ang="0">
                      <a:pos x="129" y="268"/>
                    </a:cxn>
                    <a:cxn ang="0">
                      <a:pos x="141" y="273"/>
                    </a:cxn>
                    <a:cxn ang="0">
                      <a:pos x="143" y="240"/>
                    </a:cxn>
                    <a:cxn ang="0">
                      <a:pos x="131" y="229"/>
                    </a:cxn>
                    <a:cxn ang="0">
                      <a:pos x="124" y="201"/>
                    </a:cxn>
                    <a:cxn ang="0">
                      <a:pos x="118" y="167"/>
                    </a:cxn>
                    <a:cxn ang="0">
                      <a:pos x="96" y="156"/>
                    </a:cxn>
                    <a:cxn ang="0">
                      <a:pos x="86" y="142"/>
                    </a:cxn>
                    <a:cxn ang="0">
                      <a:pos x="69" y="134"/>
                    </a:cxn>
                    <a:cxn ang="0">
                      <a:pos x="78" y="164"/>
                    </a:cxn>
                    <a:cxn ang="0">
                      <a:pos x="59" y="178"/>
                    </a:cxn>
                    <a:cxn ang="0">
                      <a:pos x="47" y="145"/>
                    </a:cxn>
                    <a:cxn ang="0">
                      <a:pos x="37" y="137"/>
                    </a:cxn>
                    <a:cxn ang="0">
                      <a:pos x="37" y="117"/>
                    </a:cxn>
                    <a:cxn ang="0">
                      <a:pos x="24" y="95"/>
                    </a:cxn>
                    <a:cxn ang="0">
                      <a:pos x="8" y="81"/>
                    </a:cxn>
                    <a:cxn ang="0">
                      <a:pos x="0" y="67"/>
                    </a:cxn>
                    <a:cxn ang="0">
                      <a:pos x="4" y="56"/>
                    </a:cxn>
                    <a:cxn ang="0">
                      <a:pos x="16" y="61"/>
                    </a:cxn>
                    <a:cxn ang="0">
                      <a:pos x="20" y="47"/>
                    </a:cxn>
                    <a:cxn ang="0">
                      <a:pos x="16" y="28"/>
                    </a:cxn>
                    <a:cxn ang="0">
                      <a:pos x="14" y="0"/>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2" name="Freeform 19">
                  <a:extLst>
                    <a:ext uri="{FF2B5EF4-FFF2-40B4-BE49-F238E27FC236}">
                      <a16:creationId xmlns:a16="http://schemas.microsoft.com/office/drawing/2014/main" xmlns="" id="{9971C60B-8FAE-4494-9368-D8596A2FB325}"/>
                    </a:ext>
                  </a:extLst>
                </p:cNvPr>
                <p:cNvSpPr>
                  <a:spLocks/>
                </p:cNvSpPr>
                <p:nvPr/>
              </p:nvSpPr>
              <p:spPr bwMode="auto">
                <a:xfrm>
                  <a:off x="4619" y="1452"/>
                  <a:ext cx="150" cy="289"/>
                </a:xfrm>
                <a:custGeom>
                  <a:avLst/>
                  <a:gdLst/>
                  <a:ahLst/>
                  <a:cxnLst>
                    <a:cxn ang="0">
                      <a:pos x="31" y="0"/>
                    </a:cxn>
                    <a:cxn ang="0">
                      <a:pos x="60" y="20"/>
                    </a:cxn>
                    <a:cxn ang="0">
                      <a:pos x="77" y="36"/>
                    </a:cxn>
                    <a:cxn ang="0">
                      <a:pos x="89" y="62"/>
                    </a:cxn>
                    <a:cxn ang="0">
                      <a:pos x="99" y="62"/>
                    </a:cxn>
                    <a:cxn ang="0">
                      <a:pos x="97" y="78"/>
                    </a:cxn>
                    <a:cxn ang="0">
                      <a:pos x="108" y="89"/>
                    </a:cxn>
                    <a:cxn ang="0">
                      <a:pos x="116" y="106"/>
                    </a:cxn>
                    <a:cxn ang="0">
                      <a:pos x="135" y="140"/>
                    </a:cxn>
                    <a:cxn ang="0">
                      <a:pos x="149" y="179"/>
                    </a:cxn>
                    <a:cxn ang="0">
                      <a:pos x="124" y="176"/>
                    </a:cxn>
                    <a:cxn ang="0">
                      <a:pos x="104" y="171"/>
                    </a:cxn>
                    <a:cxn ang="0">
                      <a:pos x="118" y="199"/>
                    </a:cxn>
                    <a:cxn ang="0">
                      <a:pos x="118" y="215"/>
                    </a:cxn>
                    <a:cxn ang="0">
                      <a:pos x="118" y="232"/>
                    </a:cxn>
                    <a:cxn ang="0">
                      <a:pos x="110" y="224"/>
                    </a:cxn>
                    <a:cxn ang="0">
                      <a:pos x="101" y="210"/>
                    </a:cxn>
                    <a:cxn ang="0">
                      <a:pos x="83" y="193"/>
                    </a:cxn>
                    <a:cxn ang="0">
                      <a:pos x="74" y="185"/>
                    </a:cxn>
                    <a:cxn ang="0">
                      <a:pos x="58" y="193"/>
                    </a:cxn>
                    <a:cxn ang="0">
                      <a:pos x="48" y="199"/>
                    </a:cxn>
                    <a:cxn ang="0">
                      <a:pos x="54" y="213"/>
                    </a:cxn>
                    <a:cxn ang="0">
                      <a:pos x="70" y="224"/>
                    </a:cxn>
                    <a:cxn ang="0">
                      <a:pos x="85" y="235"/>
                    </a:cxn>
                    <a:cxn ang="0">
                      <a:pos x="91" y="254"/>
                    </a:cxn>
                    <a:cxn ang="0">
                      <a:pos x="89" y="280"/>
                    </a:cxn>
                    <a:cxn ang="0">
                      <a:pos x="89" y="288"/>
                    </a:cxn>
                    <a:cxn ang="0">
                      <a:pos x="83" y="288"/>
                    </a:cxn>
                    <a:cxn ang="0">
                      <a:pos x="74" y="280"/>
                    </a:cxn>
                    <a:cxn ang="0">
                      <a:pos x="70" y="277"/>
                    </a:cxn>
                    <a:cxn ang="0">
                      <a:pos x="64" y="271"/>
                    </a:cxn>
                    <a:cxn ang="0">
                      <a:pos x="58" y="285"/>
                    </a:cxn>
                    <a:cxn ang="0">
                      <a:pos x="48" y="288"/>
                    </a:cxn>
                    <a:cxn ang="0">
                      <a:pos x="41" y="277"/>
                    </a:cxn>
                    <a:cxn ang="0">
                      <a:pos x="41" y="252"/>
                    </a:cxn>
                    <a:cxn ang="0">
                      <a:pos x="39" y="238"/>
                    </a:cxn>
                    <a:cxn ang="0">
                      <a:pos x="29" y="229"/>
                    </a:cxn>
                    <a:cxn ang="0">
                      <a:pos x="19" y="243"/>
                    </a:cxn>
                    <a:cxn ang="0">
                      <a:pos x="4" y="243"/>
                    </a:cxn>
                    <a:cxn ang="0">
                      <a:pos x="0" y="232"/>
                    </a:cxn>
                    <a:cxn ang="0">
                      <a:pos x="4" y="204"/>
                    </a:cxn>
                    <a:cxn ang="0">
                      <a:pos x="15" y="187"/>
                    </a:cxn>
                    <a:cxn ang="0">
                      <a:pos x="14" y="143"/>
                    </a:cxn>
                    <a:cxn ang="0">
                      <a:pos x="14" y="131"/>
                    </a:cxn>
                    <a:cxn ang="0">
                      <a:pos x="25" y="129"/>
                    </a:cxn>
                    <a:cxn ang="0">
                      <a:pos x="35" y="140"/>
                    </a:cxn>
                    <a:cxn ang="0">
                      <a:pos x="52" y="145"/>
                    </a:cxn>
                    <a:cxn ang="0">
                      <a:pos x="52" y="126"/>
                    </a:cxn>
                    <a:cxn ang="0">
                      <a:pos x="45" y="115"/>
                    </a:cxn>
                    <a:cxn ang="0">
                      <a:pos x="41" y="106"/>
                    </a:cxn>
                    <a:cxn ang="0">
                      <a:pos x="46" y="106"/>
                    </a:cxn>
                    <a:cxn ang="0">
                      <a:pos x="50" y="106"/>
                    </a:cxn>
                    <a:cxn ang="0">
                      <a:pos x="54" y="106"/>
                    </a:cxn>
                    <a:cxn ang="0">
                      <a:pos x="58" y="106"/>
                    </a:cxn>
                    <a:cxn ang="0">
                      <a:pos x="64" y="98"/>
                    </a:cxn>
                    <a:cxn ang="0">
                      <a:pos x="62" y="89"/>
                    </a:cxn>
                    <a:cxn ang="0">
                      <a:pos x="56" y="70"/>
                    </a:cxn>
                    <a:cxn ang="0">
                      <a:pos x="45" y="50"/>
                    </a:cxn>
                    <a:cxn ang="0">
                      <a:pos x="29" y="39"/>
                    </a:cxn>
                    <a:cxn ang="0">
                      <a:pos x="23" y="28"/>
                    </a:cxn>
                    <a:cxn ang="0">
                      <a:pos x="31" y="0"/>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3" name="Freeform 20">
                  <a:extLst>
                    <a:ext uri="{FF2B5EF4-FFF2-40B4-BE49-F238E27FC236}">
                      <a16:creationId xmlns:a16="http://schemas.microsoft.com/office/drawing/2014/main" xmlns="" id="{801F343F-5FF7-4BBD-8D06-498F1309C019}"/>
                    </a:ext>
                  </a:extLst>
                </p:cNvPr>
                <p:cNvSpPr>
                  <a:spLocks/>
                </p:cNvSpPr>
                <p:nvPr/>
              </p:nvSpPr>
              <p:spPr bwMode="auto">
                <a:xfrm>
                  <a:off x="4448" y="1104"/>
                  <a:ext cx="165" cy="237"/>
                </a:xfrm>
                <a:custGeom>
                  <a:avLst/>
                  <a:gdLst/>
                  <a:ahLst/>
                  <a:cxnLst>
                    <a:cxn ang="0">
                      <a:pos x="0" y="0"/>
                    </a:cxn>
                    <a:cxn ang="0">
                      <a:pos x="16" y="0"/>
                    </a:cxn>
                    <a:cxn ang="0">
                      <a:pos x="21" y="17"/>
                    </a:cxn>
                    <a:cxn ang="0">
                      <a:pos x="43" y="42"/>
                    </a:cxn>
                    <a:cxn ang="0">
                      <a:pos x="53" y="69"/>
                    </a:cxn>
                    <a:cxn ang="0">
                      <a:pos x="68" y="72"/>
                    </a:cxn>
                    <a:cxn ang="0">
                      <a:pos x="80" y="78"/>
                    </a:cxn>
                    <a:cxn ang="0">
                      <a:pos x="90" y="89"/>
                    </a:cxn>
                    <a:cxn ang="0">
                      <a:pos x="102" y="89"/>
                    </a:cxn>
                    <a:cxn ang="0">
                      <a:pos x="115" y="106"/>
                    </a:cxn>
                    <a:cxn ang="0">
                      <a:pos x="127" y="119"/>
                    </a:cxn>
                    <a:cxn ang="0">
                      <a:pos x="141" y="128"/>
                    </a:cxn>
                    <a:cxn ang="0">
                      <a:pos x="139" y="136"/>
                    </a:cxn>
                    <a:cxn ang="0">
                      <a:pos x="131" y="142"/>
                    </a:cxn>
                    <a:cxn ang="0">
                      <a:pos x="123" y="142"/>
                    </a:cxn>
                    <a:cxn ang="0">
                      <a:pos x="119" y="150"/>
                    </a:cxn>
                    <a:cxn ang="0">
                      <a:pos x="135" y="167"/>
                    </a:cxn>
                    <a:cxn ang="0">
                      <a:pos x="146" y="183"/>
                    </a:cxn>
                    <a:cxn ang="0">
                      <a:pos x="164" y="200"/>
                    </a:cxn>
                    <a:cxn ang="0">
                      <a:pos x="152" y="219"/>
                    </a:cxn>
                    <a:cxn ang="0">
                      <a:pos x="143" y="225"/>
                    </a:cxn>
                    <a:cxn ang="0">
                      <a:pos x="144" y="236"/>
                    </a:cxn>
                    <a:cxn ang="0">
                      <a:pos x="127" y="236"/>
                    </a:cxn>
                    <a:cxn ang="0">
                      <a:pos x="121" y="228"/>
                    </a:cxn>
                    <a:cxn ang="0">
                      <a:pos x="107" y="205"/>
                    </a:cxn>
                    <a:cxn ang="0">
                      <a:pos x="98" y="186"/>
                    </a:cxn>
                    <a:cxn ang="0">
                      <a:pos x="82" y="153"/>
                    </a:cxn>
                    <a:cxn ang="0">
                      <a:pos x="64" y="128"/>
                    </a:cxn>
                    <a:cxn ang="0">
                      <a:pos x="45" y="92"/>
                    </a:cxn>
                    <a:cxn ang="0">
                      <a:pos x="33" y="81"/>
                    </a:cxn>
                    <a:cxn ang="0">
                      <a:pos x="23" y="72"/>
                    </a:cxn>
                    <a:cxn ang="0">
                      <a:pos x="20" y="53"/>
                    </a:cxn>
                    <a:cxn ang="0">
                      <a:pos x="2" y="36"/>
                    </a:cxn>
                    <a:cxn ang="0">
                      <a:pos x="2" y="25"/>
                    </a:cxn>
                    <a:cxn ang="0">
                      <a:pos x="0" y="0"/>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5" name="Group 30">
                <a:extLst>
                  <a:ext uri="{FF2B5EF4-FFF2-40B4-BE49-F238E27FC236}">
                    <a16:creationId xmlns:a16="http://schemas.microsoft.com/office/drawing/2014/main" xmlns="" id="{1A63B18B-A3AB-441A-8161-CCE806A0C993}"/>
                  </a:ext>
                </a:extLst>
              </p:cNvPr>
              <p:cNvGrpSpPr>
                <a:grpSpLocks/>
              </p:cNvGrpSpPr>
              <p:nvPr/>
            </p:nvGrpSpPr>
            <p:grpSpPr bwMode="auto">
              <a:xfrm>
                <a:off x="2314" y="617"/>
                <a:ext cx="2387" cy="2766"/>
                <a:chOff x="2314" y="617"/>
                <a:chExt cx="2387" cy="2766"/>
              </a:xfrm>
              <a:grpFill/>
            </p:grpSpPr>
            <p:sp>
              <p:nvSpPr>
                <p:cNvPr id="16" name="Freeform 22">
                  <a:extLst>
                    <a:ext uri="{FF2B5EF4-FFF2-40B4-BE49-F238E27FC236}">
                      <a16:creationId xmlns:a16="http://schemas.microsoft.com/office/drawing/2014/main" xmlns="" id="{BDA6AD3F-25FC-445E-BFF8-8C33A906B1A4}"/>
                    </a:ext>
                  </a:extLst>
                </p:cNvPr>
                <p:cNvSpPr>
                  <a:spLocks/>
                </p:cNvSpPr>
                <p:nvPr/>
              </p:nvSpPr>
              <p:spPr bwMode="auto">
                <a:xfrm>
                  <a:off x="2314" y="1584"/>
                  <a:ext cx="1187" cy="1799"/>
                </a:xfrm>
                <a:custGeom>
                  <a:avLst/>
                  <a:gdLst/>
                  <a:ahLst/>
                  <a:cxnLst>
                    <a:cxn ang="0">
                      <a:pos x="906" y="290"/>
                    </a:cxn>
                    <a:cxn ang="0">
                      <a:pos x="1017" y="589"/>
                    </a:cxn>
                    <a:cxn ang="0">
                      <a:pos x="1062" y="664"/>
                    </a:cxn>
                    <a:cxn ang="0">
                      <a:pos x="1159" y="645"/>
                    </a:cxn>
                    <a:cxn ang="0">
                      <a:pos x="1184" y="718"/>
                    </a:cxn>
                    <a:cxn ang="0">
                      <a:pos x="1067" y="919"/>
                    </a:cxn>
                    <a:cxn ang="0">
                      <a:pos x="972" y="1150"/>
                    </a:cxn>
                    <a:cxn ang="0">
                      <a:pos x="986" y="1234"/>
                    </a:cxn>
                    <a:cxn ang="0">
                      <a:pos x="986" y="1318"/>
                    </a:cxn>
                    <a:cxn ang="0">
                      <a:pos x="943" y="1349"/>
                    </a:cxn>
                    <a:cxn ang="0">
                      <a:pos x="881" y="1463"/>
                    </a:cxn>
                    <a:cxn ang="0">
                      <a:pos x="857" y="1561"/>
                    </a:cxn>
                    <a:cxn ang="0">
                      <a:pos x="799" y="1695"/>
                    </a:cxn>
                    <a:cxn ang="0">
                      <a:pos x="766" y="1725"/>
                    </a:cxn>
                    <a:cxn ang="0">
                      <a:pos x="694" y="1792"/>
                    </a:cxn>
                    <a:cxn ang="0">
                      <a:pos x="607" y="1770"/>
                    </a:cxn>
                    <a:cxn ang="0">
                      <a:pos x="597" y="1706"/>
                    </a:cxn>
                    <a:cxn ang="0">
                      <a:pos x="558" y="1617"/>
                    </a:cxn>
                    <a:cxn ang="0">
                      <a:pos x="550" y="1541"/>
                    </a:cxn>
                    <a:cxn ang="0">
                      <a:pos x="539" y="1491"/>
                    </a:cxn>
                    <a:cxn ang="0">
                      <a:pos x="502" y="1435"/>
                    </a:cxn>
                    <a:cxn ang="0">
                      <a:pos x="478" y="1362"/>
                    </a:cxn>
                    <a:cxn ang="0">
                      <a:pos x="511" y="1240"/>
                    </a:cxn>
                    <a:cxn ang="0">
                      <a:pos x="496" y="1067"/>
                    </a:cxn>
                    <a:cxn ang="0">
                      <a:pos x="443" y="980"/>
                    </a:cxn>
                    <a:cxn ang="0">
                      <a:pos x="436" y="843"/>
                    </a:cxn>
                    <a:cxn ang="0">
                      <a:pos x="360" y="793"/>
                    </a:cxn>
                    <a:cxn ang="0">
                      <a:pos x="261" y="807"/>
                    </a:cxn>
                    <a:cxn ang="0">
                      <a:pos x="56" y="698"/>
                    </a:cxn>
                    <a:cxn ang="0">
                      <a:pos x="10" y="522"/>
                    </a:cxn>
                    <a:cxn ang="0">
                      <a:pos x="47" y="396"/>
                    </a:cxn>
                    <a:cxn ang="0">
                      <a:pos x="115" y="260"/>
                    </a:cxn>
                    <a:cxn ang="0">
                      <a:pos x="216" y="156"/>
                    </a:cxn>
                    <a:cxn ang="0">
                      <a:pos x="292" y="47"/>
                    </a:cxn>
                    <a:cxn ang="0">
                      <a:pos x="362" y="75"/>
                    </a:cxn>
                    <a:cxn ang="0">
                      <a:pos x="437" y="28"/>
                    </a:cxn>
                    <a:cxn ang="0">
                      <a:pos x="490" y="6"/>
                    </a:cxn>
                    <a:cxn ang="0">
                      <a:pos x="531" y="61"/>
                    </a:cxn>
                    <a:cxn ang="0">
                      <a:pos x="612" y="151"/>
                    </a:cxn>
                    <a:cxn ang="0">
                      <a:pos x="669" y="109"/>
                    </a:cxn>
                    <a:cxn ang="0">
                      <a:pos x="754" y="140"/>
                    </a:cxn>
                    <a:cxn ang="0">
                      <a:pos x="848" y="137"/>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nvGrpSpPr>
                <p:cNvPr id="17" name="Group 27">
                  <a:extLst>
                    <a:ext uri="{FF2B5EF4-FFF2-40B4-BE49-F238E27FC236}">
                      <a16:creationId xmlns:a16="http://schemas.microsoft.com/office/drawing/2014/main" xmlns="" id="{975C707E-D95F-42CB-911F-F8624C8D217D}"/>
                    </a:ext>
                  </a:extLst>
                </p:cNvPr>
                <p:cNvGrpSpPr>
                  <a:grpSpLocks/>
                </p:cNvGrpSpPr>
                <p:nvPr/>
              </p:nvGrpSpPr>
              <p:grpSpPr bwMode="auto">
                <a:xfrm>
                  <a:off x="2395" y="617"/>
                  <a:ext cx="526" cy="620"/>
                  <a:chOff x="2395" y="617"/>
                  <a:chExt cx="526" cy="620"/>
                </a:xfrm>
                <a:grpFill/>
              </p:grpSpPr>
              <p:grpSp>
                <p:nvGrpSpPr>
                  <p:cNvPr id="20" name="Group 25">
                    <a:extLst>
                      <a:ext uri="{FF2B5EF4-FFF2-40B4-BE49-F238E27FC236}">
                        <a16:creationId xmlns:a16="http://schemas.microsoft.com/office/drawing/2014/main" xmlns="" id="{50B9A353-A2E9-44AC-902D-DD9E1A57B2E9}"/>
                      </a:ext>
                    </a:extLst>
                  </p:cNvPr>
                  <p:cNvGrpSpPr>
                    <a:grpSpLocks/>
                  </p:cNvGrpSpPr>
                  <p:nvPr/>
                </p:nvGrpSpPr>
                <p:grpSpPr bwMode="auto">
                  <a:xfrm>
                    <a:off x="2603" y="1004"/>
                    <a:ext cx="165" cy="233"/>
                    <a:chOff x="2603" y="1004"/>
                    <a:chExt cx="165" cy="233"/>
                  </a:xfrm>
                  <a:grpFill/>
                </p:grpSpPr>
                <p:sp>
                  <p:nvSpPr>
                    <p:cNvPr id="22" name="Freeform 23">
                      <a:extLst>
                        <a:ext uri="{FF2B5EF4-FFF2-40B4-BE49-F238E27FC236}">
                          <a16:creationId xmlns:a16="http://schemas.microsoft.com/office/drawing/2014/main" xmlns="" id="{DC3350D2-D6CD-488A-86D5-A93FBD1F4327}"/>
                        </a:ext>
                      </a:extLst>
                    </p:cNvPr>
                    <p:cNvSpPr>
                      <a:spLocks/>
                    </p:cNvSpPr>
                    <p:nvPr/>
                  </p:nvSpPr>
                  <p:spPr bwMode="auto">
                    <a:xfrm>
                      <a:off x="2603" y="1089"/>
                      <a:ext cx="78" cy="132"/>
                    </a:xfrm>
                    <a:custGeom>
                      <a:avLst/>
                      <a:gdLst/>
                      <a:ahLst/>
                      <a:cxnLst>
                        <a:cxn ang="0">
                          <a:pos x="18" y="40"/>
                        </a:cxn>
                        <a:cxn ang="0">
                          <a:pos x="24" y="26"/>
                        </a:cxn>
                        <a:cxn ang="0">
                          <a:pos x="38" y="26"/>
                        </a:cxn>
                        <a:cxn ang="0">
                          <a:pos x="57" y="0"/>
                        </a:cxn>
                        <a:cxn ang="0">
                          <a:pos x="63" y="17"/>
                        </a:cxn>
                        <a:cxn ang="0">
                          <a:pos x="73" y="17"/>
                        </a:cxn>
                        <a:cxn ang="0">
                          <a:pos x="77" y="26"/>
                        </a:cxn>
                        <a:cxn ang="0">
                          <a:pos x="71" y="40"/>
                        </a:cxn>
                        <a:cxn ang="0">
                          <a:pos x="63" y="46"/>
                        </a:cxn>
                        <a:cxn ang="0">
                          <a:pos x="63" y="57"/>
                        </a:cxn>
                        <a:cxn ang="0">
                          <a:pos x="61" y="63"/>
                        </a:cxn>
                        <a:cxn ang="0">
                          <a:pos x="59" y="71"/>
                        </a:cxn>
                        <a:cxn ang="0">
                          <a:pos x="63" y="83"/>
                        </a:cxn>
                        <a:cxn ang="0">
                          <a:pos x="57" y="94"/>
                        </a:cxn>
                        <a:cxn ang="0">
                          <a:pos x="51" y="100"/>
                        </a:cxn>
                        <a:cxn ang="0">
                          <a:pos x="45" y="100"/>
                        </a:cxn>
                        <a:cxn ang="0">
                          <a:pos x="43" y="103"/>
                        </a:cxn>
                        <a:cxn ang="0">
                          <a:pos x="41" y="111"/>
                        </a:cxn>
                        <a:cxn ang="0">
                          <a:pos x="32" y="114"/>
                        </a:cxn>
                        <a:cxn ang="0">
                          <a:pos x="30" y="111"/>
                        </a:cxn>
                        <a:cxn ang="0">
                          <a:pos x="22" y="120"/>
                        </a:cxn>
                        <a:cxn ang="0">
                          <a:pos x="20" y="122"/>
                        </a:cxn>
                        <a:cxn ang="0">
                          <a:pos x="10" y="131"/>
                        </a:cxn>
                        <a:cxn ang="0">
                          <a:pos x="6" y="131"/>
                        </a:cxn>
                        <a:cxn ang="0">
                          <a:pos x="4" y="125"/>
                        </a:cxn>
                        <a:cxn ang="0">
                          <a:pos x="2" y="111"/>
                        </a:cxn>
                        <a:cxn ang="0">
                          <a:pos x="0" y="108"/>
                        </a:cxn>
                        <a:cxn ang="0">
                          <a:pos x="0" y="97"/>
                        </a:cxn>
                        <a:cxn ang="0">
                          <a:pos x="6" y="91"/>
                        </a:cxn>
                        <a:cxn ang="0">
                          <a:pos x="12" y="85"/>
                        </a:cxn>
                        <a:cxn ang="0">
                          <a:pos x="16" y="74"/>
                        </a:cxn>
                        <a:cxn ang="0">
                          <a:pos x="22" y="74"/>
                        </a:cxn>
                        <a:cxn ang="0">
                          <a:pos x="26" y="77"/>
                        </a:cxn>
                        <a:cxn ang="0">
                          <a:pos x="32" y="74"/>
                        </a:cxn>
                        <a:cxn ang="0">
                          <a:pos x="26" y="71"/>
                        </a:cxn>
                        <a:cxn ang="0">
                          <a:pos x="18" y="40"/>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3" name="Freeform 24">
                      <a:extLst>
                        <a:ext uri="{FF2B5EF4-FFF2-40B4-BE49-F238E27FC236}">
                          <a16:creationId xmlns:a16="http://schemas.microsoft.com/office/drawing/2014/main" xmlns="" id="{24CA78C0-E6C1-44E3-A5C2-33659462116F}"/>
                        </a:ext>
                      </a:extLst>
                    </p:cNvPr>
                    <p:cNvSpPr>
                      <a:spLocks/>
                    </p:cNvSpPr>
                    <p:nvPr/>
                  </p:nvSpPr>
                  <p:spPr bwMode="auto">
                    <a:xfrm>
                      <a:off x="2674" y="1004"/>
                      <a:ext cx="94" cy="233"/>
                    </a:xfrm>
                    <a:custGeom>
                      <a:avLst/>
                      <a:gdLst/>
                      <a:ahLst/>
                      <a:cxnLst>
                        <a:cxn ang="0">
                          <a:pos x="36" y="25"/>
                        </a:cxn>
                        <a:cxn ang="0">
                          <a:pos x="57" y="22"/>
                        </a:cxn>
                        <a:cxn ang="0">
                          <a:pos x="65" y="14"/>
                        </a:cxn>
                        <a:cxn ang="0">
                          <a:pos x="75" y="6"/>
                        </a:cxn>
                        <a:cxn ang="0">
                          <a:pos x="93" y="3"/>
                        </a:cxn>
                        <a:cxn ang="0">
                          <a:pos x="87" y="22"/>
                        </a:cxn>
                        <a:cxn ang="0">
                          <a:pos x="79" y="28"/>
                        </a:cxn>
                        <a:cxn ang="0">
                          <a:pos x="67" y="45"/>
                        </a:cxn>
                        <a:cxn ang="0">
                          <a:pos x="81" y="45"/>
                        </a:cxn>
                        <a:cxn ang="0">
                          <a:pos x="93" y="45"/>
                        </a:cxn>
                        <a:cxn ang="0">
                          <a:pos x="85" y="64"/>
                        </a:cxn>
                        <a:cxn ang="0">
                          <a:pos x="71" y="73"/>
                        </a:cxn>
                        <a:cxn ang="0">
                          <a:pos x="69" y="87"/>
                        </a:cxn>
                        <a:cxn ang="0">
                          <a:pos x="81" y="106"/>
                        </a:cxn>
                        <a:cxn ang="0">
                          <a:pos x="87" y="126"/>
                        </a:cxn>
                        <a:cxn ang="0">
                          <a:pos x="93" y="151"/>
                        </a:cxn>
                        <a:cxn ang="0">
                          <a:pos x="89" y="182"/>
                        </a:cxn>
                        <a:cxn ang="0">
                          <a:pos x="79" y="196"/>
                        </a:cxn>
                        <a:cxn ang="0">
                          <a:pos x="87" y="218"/>
                        </a:cxn>
                        <a:cxn ang="0">
                          <a:pos x="65" y="218"/>
                        </a:cxn>
                        <a:cxn ang="0">
                          <a:pos x="53" y="215"/>
                        </a:cxn>
                        <a:cxn ang="0">
                          <a:pos x="36" y="224"/>
                        </a:cxn>
                        <a:cxn ang="0">
                          <a:pos x="26" y="226"/>
                        </a:cxn>
                        <a:cxn ang="0">
                          <a:pos x="14" y="229"/>
                        </a:cxn>
                        <a:cxn ang="0">
                          <a:pos x="4" y="221"/>
                        </a:cxn>
                        <a:cxn ang="0">
                          <a:pos x="0" y="207"/>
                        </a:cxn>
                        <a:cxn ang="0">
                          <a:pos x="10" y="193"/>
                        </a:cxn>
                        <a:cxn ang="0">
                          <a:pos x="24" y="190"/>
                        </a:cxn>
                        <a:cxn ang="0">
                          <a:pos x="16" y="182"/>
                        </a:cxn>
                        <a:cxn ang="0">
                          <a:pos x="16" y="168"/>
                        </a:cxn>
                        <a:cxn ang="0">
                          <a:pos x="28" y="159"/>
                        </a:cxn>
                        <a:cxn ang="0">
                          <a:pos x="38" y="157"/>
                        </a:cxn>
                        <a:cxn ang="0">
                          <a:pos x="44" y="131"/>
                        </a:cxn>
                        <a:cxn ang="0">
                          <a:pos x="49" y="106"/>
                        </a:cxn>
                        <a:cxn ang="0">
                          <a:pos x="40" y="89"/>
                        </a:cxn>
                        <a:cxn ang="0">
                          <a:pos x="20" y="84"/>
                        </a:cxn>
                        <a:cxn ang="0">
                          <a:pos x="30" y="34"/>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1" name="Freeform 26">
                    <a:extLst>
                      <a:ext uri="{FF2B5EF4-FFF2-40B4-BE49-F238E27FC236}">
                        <a16:creationId xmlns:a16="http://schemas.microsoft.com/office/drawing/2014/main" xmlns="" id="{297DD476-64CA-4D2B-8363-E6753E512072}"/>
                      </a:ext>
                    </a:extLst>
                  </p:cNvPr>
                  <p:cNvSpPr>
                    <a:spLocks/>
                  </p:cNvSpPr>
                  <p:nvPr/>
                </p:nvSpPr>
                <p:spPr bwMode="auto">
                  <a:xfrm>
                    <a:off x="2395" y="617"/>
                    <a:ext cx="526" cy="390"/>
                  </a:xfrm>
                  <a:custGeom>
                    <a:avLst/>
                    <a:gdLst/>
                    <a:ahLst/>
                    <a:cxnLst>
                      <a:cxn ang="0">
                        <a:pos x="33" y="381"/>
                      </a:cxn>
                      <a:cxn ang="0">
                        <a:pos x="53" y="353"/>
                      </a:cxn>
                      <a:cxn ang="0">
                        <a:pos x="64" y="344"/>
                      </a:cxn>
                      <a:cxn ang="0">
                        <a:pos x="82" y="336"/>
                      </a:cxn>
                      <a:cxn ang="0">
                        <a:pos x="95" y="336"/>
                      </a:cxn>
                      <a:cxn ang="0">
                        <a:pos x="107" y="325"/>
                      </a:cxn>
                      <a:cxn ang="0">
                        <a:pos x="121" y="308"/>
                      </a:cxn>
                      <a:cxn ang="0">
                        <a:pos x="134" y="299"/>
                      </a:cxn>
                      <a:cxn ang="0">
                        <a:pos x="148" y="291"/>
                      </a:cxn>
                      <a:cxn ang="0">
                        <a:pos x="163" y="280"/>
                      </a:cxn>
                      <a:cxn ang="0">
                        <a:pos x="183" y="274"/>
                      </a:cxn>
                      <a:cxn ang="0">
                        <a:pos x="214" y="280"/>
                      </a:cxn>
                      <a:cxn ang="0">
                        <a:pos x="239" y="269"/>
                      </a:cxn>
                      <a:cxn ang="0">
                        <a:pos x="253" y="241"/>
                      </a:cxn>
                      <a:cxn ang="0">
                        <a:pos x="270" y="218"/>
                      </a:cxn>
                      <a:cxn ang="0">
                        <a:pos x="282" y="199"/>
                      </a:cxn>
                      <a:cxn ang="0">
                        <a:pos x="292" y="182"/>
                      </a:cxn>
                      <a:cxn ang="0">
                        <a:pos x="315" y="165"/>
                      </a:cxn>
                      <a:cxn ang="0">
                        <a:pos x="311" y="188"/>
                      </a:cxn>
                      <a:cxn ang="0">
                        <a:pos x="329" y="199"/>
                      </a:cxn>
                      <a:cxn ang="0">
                        <a:pos x="344" y="190"/>
                      </a:cxn>
                      <a:cxn ang="0">
                        <a:pos x="350" y="174"/>
                      </a:cxn>
                      <a:cxn ang="0">
                        <a:pos x="356" y="157"/>
                      </a:cxn>
                      <a:cxn ang="0">
                        <a:pos x="366" y="140"/>
                      </a:cxn>
                      <a:cxn ang="0">
                        <a:pos x="395" y="140"/>
                      </a:cxn>
                      <a:cxn ang="0">
                        <a:pos x="424" y="112"/>
                      </a:cxn>
                      <a:cxn ang="0">
                        <a:pos x="453" y="92"/>
                      </a:cxn>
                      <a:cxn ang="0">
                        <a:pos x="484" y="45"/>
                      </a:cxn>
                      <a:cxn ang="0">
                        <a:pos x="511" y="22"/>
                      </a:cxn>
                      <a:cxn ang="0">
                        <a:pos x="502" y="0"/>
                      </a:cxn>
                      <a:cxn ang="0">
                        <a:pos x="455" y="14"/>
                      </a:cxn>
                      <a:cxn ang="0">
                        <a:pos x="424" y="28"/>
                      </a:cxn>
                      <a:cxn ang="0">
                        <a:pos x="391" y="36"/>
                      </a:cxn>
                      <a:cxn ang="0">
                        <a:pos x="350" y="59"/>
                      </a:cxn>
                      <a:cxn ang="0">
                        <a:pos x="315" y="73"/>
                      </a:cxn>
                      <a:cxn ang="0">
                        <a:pos x="278" y="92"/>
                      </a:cxn>
                      <a:cxn ang="0">
                        <a:pos x="253" y="120"/>
                      </a:cxn>
                      <a:cxn ang="0">
                        <a:pos x="231" y="140"/>
                      </a:cxn>
                      <a:cxn ang="0">
                        <a:pos x="189" y="174"/>
                      </a:cxn>
                      <a:cxn ang="0">
                        <a:pos x="146" y="215"/>
                      </a:cxn>
                      <a:cxn ang="0">
                        <a:pos x="109" y="246"/>
                      </a:cxn>
                      <a:cxn ang="0">
                        <a:pos x="80" y="288"/>
                      </a:cxn>
                      <a:cxn ang="0">
                        <a:pos x="49" y="316"/>
                      </a:cxn>
                      <a:cxn ang="0">
                        <a:pos x="0" y="389"/>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8" name="Freeform 28">
                  <a:extLst>
                    <a:ext uri="{FF2B5EF4-FFF2-40B4-BE49-F238E27FC236}">
                      <a16:creationId xmlns:a16="http://schemas.microsoft.com/office/drawing/2014/main" xmlns="" id="{F0DB1E34-45B5-4B6D-8395-E04B23EAF6F7}"/>
                    </a:ext>
                  </a:extLst>
                </p:cNvPr>
                <p:cNvSpPr>
                  <a:spLocks/>
                </p:cNvSpPr>
                <p:nvPr/>
              </p:nvSpPr>
              <p:spPr bwMode="auto">
                <a:xfrm>
                  <a:off x="3324" y="2815"/>
                  <a:ext cx="158" cy="378"/>
                </a:xfrm>
                <a:custGeom>
                  <a:avLst/>
                  <a:gdLst/>
                  <a:ahLst/>
                  <a:cxnLst>
                    <a:cxn ang="0">
                      <a:pos x="29" y="117"/>
                    </a:cxn>
                    <a:cxn ang="0">
                      <a:pos x="26" y="193"/>
                    </a:cxn>
                    <a:cxn ang="0">
                      <a:pos x="12" y="240"/>
                    </a:cxn>
                    <a:cxn ang="0">
                      <a:pos x="0" y="285"/>
                    </a:cxn>
                    <a:cxn ang="0">
                      <a:pos x="0" y="318"/>
                    </a:cxn>
                    <a:cxn ang="0">
                      <a:pos x="4" y="346"/>
                    </a:cxn>
                    <a:cxn ang="0">
                      <a:pos x="18" y="371"/>
                    </a:cxn>
                    <a:cxn ang="0">
                      <a:pos x="29" y="374"/>
                    </a:cxn>
                    <a:cxn ang="0">
                      <a:pos x="39" y="374"/>
                    </a:cxn>
                    <a:cxn ang="0">
                      <a:pos x="51" y="377"/>
                    </a:cxn>
                    <a:cxn ang="0">
                      <a:pos x="57" y="357"/>
                    </a:cxn>
                    <a:cxn ang="0">
                      <a:pos x="63" y="307"/>
                    </a:cxn>
                    <a:cxn ang="0">
                      <a:pos x="80" y="274"/>
                    </a:cxn>
                    <a:cxn ang="0">
                      <a:pos x="84" y="223"/>
                    </a:cxn>
                    <a:cxn ang="0">
                      <a:pos x="92" y="204"/>
                    </a:cxn>
                    <a:cxn ang="0">
                      <a:pos x="100" y="190"/>
                    </a:cxn>
                    <a:cxn ang="0">
                      <a:pos x="106" y="154"/>
                    </a:cxn>
                    <a:cxn ang="0">
                      <a:pos x="118" y="131"/>
                    </a:cxn>
                    <a:cxn ang="0">
                      <a:pos x="126" y="114"/>
                    </a:cxn>
                    <a:cxn ang="0">
                      <a:pos x="133" y="101"/>
                    </a:cxn>
                    <a:cxn ang="0">
                      <a:pos x="133" y="92"/>
                    </a:cxn>
                    <a:cxn ang="0">
                      <a:pos x="151" y="73"/>
                    </a:cxn>
                    <a:cxn ang="0">
                      <a:pos x="153" y="42"/>
                    </a:cxn>
                    <a:cxn ang="0">
                      <a:pos x="157" y="22"/>
                    </a:cxn>
                    <a:cxn ang="0">
                      <a:pos x="141" y="14"/>
                    </a:cxn>
                    <a:cxn ang="0">
                      <a:pos x="131" y="0"/>
                    </a:cxn>
                    <a:cxn ang="0">
                      <a:pos x="118" y="14"/>
                    </a:cxn>
                    <a:cxn ang="0">
                      <a:pos x="106" y="47"/>
                    </a:cxn>
                    <a:cxn ang="0">
                      <a:pos x="92" y="70"/>
                    </a:cxn>
                    <a:cxn ang="0">
                      <a:pos x="80" y="89"/>
                    </a:cxn>
                    <a:cxn ang="0">
                      <a:pos x="75" y="89"/>
                    </a:cxn>
                    <a:cxn ang="0">
                      <a:pos x="63" y="101"/>
                    </a:cxn>
                    <a:cxn ang="0">
                      <a:pos x="57" y="112"/>
                    </a:cxn>
                    <a:cxn ang="0">
                      <a:pos x="29" y="11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9" name="Freeform 29">
                  <a:extLst>
                    <a:ext uri="{FF2B5EF4-FFF2-40B4-BE49-F238E27FC236}">
                      <a16:creationId xmlns:a16="http://schemas.microsoft.com/office/drawing/2014/main" xmlns="" id="{E9187E24-FE22-4E9A-9D7C-DE0D2868DDA1}"/>
                    </a:ext>
                  </a:extLst>
                </p:cNvPr>
                <p:cNvSpPr>
                  <a:spLocks/>
                </p:cNvSpPr>
                <p:nvPr/>
              </p:nvSpPr>
              <p:spPr bwMode="auto">
                <a:xfrm>
                  <a:off x="2575" y="655"/>
                  <a:ext cx="2126" cy="1789"/>
                </a:xfrm>
                <a:custGeom>
                  <a:avLst/>
                  <a:gdLst/>
                  <a:ahLst/>
                  <a:cxnLst>
                    <a:cxn ang="0">
                      <a:pos x="124" y="750"/>
                    </a:cxn>
                    <a:cxn ang="0">
                      <a:pos x="142" y="619"/>
                    </a:cxn>
                    <a:cxn ang="0">
                      <a:pos x="214" y="544"/>
                    </a:cxn>
                    <a:cxn ang="0">
                      <a:pos x="296" y="508"/>
                    </a:cxn>
                    <a:cxn ang="0">
                      <a:pos x="319" y="432"/>
                    </a:cxn>
                    <a:cxn ang="0">
                      <a:pos x="424" y="365"/>
                    </a:cxn>
                    <a:cxn ang="0">
                      <a:pos x="492" y="271"/>
                    </a:cxn>
                    <a:cxn ang="0">
                      <a:pos x="461" y="223"/>
                    </a:cxn>
                    <a:cxn ang="0">
                      <a:pos x="467" y="179"/>
                    </a:cxn>
                    <a:cxn ang="0">
                      <a:pos x="399" y="243"/>
                    </a:cxn>
                    <a:cxn ang="0">
                      <a:pos x="377" y="371"/>
                    </a:cxn>
                    <a:cxn ang="0">
                      <a:pos x="331" y="410"/>
                    </a:cxn>
                    <a:cxn ang="0">
                      <a:pos x="307" y="343"/>
                    </a:cxn>
                    <a:cxn ang="0">
                      <a:pos x="243" y="374"/>
                    </a:cxn>
                    <a:cxn ang="0">
                      <a:pos x="226" y="324"/>
                    </a:cxn>
                    <a:cxn ang="0">
                      <a:pos x="227" y="273"/>
                    </a:cxn>
                    <a:cxn ang="0">
                      <a:pos x="296" y="240"/>
                    </a:cxn>
                    <a:cxn ang="0">
                      <a:pos x="340" y="153"/>
                    </a:cxn>
                    <a:cxn ang="0">
                      <a:pos x="412" y="53"/>
                    </a:cxn>
                    <a:cxn ang="0">
                      <a:pos x="511" y="25"/>
                    </a:cxn>
                    <a:cxn ang="0">
                      <a:pos x="642" y="103"/>
                    </a:cxn>
                    <a:cxn ang="0">
                      <a:pos x="595" y="223"/>
                    </a:cxn>
                    <a:cxn ang="0">
                      <a:pos x="642" y="285"/>
                    </a:cxn>
                    <a:cxn ang="0">
                      <a:pos x="682" y="215"/>
                    </a:cxn>
                    <a:cxn ang="0">
                      <a:pos x="859" y="187"/>
                    </a:cxn>
                    <a:cxn ang="0">
                      <a:pos x="1073" y="33"/>
                    </a:cxn>
                    <a:cxn ang="0">
                      <a:pos x="1406" y="103"/>
                    </a:cxn>
                    <a:cxn ang="0">
                      <a:pos x="2004" y="226"/>
                    </a:cxn>
                    <a:cxn ang="0">
                      <a:pos x="2057" y="298"/>
                    </a:cxn>
                    <a:cxn ang="0">
                      <a:pos x="2076" y="541"/>
                    </a:cxn>
                    <a:cxn ang="0">
                      <a:pos x="1901" y="346"/>
                    </a:cxn>
                    <a:cxn ang="0">
                      <a:pos x="1763" y="435"/>
                    </a:cxn>
                    <a:cxn ang="0">
                      <a:pos x="1954" y="775"/>
                    </a:cxn>
                    <a:cxn ang="0">
                      <a:pos x="1876" y="920"/>
                    </a:cxn>
                    <a:cxn ang="0">
                      <a:pos x="2003" y="1252"/>
                    </a:cxn>
                    <a:cxn ang="0">
                      <a:pos x="1874" y="1425"/>
                    </a:cxn>
                    <a:cxn ang="0">
                      <a:pos x="1841" y="1559"/>
                    </a:cxn>
                    <a:cxn ang="0">
                      <a:pos x="1833" y="1690"/>
                    </a:cxn>
                    <a:cxn ang="0">
                      <a:pos x="1789" y="1685"/>
                    </a:cxn>
                    <a:cxn ang="0">
                      <a:pos x="1658" y="1411"/>
                    </a:cxn>
                    <a:cxn ang="0">
                      <a:pos x="1472" y="1403"/>
                    </a:cxn>
                    <a:cxn ang="0">
                      <a:pos x="1359" y="1562"/>
                    </a:cxn>
                    <a:cxn ang="0">
                      <a:pos x="1128" y="1213"/>
                    </a:cxn>
                    <a:cxn ang="0">
                      <a:pos x="822" y="1091"/>
                    </a:cxn>
                    <a:cxn ang="0">
                      <a:pos x="1054" y="1308"/>
                    </a:cxn>
                    <a:cxn ang="0">
                      <a:pos x="784" y="1503"/>
                    </a:cxn>
                    <a:cxn ang="0">
                      <a:pos x="714" y="1319"/>
                    </a:cxn>
                    <a:cxn ang="0">
                      <a:pos x="601" y="1105"/>
                    </a:cxn>
                    <a:cxn ang="0">
                      <a:pos x="537" y="946"/>
                    </a:cxn>
                    <a:cxn ang="0">
                      <a:pos x="505" y="873"/>
                    </a:cxn>
                    <a:cxn ang="0">
                      <a:pos x="465" y="831"/>
                    </a:cxn>
                    <a:cxn ang="0">
                      <a:pos x="449" y="909"/>
                    </a:cxn>
                    <a:cxn ang="0">
                      <a:pos x="393" y="787"/>
                    </a:cxn>
                    <a:cxn ang="0">
                      <a:pos x="329" y="742"/>
                    </a:cxn>
                    <a:cxn ang="0">
                      <a:pos x="397" y="848"/>
                    </a:cxn>
                    <a:cxn ang="0">
                      <a:pos x="367" y="873"/>
                    </a:cxn>
                    <a:cxn ang="0">
                      <a:pos x="313" y="803"/>
                    </a:cxn>
                    <a:cxn ang="0">
                      <a:pos x="251" y="753"/>
                    </a:cxn>
                    <a:cxn ang="0">
                      <a:pos x="169" y="817"/>
                    </a:cxn>
                    <a:cxn ang="0">
                      <a:pos x="152" y="890"/>
                    </a:cxn>
                    <a:cxn ang="0">
                      <a:pos x="95" y="943"/>
                    </a:cxn>
                    <a:cxn ang="0">
                      <a:pos x="12" y="909"/>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grpSp>
          <p:nvGrpSpPr>
            <p:cNvPr id="6" name="Group 38">
              <a:extLst>
                <a:ext uri="{FF2B5EF4-FFF2-40B4-BE49-F238E27FC236}">
                  <a16:creationId xmlns:a16="http://schemas.microsoft.com/office/drawing/2014/main" xmlns="" id="{802AC735-F17A-466D-8CF2-7C29E50EE510}"/>
                </a:ext>
              </a:extLst>
            </p:cNvPr>
            <p:cNvGrpSpPr>
              <a:grpSpLocks/>
            </p:cNvGrpSpPr>
            <p:nvPr/>
          </p:nvGrpSpPr>
          <p:grpSpPr bwMode="auto">
            <a:xfrm>
              <a:off x="92" y="615"/>
              <a:ext cx="1865" cy="3311"/>
              <a:chOff x="92" y="615"/>
              <a:chExt cx="1865" cy="3311"/>
            </a:xfrm>
            <a:grpFill/>
          </p:grpSpPr>
          <p:sp>
            <p:nvSpPr>
              <p:cNvPr id="7" name="Freeform 32">
                <a:extLst>
                  <a:ext uri="{FF2B5EF4-FFF2-40B4-BE49-F238E27FC236}">
                    <a16:creationId xmlns:a16="http://schemas.microsoft.com/office/drawing/2014/main" xmlns="" id="{F5CBEBA4-9A5E-4DFC-8D23-F91788421A14}"/>
                  </a:ext>
                </a:extLst>
              </p:cNvPr>
              <p:cNvSpPr>
                <a:spLocks/>
              </p:cNvSpPr>
              <p:nvPr/>
            </p:nvSpPr>
            <p:spPr bwMode="auto">
              <a:xfrm>
                <a:off x="92" y="761"/>
                <a:ext cx="1262" cy="1550"/>
              </a:xfrm>
              <a:custGeom>
                <a:avLst/>
                <a:gdLst/>
                <a:ahLst/>
                <a:cxnLst>
                  <a:cxn ang="0">
                    <a:pos x="101" y="290"/>
                  </a:cxn>
                  <a:cxn ang="0">
                    <a:pos x="82" y="203"/>
                  </a:cxn>
                  <a:cxn ang="0">
                    <a:pos x="181" y="131"/>
                  </a:cxn>
                  <a:cxn ang="0">
                    <a:pos x="225" y="75"/>
                  </a:cxn>
                  <a:cxn ang="0">
                    <a:pos x="303" y="64"/>
                  </a:cxn>
                  <a:cxn ang="0">
                    <a:pos x="544" y="67"/>
                  </a:cxn>
                  <a:cxn ang="0">
                    <a:pos x="666" y="95"/>
                  </a:cxn>
                  <a:cxn ang="0">
                    <a:pos x="620" y="92"/>
                  </a:cxn>
                  <a:cxn ang="0">
                    <a:pos x="589" y="3"/>
                  </a:cxn>
                  <a:cxn ang="0">
                    <a:pos x="649" y="0"/>
                  </a:cxn>
                  <a:cxn ang="0">
                    <a:pos x="696" y="39"/>
                  </a:cxn>
                  <a:cxn ang="0">
                    <a:pos x="767" y="103"/>
                  </a:cxn>
                  <a:cxn ang="0">
                    <a:pos x="754" y="33"/>
                  </a:cxn>
                  <a:cxn ang="0">
                    <a:pos x="884" y="100"/>
                  </a:cxn>
                  <a:cxn ang="0">
                    <a:pos x="886" y="128"/>
                  </a:cxn>
                  <a:cxn ang="0">
                    <a:pos x="847" y="198"/>
                  </a:cxn>
                  <a:cxn ang="0">
                    <a:pos x="814" y="312"/>
                  </a:cxn>
                  <a:cxn ang="0">
                    <a:pos x="935" y="376"/>
                  </a:cxn>
                  <a:cxn ang="0">
                    <a:pos x="938" y="476"/>
                  </a:cxn>
                  <a:cxn ang="0">
                    <a:pos x="956" y="398"/>
                  </a:cxn>
                  <a:cxn ang="0">
                    <a:pos x="956" y="254"/>
                  </a:cxn>
                  <a:cxn ang="0">
                    <a:pos x="1043" y="293"/>
                  </a:cxn>
                  <a:cxn ang="0">
                    <a:pos x="1098" y="251"/>
                  </a:cxn>
                  <a:cxn ang="0">
                    <a:pos x="1195" y="357"/>
                  </a:cxn>
                  <a:cxn ang="0">
                    <a:pos x="1261" y="449"/>
                  </a:cxn>
                  <a:cxn ang="0">
                    <a:pos x="1209" y="485"/>
                  </a:cxn>
                  <a:cxn ang="0">
                    <a:pos x="1117" y="515"/>
                  </a:cxn>
                  <a:cxn ang="0">
                    <a:pos x="1181" y="535"/>
                  </a:cxn>
                  <a:cxn ang="0">
                    <a:pos x="1209" y="618"/>
                  </a:cxn>
                  <a:cxn ang="0">
                    <a:pos x="1183" y="624"/>
                  </a:cxn>
                  <a:cxn ang="0">
                    <a:pos x="1146" y="657"/>
                  </a:cxn>
                  <a:cxn ang="0">
                    <a:pos x="1088" y="730"/>
                  </a:cxn>
                  <a:cxn ang="0">
                    <a:pos x="1082" y="839"/>
                  </a:cxn>
                  <a:cxn ang="0">
                    <a:pos x="1020" y="1003"/>
                  </a:cxn>
                  <a:cxn ang="0">
                    <a:pos x="1038" y="1142"/>
                  </a:cxn>
                  <a:cxn ang="0">
                    <a:pos x="1003" y="1048"/>
                  </a:cxn>
                  <a:cxn ang="0">
                    <a:pos x="942" y="1006"/>
                  </a:cxn>
                  <a:cxn ang="0">
                    <a:pos x="890" y="1034"/>
                  </a:cxn>
                  <a:cxn ang="0">
                    <a:pos x="804" y="1048"/>
                  </a:cxn>
                  <a:cxn ang="0">
                    <a:pos x="760" y="1151"/>
                  </a:cxn>
                  <a:cxn ang="0">
                    <a:pos x="859" y="1290"/>
                  </a:cxn>
                  <a:cxn ang="0">
                    <a:pos x="874" y="1212"/>
                  </a:cxn>
                  <a:cxn ang="0">
                    <a:pos x="931" y="1268"/>
                  </a:cxn>
                  <a:cxn ang="0">
                    <a:pos x="962" y="1346"/>
                  </a:cxn>
                  <a:cxn ang="0">
                    <a:pos x="987" y="1415"/>
                  </a:cxn>
                  <a:cxn ang="0">
                    <a:pos x="1045" y="1521"/>
                  </a:cxn>
                  <a:cxn ang="0">
                    <a:pos x="1133" y="1518"/>
                  </a:cxn>
                  <a:cxn ang="0">
                    <a:pos x="1080" y="1532"/>
                  </a:cxn>
                  <a:cxn ang="0">
                    <a:pos x="977" y="1516"/>
                  </a:cxn>
                  <a:cxn ang="0">
                    <a:pos x="905" y="1421"/>
                  </a:cxn>
                  <a:cxn ang="0">
                    <a:pos x="853" y="1385"/>
                  </a:cxn>
                  <a:cxn ang="0">
                    <a:pos x="769" y="1340"/>
                  </a:cxn>
                  <a:cxn ang="0">
                    <a:pos x="622" y="1190"/>
                  </a:cxn>
                  <a:cxn ang="0">
                    <a:pos x="501" y="970"/>
                  </a:cxn>
                  <a:cxn ang="0">
                    <a:pos x="542" y="1167"/>
                  </a:cxn>
                  <a:cxn ang="0">
                    <a:pos x="464" y="1031"/>
                  </a:cxn>
                  <a:cxn ang="0">
                    <a:pos x="392" y="763"/>
                  </a:cxn>
                  <a:cxn ang="0">
                    <a:pos x="400" y="568"/>
                  </a:cxn>
                  <a:cxn ang="0">
                    <a:pos x="375" y="418"/>
                  </a:cxn>
                  <a:cxn ang="0">
                    <a:pos x="354" y="329"/>
                  </a:cxn>
                  <a:cxn ang="0">
                    <a:pos x="305" y="276"/>
                  </a:cxn>
                  <a:cxn ang="0">
                    <a:pos x="202" y="290"/>
                  </a:cxn>
                  <a:cxn ang="0">
                    <a:pos x="124" y="34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8" name="Freeform 33">
                <a:extLst>
                  <a:ext uri="{FF2B5EF4-FFF2-40B4-BE49-F238E27FC236}">
                    <a16:creationId xmlns:a16="http://schemas.microsoft.com/office/drawing/2014/main" xmlns="" id="{C59324B2-3427-440B-888F-106BB758875D}"/>
                  </a:ext>
                </a:extLst>
              </p:cNvPr>
              <p:cNvSpPr>
                <a:spLocks/>
              </p:cNvSpPr>
              <p:nvPr/>
            </p:nvSpPr>
            <p:spPr bwMode="auto">
              <a:xfrm>
                <a:off x="994" y="615"/>
                <a:ext cx="429" cy="408"/>
              </a:xfrm>
              <a:custGeom>
                <a:avLst/>
                <a:gdLst/>
                <a:ahLst/>
                <a:cxnLst>
                  <a:cxn ang="0">
                    <a:pos x="0" y="84"/>
                  </a:cxn>
                  <a:cxn ang="0">
                    <a:pos x="10" y="53"/>
                  </a:cxn>
                  <a:cxn ang="0">
                    <a:pos x="10" y="31"/>
                  </a:cxn>
                  <a:cxn ang="0">
                    <a:pos x="25" y="0"/>
                  </a:cxn>
                  <a:cxn ang="0">
                    <a:pos x="103" y="20"/>
                  </a:cxn>
                  <a:cxn ang="0">
                    <a:pos x="236" y="56"/>
                  </a:cxn>
                  <a:cxn ang="0">
                    <a:pos x="289" y="86"/>
                  </a:cxn>
                  <a:cxn ang="0">
                    <a:pos x="358" y="114"/>
                  </a:cxn>
                  <a:cxn ang="0">
                    <a:pos x="393" y="167"/>
                  </a:cxn>
                  <a:cxn ang="0">
                    <a:pos x="428" y="192"/>
                  </a:cxn>
                  <a:cxn ang="0">
                    <a:pos x="414" y="212"/>
                  </a:cxn>
                  <a:cxn ang="0">
                    <a:pos x="414" y="237"/>
                  </a:cxn>
                  <a:cxn ang="0">
                    <a:pos x="401" y="243"/>
                  </a:cxn>
                  <a:cxn ang="0">
                    <a:pos x="389" y="265"/>
                  </a:cxn>
                  <a:cxn ang="0">
                    <a:pos x="401" y="287"/>
                  </a:cxn>
                  <a:cxn ang="0">
                    <a:pos x="399" y="304"/>
                  </a:cxn>
                  <a:cxn ang="0">
                    <a:pos x="385" y="326"/>
                  </a:cxn>
                  <a:cxn ang="0">
                    <a:pos x="387" y="348"/>
                  </a:cxn>
                  <a:cxn ang="0">
                    <a:pos x="411" y="371"/>
                  </a:cxn>
                  <a:cxn ang="0">
                    <a:pos x="413" y="393"/>
                  </a:cxn>
                  <a:cxn ang="0">
                    <a:pos x="407" y="404"/>
                  </a:cxn>
                  <a:cxn ang="0">
                    <a:pos x="383" y="407"/>
                  </a:cxn>
                  <a:cxn ang="0">
                    <a:pos x="366" y="396"/>
                  </a:cxn>
                  <a:cxn ang="0">
                    <a:pos x="347" y="368"/>
                  </a:cxn>
                  <a:cxn ang="0">
                    <a:pos x="339" y="368"/>
                  </a:cxn>
                  <a:cxn ang="0">
                    <a:pos x="329" y="357"/>
                  </a:cxn>
                  <a:cxn ang="0">
                    <a:pos x="320" y="323"/>
                  </a:cxn>
                  <a:cxn ang="0">
                    <a:pos x="308" y="312"/>
                  </a:cxn>
                  <a:cxn ang="0">
                    <a:pos x="283" y="295"/>
                  </a:cxn>
                  <a:cxn ang="0">
                    <a:pos x="261" y="284"/>
                  </a:cxn>
                  <a:cxn ang="0">
                    <a:pos x="230" y="254"/>
                  </a:cxn>
                  <a:cxn ang="0">
                    <a:pos x="217" y="231"/>
                  </a:cxn>
                  <a:cxn ang="0">
                    <a:pos x="219" y="215"/>
                  </a:cxn>
                  <a:cxn ang="0">
                    <a:pos x="232" y="201"/>
                  </a:cxn>
                  <a:cxn ang="0">
                    <a:pos x="221" y="184"/>
                  </a:cxn>
                  <a:cxn ang="0">
                    <a:pos x="209" y="192"/>
                  </a:cxn>
                  <a:cxn ang="0">
                    <a:pos x="190" y="167"/>
                  </a:cxn>
                  <a:cxn ang="0">
                    <a:pos x="186" y="181"/>
                  </a:cxn>
                  <a:cxn ang="0">
                    <a:pos x="168" y="181"/>
                  </a:cxn>
                  <a:cxn ang="0">
                    <a:pos x="165" y="170"/>
                  </a:cxn>
                  <a:cxn ang="0">
                    <a:pos x="165" y="151"/>
                  </a:cxn>
                  <a:cxn ang="0">
                    <a:pos x="157" y="139"/>
                  </a:cxn>
                  <a:cxn ang="0">
                    <a:pos x="145" y="142"/>
                  </a:cxn>
                  <a:cxn ang="0">
                    <a:pos x="130" y="112"/>
                  </a:cxn>
                  <a:cxn ang="0">
                    <a:pos x="118" y="109"/>
                  </a:cxn>
                  <a:cxn ang="0">
                    <a:pos x="101" y="95"/>
                  </a:cxn>
                  <a:cxn ang="0">
                    <a:pos x="64" y="98"/>
                  </a:cxn>
                  <a:cxn ang="0">
                    <a:pos x="27" y="95"/>
                  </a:cxn>
                  <a:cxn ang="0">
                    <a:pos x="0" y="84"/>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9" name="Freeform 34">
                <a:extLst>
                  <a:ext uri="{FF2B5EF4-FFF2-40B4-BE49-F238E27FC236}">
                    <a16:creationId xmlns:a16="http://schemas.microsoft.com/office/drawing/2014/main" xmlns="" id="{EBE1272F-A154-46B7-AC15-0745930EE249}"/>
                  </a:ext>
                </a:extLst>
              </p:cNvPr>
              <p:cNvSpPr>
                <a:spLocks/>
              </p:cNvSpPr>
              <p:nvPr/>
            </p:nvSpPr>
            <p:spPr bwMode="auto">
              <a:xfrm>
                <a:off x="908" y="758"/>
                <a:ext cx="274" cy="210"/>
              </a:xfrm>
              <a:custGeom>
                <a:avLst/>
                <a:gdLst/>
                <a:ahLst/>
                <a:cxnLst>
                  <a:cxn ang="0">
                    <a:pos x="10" y="0"/>
                  </a:cxn>
                  <a:cxn ang="0">
                    <a:pos x="0" y="17"/>
                  </a:cxn>
                  <a:cxn ang="0">
                    <a:pos x="0" y="36"/>
                  </a:cxn>
                  <a:cxn ang="0">
                    <a:pos x="19" y="56"/>
                  </a:cxn>
                  <a:cxn ang="0">
                    <a:pos x="31" y="50"/>
                  </a:cxn>
                  <a:cxn ang="0">
                    <a:pos x="35" y="59"/>
                  </a:cxn>
                  <a:cxn ang="0">
                    <a:pos x="46" y="61"/>
                  </a:cxn>
                  <a:cxn ang="0">
                    <a:pos x="54" y="47"/>
                  </a:cxn>
                  <a:cxn ang="0">
                    <a:pos x="81" y="50"/>
                  </a:cxn>
                  <a:cxn ang="0">
                    <a:pos x="85" y="64"/>
                  </a:cxn>
                  <a:cxn ang="0">
                    <a:pos x="94" y="70"/>
                  </a:cxn>
                  <a:cxn ang="0">
                    <a:pos x="117" y="67"/>
                  </a:cxn>
                  <a:cxn ang="0">
                    <a:pos x="125" y="75"/>
                  </a:cxn>
                  <a:cxn ang="0">
                    <a:pos x="137" y="84"/>
                  </a:cxn>
                  <a:cxn ang="0">
                    <a:pos x="146" y="100"/>
                  </a:cxn>
                  <a:cxn ang="0">
                    <a:pos x="146" y="123"/>
                  </a:cxn>
                  <a:cxn ang="0">
                    <a:pos x="138" y="128"/>
                  </a:cxn>
                  <a:cxn ang="0">
                    <a:pos x="142" y="137"/>
                  </a:cxn>
                  <a:cxn ang="0">
                    <a:pos x="131" y="150"/>
                  </a:cxn>
                  <a:cxn ang="0">
                    <a:pos x="131" y="170"/>
                  </a:cxn>
                  <a:cxn ang="0">
                    <a:pos x="148" y="173"/>
                  </a:cxn>
                  <a:cxn ang="0">
                    <a:pos x="158" y="167"/>
                  </a:cxn>
                  <a:cxn ang="0">
                    <a:pos x="161" y="159"/>
                  </a:cxn>
                  <a:cxn ang="0">
                    <a:pos x="167" y="167"/>
                  </a:cxn>
                  <a:cxn ang="0">
                    <a:pos x="177" y="162"/>
                  </a:cxn>
                  <a:cxn ang="0">
                    <a:pos x="198" y="173"/>
                  </a:cxn>
                  <a:cxn ang="0">
                    <a:pos x="211" y="192"/>
                  </a:cxn>
                  <a:cxn ang="0">
                    <a:pos x="215" y="192"/>
                  </a:cxn>
                  <a:cxn ang="0">
                    <a:pos x="217" y="203"/>
                  </a:cxn>
                  <a:cxn ang="0">
                    <a:pos x="231" y="209"/>
                  </a:cxn>
                  <a:cxn ang="0">
                    <a:pos x="246" y="209"/>
                  </a:cxn>
                  <a:cxn ang="0">
                    <a:pos x="236" y="198"/>
                  </a:cxn>
                  <a:cxn ang="0">
                    <a:pos x="240" y="187"/>
                  </a:cxn>
                  <a:cxn ang="0">
                    <a:pos x="252" y="198"/>
                  </a:cxn>
                  <a:cxn ang="0">
                    <a:pos x="265" y="201"/>
                  </a:cxn>
                  <a:cxn ang="0">
                    <a:pos x="267" y="184"/>
                  </a:cxn>
                  <a:cxn ang="0">
                    <a:pos x="254" y="170"/>
                  </a:cxn>
                  <a:cxn ang="0">
                    <a:pos x="244" y="170"/>
                  </a:cxn>
                  <a:cxn ang="0">
                    <a:pos x="231" y="156"/>
                  </a:cxn>
                  <a:cxn ang="0">
                    <a:pos x="244" y="156"/>
                  </a:cxn>
                  <a:cxn ang="0">
                    <a:pos x="254" y="164"/>
                  </a:cxn>
                  <a:cxn ang="0">
                    <a:pos x="273" y="164"/>
                  </a:cxn>
                  <a:cxn ang="0">
                    <a:pos x="269" y="148"/>
                  </a:cxn>
                  <a:cxn ang="0">
                    <a:pos x="252" y="131"/>
                  </a:cxn>
                  <a:cxn ang="0">
                    <a:pos x="240" y="128"/>
                  </a:cxn>
                  <a:cxn ang="0">
                    <a:pos x="223" y="109"/>
                  </a:cxn>
                  <a:cxn ang="0">
                    <a:pos x="202" y="103"/>
                  </a:cxn>
                  <a:cxn ang="0">
                    <a:pos x="185" y="95"/>
                  </a:cxn>
                  <a:cxn ang="0">
                    <a:pos x="171" y="70"/>
                  </a:cxn>
                  <a:cxn ang="0">
                    <a:pos x="161" y="39"/>
                  </a:cxn>
                  <a:cxn ang="0">
                    <a:pos x="148" y="39"/>
                  </a:cxn>
                  <a:cxn ang="0">
                    <a:pos x="144" y="31"/>
                  </a:cxn>
                  <a:cxn ang="0">
                    <a:pos x="137" y="33"/>
                  </a:cxn>
                  <a:cxn ang="0">
                    <a:pos x="123" y="20"/>
                  </a:cxn>
                  <a:cxn ang="0">
                    <a:pos x="100" y="14"/>
                  </a:cxn>
                  <a:cxn ang="0">
                    <a:pos x="90" y="22"/>
                  </a:cxn>
                  <a:cxn ang="0">
                    <a:pos x="69" y="14"/>
                  </a:cxn>
                  <a:cxn ang="0">
                    <a:pos x="56" y="14"/>
                  </a:cxn>
                  <a:cxn ang="0">
                    <a:pos x="50" y="3"/>
                  </a:cxn>
                  <a:cxn ang="0">
                    <a:pos x="44" y="0"/>
                  </a:cxn>
                  <a:cxn ang="0">
                    <a:pos x="35" y="3"/>
                  </a:cxn>
                  <a:cxn ang="0">
                    <a:pos x="10" y="0"/>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 name="Freeform 35">
                <a:extLst>
                  <a:ext uri="{FF2B5EF4-FFF2-40B4-BE49-F238E27FC236}">
                    <a16:creationId xmlns:a16="http://schemas.microsoft.com/office/drawing/2014/main" xmlns="" id="{18F061E8-5E72-4B3A-B885-488FEDE08677}"/>
                  </a:ext>
                </a:extLst>
              </p:cNvPr>
              <p:cNvSpPr>
                <a:spLocks/>
              </p:cNvSpPr>
              <p:nvPr/>
            </p:nvSpPr>
            <p:spPr bwMode="auto">
              <a:xfrm>
                <a:off x="1064" y="1925"/>
                <a:ext cx="195" cy="98"/>
              </a:xfrm>
              <a:custGeom>
                <a:avLst/>
                <a:gdLst/>
                <a:ahLst/>
                <a:cxnLst>
                  <a:cxn ang="0">
                    <a:pos x="0" y="49"/>
                  </a:cxn>
                  <a:cxn ang="0">
                    <a:pos x="17" y="20"/>
                  </a:cxn>
                  <a:cxn ang="0">
                    <a:pos x="25" y="20"/>
                  </a:cxn>
                  <a:cxn ang="0">
                    <a:pos x="38" y="6"/>
                  </a:cxn>
                  <a:cxn ang="0">
                    <a:pos x="54" y="6"/>
                  </a:cxn>
                  <a:cxn ang="0">
                    <a:pos x="58" y="3"/>
                  </a:cxn>
                  <a:cxn ang="0">
                    <a:pos x="63" y="0"/>
                  </a:cxn>
                  <a:cxn ang="0">
                    <a:pos x="83" y="17"/>
                  </a:cxn>
                  <a:cxn ang="0">
                    <a:pos x="88" y="29"/>
                  </a:cxn>
                  <a:cxn ang="0">
                    <a:pos x="92" y="23"/>
                  </a:cxn>
                  <a:cxn ang="0">
                    <a:pos x="108" y="34"/>
                  </a:cxn>
                  <a:cxn ang="0">
                    <a:pos x="117" y="34"/>
                  </a:cxn>
                  <a:cxn ang="0">
                    <a:pos x="125" y="43"/>
                  </a:cxn>
                  <a:cxn ang="0">
                    <a:pos x="138" y="49"/>
                  </a:cxn>
                  <a:cxn ang="0">
                    <a:pos x="138" y="63"/>
                  </a:cxn>
                  <a:cxn ang="0">
                    <a:pos x="163" y="63"/>
                  </a:cxn>
                  <a:cxn ang="0">
                    <a:pos x="169" y="77"/>
                  </a:cxn>
                  <a:cxn ang="0">
                    <a:pos x="184" y="77"/>
                  </a:cxn>
                  <a:cxn ang="0">
                    <a:pos x="194" y="94"/>
                  </a:cxn>
                  <a:cxn ang="0">
                    <a:pos x="188" y="97"/>
                  </a:cxn>
                  <a:cxn ang="0">
                    <a:pos x="184" y="91"/>
                  </a:cxn>
                  <a:cxn ang="0">
                    <a:pos x="182" y="88"/>
                  </a:cxn>
                  <a:cxn ang="0">
                    <a:pos x="169" y="91"/>
                  </a:cxn>
                  <a:cxn ang="0">
                    <a:pos x="165" y="94"/>
                  </a:cxn>
                  <a:cxn ang="0">
                    <a:pos x="154" y="97"/>
                  </a:cxn>
                  <a:cxn ang="0">
                    <a:pos x="136" y="97"/>
                  </a:cxn>
                  <a:cxn ang="0">
                    <a:pos x="125" y="97"/>
                  </a:cxn>
                  <a:cxn ang="0">
                    <a:pos x="125" y="88"/>
                  </a:cxn>
                  <a:cxn ang="0">
                    <a:pos x="108" y="66"/>
                  </a:cxn>
                  <a:cxn ang="0">
                    <a:pos x="108" y="51"/>
                  </a:cxn>
                  <a:cxn ang="0">
                    <a:pos x="88" y="51"/>
                  </a:cxn>
                  <a:cxn ang="0">
                    <a:pos x="81" y="43"/>
                  </a:cxn>
                  <a:cxn ang="0">
                    <a:pos x="75" y="51"/>
                  </a:cxn>
                  <a:cxn ang="0">
                    <a:pos x="69" y="40"/>
                  </a:cxn>
                  <a:cxn ang="0">
                    <a:pos x="63" y="40"/>
                  </a:cxn>
                  <a:cxn ang="0">
                    <a:pos x="63" y="26"/>
                  </a:cxn>
                  <a:cxn ang="0">
                    <a:pos x="58" y="20"/>
                  </a:cxn>
                  <a:cxn ang="0">
                    <a:pos x="40" y="23"/>
                  </a:cxn>
                  <a:cxn ang="0">
                    <a:pos x="29" y="40"/>
                  </a:cxn>
                  <a:cxn ang="0">
                    <a:pos x="15" y="43"/>
                  </a:cxn>
                  <a:cxn ang="0">
                    <a:pos x="0" y="49"/>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1" name="Freeform 36">
                <a:extLst>
                  <a:ext uri="{FF2B5EF4-FFF2-40B4-BE49-F238E27FC236}">
                    <a16:creationId xmlns:a16="http://schemas.microsoft.com/office/drawing/2014/main" xmlns="" id="{D04B9A25-3B46-4E2F-83EA-2B9AD6AC490A}"/>
                  </a:ext>
                </a:extLst>
              </p:cNvPr>
              <p:cNvSpPr>
                <a:spLocks/>
              </p:cNvSpPr>
              <p:nvPr/>
            </p:nvSpPr>
            <p:spPr bwMode="auto">
              <a:xfrm>
                <a:off x="1234" y="1995"/>
                <a:ext cx="129" cy="83"/>
              </a:xfrm>
              <a:custGeom>
                <a:avLst/>
                <a:gdLst/>
                <a:ahLst/>
                <a:cxnLst>
                  <a:cxn ang="0">
                    <a:pos x="0" y="62"/>
                  </a:cxn>
                  <a:cxn ang="0">
                    <a:pos x="12" y="65"/>
                  </a:cxn>
                  <a:cxn ang="0">
                    <a:pos x="40" y="62"/>
                  </a:cxn>
                  <a:cxn ang="0">
                    <a:pos x="52" y="79"/>
                  </a:cxn>
                  <a:cxn ang="0">
                    <a:pos x="68" y="82"/>
                  </a:cxn>
                  <a:cxn ang="0">
                    <a:pos x="76" y="62"/>
                  </a:cxn>
                  <a:cxn ang="0">
                    <a:pos x="72" y="57"/>
                  </a:cxn>
                  <a:cxn ang="0">
                    <a:pos x="80" y="48"/>
                  </a:cxn>
                  <a:cxn ang="0">
                    <a:pos x="96" y="62"/>
                  </a:cxn>
                  <a:cxn ang="0">
                    <a:pos x="108" y="62"/>
                  </a:cxn>
                  <a:cxn ang="0">
                    <a:pos x="108" y="54"/>
                  </a:cxn>
                  <a:cxn ang="0">
                    <a:pos x="116" y="54"/>
                  </a:cxn>
                  <a:cxn ang="0">
                    <a:pos x="128" y="40"/>
                  </a:cxn>
                  <a:cxn ang="0">
                    <a:pos x="120" y="37"/>
                  </a:cxn>
                  <a:cxn ang="0">
                    <a:pos x="120" y="23"/>
                  </a:cxn>
                  <a:cxn ang="0">
                    <a:pos x="120" y="11"/>
                  </a:cxn>
                  <a:cxn ang="0">
                    <a:pos x="102" y="8"/>
                  </a:cxn>
                  <a:cxn ang="0">
                    <a:pos x="88" y="11"/>
                  </a:cxn>
                  <a:cxn ang="0">
                    <a:pos x="76" y="11"/>
                  </a:cxn>
                  <a:cxn ang="0">
                    <a:pos x="58" y="8"/>
                  </a:cxn>
                  <a:cxn ang="0">
                    <a:pos x="44" y="0"/>
                  </a:cxn>
                  <a:cxn ang="0">
                    <a:pos x="40" y="8"/>
                  </a:cxn>
                  <a:cxn ang="0">
                    <a:pos x="38" y="25"/>
                  </a:cxn>
                  <a:cxn ang="0">
                    <a:pos x="24" y="25"/>
                  </a:cxn>
                  <a:cxn ang="0">
                    <a:pos x="20" y="40"/>
                  </a:cxn>
                  <a:cxn ang="0">
                    <a:pos x="12" y="45"/>
                  </a:cxn>
                  <a:cxn ang="0">
                    <a:pos x="0" y="62"/>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2" name="Freeform 37">
                <a:extLst>
                  <a:ext uri="{FF2B5EF4-FFF2-40B4-BE49-F238E27FC236}">
                    <a16:creationId xmlns:a16="http://schemas.microsoft.com/office/drawing/2014/main" xmlns="" id="{60BDA0C6-C87F-4DDA-A049-3BADF72AEEE4}"/>
                  </a:ext>
                </a:extLst>
              </p:cNvPr>
              <p:cNvSpPr>
                <a:spLocks/>
              </p:cNvSpPr>
              <p:nvPr/>
            </p:nvSpPr>
            <p:spPr bwMode="auto">
              <a:xfrm>
                <a:off x="1155" y="2228"/>
                <a:ext cx="802" cy="1698"/>
              </a:xfrm>
              <a:custGeom>
                <a:avLst/>
                <a:gdLst/>
                <a:ahLst/>
                <a:cxnLst>
                  <a:cxn ang="0">
                    <a:pos x="92" y="28"/>
                  </a:cxn>
                  <a:cxn ang="0">
                    <a:pos x="152" y="3"/>
                  </a:cxn>
                  <a:cxn ang="0">
                    <a:pos x="127" y="59"/>
                  </a:cxn>
                  <a:cxn ang="0">
                    <a:pos x="152" y="56"/>
                  </a:cxn>
                  <a:cxn ang="0">
                    <a:pos x="177" y="53"/>
                  </a:cxn>
                  <a:cxn ang="0">
                    <a:pos x="212" y="73"/>
                  </a:cxn>
                  <a:cxn ang="0">
                    <a:pos x="322" y="103"/>
                  </a:cxn>
                  <a:cxn ang="0">
                    <a:pos x="372" y="134"/>
                  </a:cxn>
                  <a:cxn ang="0">
                    <a:pos x="437" y="151"/>
                  </a:cxn>
                  <a:cxn ang="0">
                    <a:pos x="530" y="234"/>
                  </a:cxn>
                  <a:cxn ang="0">
                    <a:pos x="581" y="338"/>
                  </a:cxn>
                  <a:cxn ang="0">
                    <a:pos x="780" y="424"/>
                  </a:cxn>
                  <a:cxn ang="0">
                    <a:pos x="782" y="567"/>
                  </a:cxn>
                  <a:cxn ang="0">
                    <a:pos x="731" y="642"/>
                  </a:cxn>
                  <a:cxn ang="0">
                    <a:pos x="723" y="751"/>
                  </a:cxn>
                  <a:cxn ang="0">
                    <a:pos x="694" y="798"/>
                  </a:cxn>
                  <a:cxn ang="0">
                    <a:pos x="647" y="879"/>
                  </a:cxn>
                  <a:cxn ang="0">
                    <a:pos x="579" y="907"/>
                  </a:cxn>
                  <a:cxn ang="0">
                    <a:pos x="544" y="991"/>
                  </a:cxn>
                  <a:cxn ang="0">
                    <a:pos x="536" y="1061"/>
                  </a:cxn>
                  <a:cxn ang="0">
                    <a:pos x="481" y="1125"/>
                  </a:cxn>
                  <a:cxn ang="0">
                    <a:pos x="448" y="1175"/>
                  </a:cxn>
                  <a:cxn ang="0">
                    <a:pos x="427" y="1200"/>
                  </a:cxn>
                  <a:cxn ang="0">
                    <a:pos x="415" y="1267"/>
                  </a:cxn>
                  <a:cxn ang="0">
                    <a:pos x="361" y="1295"/>
                  </a:cxn>
                  <a:cxn ang="0">
                    <a:pos x="318" y="1323"/>
                  </a:cxn>
                  <a:cxn ang="0">
                    <a:pos x="316" y="1387"/>
                  </a:cxn>
                  <a:cxn ang="0">
                    <a:pos x="275" y="1437"/>
                  </a:cxn>
                  <a:cxn ang="0">
                    <a:pos x="300" y="1482"/>
                  </a:cxn>
                  <a:cxn ang="0">
                    <a:pos x="259" y="1524"/>
                  </a:cxn>
                  <a:cxn ang="0">
                    <a:pos x="238" y="1597"/>
                  </a:cxn>
                  <a:cxn ang="0">
                    <a:pos x="292" y="1697"/>
                  </a:cxn>
                  <a:cxn ang="0">
                    <a:pos x="228" y="1647"/>
                  </a:cxn>
                  <a:cxn ang="0">
                    <a:pos x="187" y="1557"/>
                  </a:cxn>
                  <a:cxn ang="0">
                    <a:pos x="183" y="1323"/>
                  </a:cxn>
                  <a:cxn ang="0">
                    <a:pos x="177" y="1223"/>
                  </a:cxn>
                  <a:cxn ang="0">
                    <a:pos x="181" y="1114"/>
                  </a:cxn>
                  <a:cxn ang="0">
                    <a:pos x="189" y="1027"/>
                  </a:cxn>
                  <a:cxn ang="0">
                    <a:pos x="185" y="888"/>
                  </a:cxn>
                  <a:cxn ang="0">
                    <a:pos x="191" y="773"/>
                  </a:cxn>
                  <a:cxn ang="0">
                    <a:pos x="144" y="695"/>
                  </a:cxn>
                  <a:cxn ang="0">
                    <a:pos x="72" y="634"/>
                  </a:cxn>
                  <a:cxn ang="0">
                    <a:pos x="47" y="539"/>
                  </a:cxn>
                  <a:cxn ang="0">
                    <a:pos x="14" y="486"/>
                  </a:cxn>
                  <a:cxn ang="0">
                    <a:pos x="16" y="396"/>
                  </a:cxn>
                  <a:cxn ang="0">
                    <a:pos x="8" y="310"/>
                  </a:cxn>
                  <a:cxn ang="0">
                    <a:pos x="58" y="140"/>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pic>
        <p:nvPicPr>
          <p:cNvPr id="42" name="Grafik 85" descr="NORWAPP.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0588" y="6416675"/>
            <a:ext cx="2254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42">
            <a:extLst>
              <a:ext uri="{FF2B5EF4-FFF2-40B4-BE49-F238E27FC236}">
                <a16:creationId xmlns:a16="http://schemas.microsoft.com/office/drawing/2014/main" xmlns="" id="{023C6298-DBCE-4F89-B471-EF423AEE9E6D}"/>
              </a:ext>
            </a:extLst>
          </p:cNvPr>
          <p:cNvSpPr txBox="1"/>
          <p:nvPr userDrawn="1"/>
        </p:nvSpPr>
        <p:spPr>
          <a:xfrm>
            <a:off x="-1273" y="0"/>
            <a:ext cx="748923" cy="6858000"/>
          </a:xfrm>
          <a:prstGeom prst="rect">
            <a:avLst/>
          </a:prstGeom>
          <a:solidFill>
            <a:srgbClr val="92D050">
              <a:alpha val="80000"/>
            </a:srgbClr>
          </a:solidFill>
        </p:spPr>
        <p:txBody>
          <a:bodyPr vert="vert270" anchor="ctr">
            <a:spAutoFit/>
          </a:bodyPr>
          <a:lstStyle/>
          <a:p>
            <a:pPr marL="720000">
              <a:lnSpc>
                <a:spcPts val="800"/>
              </a:lnSpc>
              <a:spcBef>
                <a:spcPts val="0"/>
              </a:spcBef>
              <a:spcAft>
                <a:spcPts val="0"/>
              </a:spcAft>
              <a:defRPr/>
            </a:pPr>
            <a:endParaRPr lang="de-DE" sz="800" b="1" dirty="0">
              <a:latin typeface="Calibri" panose="020F0502020204030204" pitchFamily="34" charset="0"/>
            </a:endParaRPr>
          </a:p>
          <a:p>
            <a:pPr marL="720000">
              <a:lnSpc>
                <a:spcPts val="2800"/>
              </a:lnSpc>
              <a:spcBef>
                <a:spcPts val="0"/>
              </a:spcBef>
              <a:spcAft>
                <a:spcPts val="0"/>
              </a:spcAft>
              <a:defRPr/>
            </a:pPr>
            <a:r>
              <a:rPr lang="de-DE" b="1" dirty="0">
                <a:latin typeface="Calibri" panose="020F0502020204030204" pitchFamily="34" charset="0"/>
              </a:rPr>
              <a:t>V</a:t>
            </a:r>
            <a:r>
              <a:rPr lang="de-DE" sz="2000" b="1" dirty="0">
                <a:latin typeface="Calibri" panose="020F0502020204030204" pitchFamily="34" charset="0"/>
              </a:rPr>
              <a:t>orsprung durch </a:t>
            </a:r>
            <a:r>
              <a:rPr lang="de-DE" b="1" dirty="0">
                <a:latin typeface="Calibri" panose="020F0502020204030204" pitchFamily="34" charset="0"/>
              </a:rPr>
              <a:t>N</a:t>
            </a:r>
            <a:r>
              <a:rPr lang="de-DE" sz="2000" b="1" dirty="0">
                <a:latin typeface="Calibri" panose="020F0502020204030204" pitchFamily="34" charset="0"/>
              </a:rPr>
              <a:t>achhaltigkeit </a:t>
            </a:r>
          </a:p>
          <a:p>
            <a:pPr marL="720000">
              <a:lnSpc>
                <a:spcPts val="800"/>
              </a:lnSpc>
              <a:spcBef>
                <a:spcPts val="0"/>
              </a:spcBef>
              <a:spcAft>
                <a:spcPts val="0"/>
              </a:spcAft>
              <a:defRPr/>
            </a:pPr>
            <a:endParaRPr lang="de-DE" b="1" dirty="0">
              <a:latin typeface="Calibri" panose="020F0502020204030204" pitchFamily="34" charset="0"/>
            </a:endParaRPr>
          </a:p>
        </p:txBody>
      </p:sp>
      <p:pic>
        <p:nvPicPr>
          <p:cNvPr id="44" name="Grafik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6308725"/>
            <a:ext cx="82867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fik 4"/>
          <p:cNvPicPr>
            <a:picLocks noChangeAspect="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b="50000"/>
          <a:stretch>
            <a:fillRect/>
          </a:stretch>
        </p:blipFill>
        <p:spPr bwMode="auto">
          <a:xfrm>
            <a:off x="6948488" y="4856163"/>
            <a:ext cx="21605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2">
            <a:extLst>
              <a:ext uri="{FF2B5EF4-FFF2-40B4-BE49-F238E27FC236}">
                <a16:creationId xmlns:a16="http://schemas.microsoft.com/office/drawing/2014/main" xmlns="" id="{E047914C-6C94-4ABA-8886-D649254995DC}"/>
              </a:ext>
            </a:extLst>
          </p:cNvPr>
          <p:cNvSpPr>
            <a:spLocks noChangeArrowheads="1"/>
          </p:cNvSpPr>
          <p:nvPr userDrawn="1"/>
        </p:nvSpPr>
        <p:spPr bwMode="auto">
          <a:xfrm>
            <a:off x="4500563" y="6410325"/>
            <a:ext cx="4348162" cy="258763"/>
          </a:xfrm>
          <a:prstGeom prst="rect">
            <a:avLst/>
          </a:prstGeom>
          <a:noFill/>
          <a:ln w="12700">
            <a:noFill/>
            <a:miter lim="800000"/>
            <a:headEnd/>
            <a:tailEnd/>
          </a:ln>
          <a:effectLst/>
        </p:spPr>
        <p:txBody>
          <a:bodyPr lIns="90488" tIns="44450" rIns="90488" bIns="44450" anchor="ctr">
            <a:spAutoFit/>
          </a:bodyPr>
          <a:lstStyle>
            <a:lvl1pPr defTabSz="719138">
              <a:tabLst>
                <a:tab pos="3767138" algn="r"/>
                <a:tab pos="4032250" algn="r"/>
              </a:tabLst>
              <a:defRPr sz="2400">
                <a:solidFill>
                  <a:schemeClr val="tx1"/>
                </a:solidFill>
                <a:latin typeface="Arial" pitchFamily="34" charset="0"/>
              </a:defRPr>
            </a:lvl1pPr>
            <a:lvl2pPr marL="742950" indent="-285750" defTabSz="719138">
              <a:tabLst>
                <a:tab pos="3767138" algn="r"/>
                <a:tab pos="4032250" algn="r"/>
              </a:tabLst>
              <a:defRPr sz="2400">
                <a:solidFill>
                  <a:schemeClr val="tx1"/>
                </a:solidFill>
                <a:latin typeface="Arial" pitchFamily="34" charset="0"/>
              </a:defRPr>
            </a:lvl2pPr>
            <a:lvl3pPr marL="1143000" indent="-228600" defTabSz="719138">
              <a:tabLst>
                <a:tab pos="3767138" algn="r"/>
                <a:tab pos="4032250" algn="r"/>
              </a:tabLst>
              <a:defRPr sz="2400">
                <a:solidFill>
                  <a:schemeClr val="tx1"/>
                </a:solidFill>
                <a:latin typeface="Arial" pitchFamily="34" charset="0"/>
              </a:defRPr>
            </a:lvl3pPr>
            <a:lvl4pPr marL="1600200" indent="-228600" defTabSz="719138">
              <a:tabLst>
                <a:tab pos="3767138" algn="r"/>
                <a:tab pos="4032250" algn="r"/>
              </a:tabLst>
              <a:defRPr sz="2400">
                <a:solidFill>
                  <a:schemeClr val="tx1"/>
                </a:solidFill>
                <a:latin typeface="Arial" pitchFamily="34" charset="0"/>
              </a:defRPr>
            </a:lvl4pPr>
            <a:lvl5pPr marL="2057400" indent="-228600" defTabSz="719138">
              <a:tabLst>
                <a:tab pos="3767138" algn="r"/>
                <a:tab pos="4032250" algn="r"/>
              </a:tabLst>
              <a:defRPr sz="2400">
                <a:solidFill>
                  <a:schemeClr val="tx1"/>
                </a:solidFill>
                <a:latin typeface="Arial" pitchFamily="34" charset="0"/>
              </a:defRPr>
            </a:lvl5pPr>
            <a:lvl6pPr marL="25146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6pPr>
            <a:lvl7pPr marL="29718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7pPr>
            <a:lvl8pPr marL="34290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8pPr>
            <a:lvl9pPr marL="38862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9pPr>
          </a:lstStyle>
          <a:p>
            <a:pPr algn="r"/>
            <a:r>
              <a:rPr lang="de-DE" altLang="de-DE" sz="1100">
                <a:solidFill>
                  <a:srgbClr val="000000"/>
                </a:solidFill>
                <a:latin typeface="Calibri" pitchFamily="34" charset="0"/>
              </a:rPr>
              <a:t>	e-fect	 </a:t>
            </a:r>
            <a:fld id="{E3B9A32F-891F-41F7-9951-0CF3F6F346FF}" type="slidenum">
              <a:rPr lang="de-DE" altLang="de-DE" sz="1100">
                <a:solidFill>
                  <a:srgbClr val="000000"/>
                </a:solidFill>
                <a:latin typeface="Calibri" pitchFamily="34" charset="0"/>
              </a:rPr>
              <a:pPr algn="r"/>
              <a:t>‹Nr.›</a:t>
            </a:fld>
            <a:endParaRPr lang="de-DE" altLang="de-DE" sz="1100">
              <a:solidFill>
                <a:srgbClr val="000000"/>
              </a:solidFill>
              <a:latin typeface="Calibri" pitchFamily="34" charset="0"/>
            </a:endParaRPr>
          </a:p>
        </p:txBody>
      </p:sp>
      <p:sp>
        <p:nvSpPr>
          <p:cNvPr id="2" name="Titel 1"/>
          <p:cNvSpPr>
            <a:spLocks noGrp="1"/>
          </p:cNvSpPr>
          <p:nvPr>
            <p:ph type="ctrTitle"/>
          </p:nvPr>
        </p:nvSpPr>
        <p:spPr>
          <a:xfrm>
            <a:off x="685800" y="2130425"/>
            <a:ext cx="7772400" cy="1470025"/>
          </a:xfrm>
          <a:noFill/>
        </p:spPr>
        <p:txBody>
          <a:bodyPr/>
          <a:lstStyle>
            <a:lvl1pPr>
              <a:defRPr>
                <a:latin typeface="Calibri" pitchFamily="34" charset="0"/>
              </a:defRPr>
            </a:lvl1pPr>
          </a:lstStyle>
          <a:p>
            <a:r>
              <a:rPr lang="de-DE" dirty="0"/>
              <a:t>Titelmasterformat durch Klicken bearbeiten</a:t>
            </a:r>
          </a:p>
        </p:txBody>
      </p:sp>
      <p:sp>
        <p:nvSpPr>
          <p:cNvPr id="3" name="Untertitel 2"/>
          <p:cNvSpPr>
            <a:spLocks noGrp="1"/>
          </p:cNvSpPr>
          <p:nvPr>
            <p:ph type="subTitle" idx="1"/>
          </p:nvPr>
        </p:nvSpPr>
        <p:spPr>
          <a:xfrm>
            <a:off x="890588" y="3828733"/>
            <a:ext cx="70866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47" name="Fußzeilenplatzhalter 3">
            <a:extLst>
              <a:ext uri="{FF2B5EF4-FFF2-40B4-BE49-F238E27FC236}">
                <a16:creationId xmlns:a16="http://schemas.microsoft.com/office/drawing/2014/main" xmlns="" id="{D3E172C0-EF77-4455-8F04-A4DFAF64D39F}"/>
              </a:ext>
            </a:extLst>
          </p:cNvPr>
          <p:cNvSpPr>
            <a:spLocks noGrp="1"/>
          </p:cNvSpPr>
          <p:nvPr>
            <p:ph type="ftr" sz="quarter" idx="10"/>
          </p:nvPr>
        </p:nvSpPr>
        <p:spPr/>
        <p:txBody>
          <a:bodyPr/>
          <a:lstStyle>
            <a:lvl1pPr>
              <a:defRPr/>
            </a:lvl1pPr>
          </a:lstStyle>
          <a:p>
            <a:pPr>
              <a:defRPr/>
            </a:pPr>
            <a:r>
              <a:rPr lang="de-DE"/>
              <a:t>STADT NORDERSTEDT – Die Oberbürgermeisterin</a:t>
            </a:r>
          </a:p>
        </p:txBody>
      </p:sp>
    </p:spTree>
    <p:extLst>
      <p:ext uri="{BB962C8B-B14F-4D97-AF65-F5344CB8AC3E}">
        <p14:creationId xmlns:p14="http://schemas.microsoft.com/office/powerpoint/2010/main" val="247567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pSp>
        <p:nvGrpSpPr>
          <p:cNvPr id="4" name="Group 39">
            <a:extLst>
              <a:ext uri="{FF2B5EF4-FFF2-40B4-BE49-F238E27FC236}">
                <a16:creationId xmlns:a16="http://schemas.microsoft.com/office/drawing/2014/main" xmlns="" id="{8B26F2FC-B20F-4F86-A213-B9940BCE753D}"/>
              </a:ext>
            </a:extLst>
          </p:cNvPr>
          <p:cNvGrpSpPr>
            <a:grpSpLocks/>
          </p:cNvGrpSpPr>
          <p:nvPr/>
        </p:nvGrpSpPr>
        <p:grpSpPr bwMode="auto">
          <a:xfrm>
            <a:off x="146050" y="1269132"/>
            <a:ext cx="8836025" cy="5256212"/>
            <a:chOff x="92" y="615"/>
            <a:chExt cx="5566" cy="3311"/>
          </a:xfrm>
          <a:solidFill>
            <a:srgbClr val="92D050">
              <a:alpha val="30000"/>
            </a:srgbClr>
          </a:solidFill>
        </p:grpSpPr>
        <p:grpSp>
          <p:nvGrpSpPr>
            <p:cNvPr id="5" name="Group 31">
              <a:extLst>
                <a:ext uri="{FF2B5EF4-FFF2-40B4-BE49-F238E27FC236}">
                  <a16:creationId xmlns:a16="http://schemas.microsoft.com/office/drawing/2014/main" xmlns="" id="{12C6784D-7AA4-4C0B-9E49-310FF9938985}"/>
                </a:ext>
              </a:extLst>
            </p:cNvPr>
            <p:cNvGrpSpPr>
              <a:grpSpLocks/>
            </p:cNvGrpSpPr>
            <p:nvPr/>
          </p:nvGrpSpPr>
          <p:grpSpPr bwMode="auto">
            <a:xfrm>
              <a:off x="2314" y="617"/>
              <a:ext cx="3344" cy="3080"/>
              <a:chOff x="2314" y="617"/>
              <a:chExt cx="3344" cy="3080"/>
            </a:xfrm>
            <a:grpFill/>
          </p:grpSpPr>
          <p:grpSp>
            <p:nvGrpSpPr>
              <p:cNvPr id="13" name="Group 7">
                <a:extLst>
                  <a:ext uri="{FF2B5EF4-FFF2-40B4-BE49-F238E27FC236}">
                    <a16:creationId xmlns:a16="http://schemas.microsoft.com/office/drawing/2014/main" xmlns="" id="{3753E950-C087-45F2-9622-63CB1596F3A2}"/>
                  </a:ext>
                </a:extLst>
              </p:cNvPr>
              <p:cNvGrpSpPr>
                <a:grpSpLocks/>
              </p:cNvGrpSpPr>
              <p:nvPr/>
            </p:nvGrpSpPr>
            <p:grpSpPr bwMode="auto">
              <a:xfrm>
                <a:off x="5166" y="2575"/>
                <a:ext cx="492" cy="1122"/>
                <a:chOff x="5166" y="2575"/>
                <a:chExt cx="492" cy="1122"/>
              </a:xfrm>
              <a:grpFill/>
            </p:grpSpPr>
            <p:grpSp>
              <p:nvGrpSpPr>
                <p:cNvPr id="37" name="Group 5">
                  <a:extLst>
                    <a:ext uri="{FF2B5EF4-FFF2-40B4-BE49-F238E27FC236}">
                      <a16:creationId xmlns:a16="http://schemas.microsoft.com/office/drawing/2014/main" xmlns="" id="{AE9711A2-D358-4EDF-8F5B-AD64E4F6F1CC}"/>
                    </a:ext>
                  </a:extLst>
                </p:cNvPr>
                <p:cNvGrpSpPr>
                  <a:grpSpLocks/>
                </p:cNvGrpSpPr>
                <p:nvPr/>
              </p:nvGrpSpPr>
              <p:grpSpPr bwMode="auto">
                <a:xfrm>
                  <a:off x="5166" y="3367"/>
                  <a:ext cx="492" cy="330"/>
                  <a:chOff x="5166" y="3367"/>
                  <a:chExt cx="492" cy="330"/>
                </a:xfrm>
                <a:grpFill/>
              </p:grpSpPr>
              <p:sp>
                <p:nvSpPr>
                  <p:cNvPr id="39" name="Freeform 2">
                    <a:extLst>
                      <a:ext uri="{FF2B5EF4-FFF2-40B4-BE49-F238E27FC236}">
                        <a16:creationId xmlns:a16="http://schemas.microsoft.com/office/drawing/2014/main" xmlns="" id="{A189A8D9-0073-4034-911E-2D95DC357C2A}"/>
                      </a:ext>
                    </a:extLst>
                  </p:cNvPr>
                  <p:cNvSpPr>
                    <a:spLocks/>
                  </p:cNvSpPr>
                  <p:nvPr/>
                </p:nvSpPr>
                <p:spPr bwMode="auto">
                  <a:xfrm>
                    <a:off x="5579" y="3367"/>
                    <a:ext cx="79" cy="200"/>
                  </a:xfrm>
                  <a:custGeom>
                    <a:avLst/>
                    <a:gdLst/>
                    <a:ahLst/>
                    <a:cxnLst>
                      <a:cxn ang="0">
                        <a:pos x="25" y="3"/>
                      </a:cxn>
                      <a:cxn ang="0">
                        <a:pos x="33" y="0"/>
                      </a:cxn>
                      <a:cxn ang="0">
                        <a:pos x="47" y="22"/>
                      </a:cxn>
                      <a:cxn ang="0">
                        <a:pos x="45" y="86"/>
                      </a:cxn>
                      <a:cxn ang="0">
                        <a:pos x="55" y="86"/>
                      </a:cxn>
                      <a:cxn ang="0">
                        <a:pos x="57" y="94"/>
                      </a:cxn>
                      <a:cxn ang="0">
                        <a:pos x="60" y="108"/>
                      </a:cxn>
                      <a:cxn ang="0">
                        <a:pos x="62" y="116"/>
                      </a:cxn>
                      <a:cxn ang="0">
                        <a:pos x="70" y="113"/>
                      </a:cxn>
                      <a:cxn ang="0">
                        <a:pos x="76" y="100"/>
                      </a:cxn>
                      <a:cxn ang="0">
                        <a:pos x="78" y="108"/>
                      </a:cxn>
                      <a:cxn ang="0">
                        <a:pos x="74" y="119"/>
                      </a:cxn>
                      <a:cxn ang="0">
                        <a:pos x="70" y="127"/>
                      </a:cxn>
                      <a:cxn ang="0">
                        <a:pos x="68" y="144"/>
                      </a:cxn>
                      <a:cxn ang="0">
                        <a:pos x="59" y="152"/>
                      </a:cxn>
                      <a:cxn ang="0">
                        <a:pos x="53" y="155"/>
                      </a:cxn>
                      <a:cxn ang="0">
                        <a:pos x="45" y="163"/>
                      </a:cxn>
                      <a:cxn ang="0">
                        <a:pos x="43" y="171"/>
                      </a:cxn>
                      <a:cxn ang="0">
                        <a:pos x="45" y="180"/>
                      </a:cxn>
                      <a:cxn ang="0">
                        <a:pos x="47" y="188"/>
                      </a:cxn>
                      <a:cxn ang="0">
                        <a:pos x="37" y="193"/>
                      </a:cxn>
                      <a:cxn ang="0">
                        <a:pos x="31" y="196"/>
                      </a:cxn>
                      <a:cxn ang="0">
                        <a:pos x="25" y="199"/>
                      </a:cxn>
                      <a:cxn ang="0">
                        <a:pos x="21" y="196"/>
                      </a:cxn>
                      <a:cxn ang="0">
                        <a:pos x="12" y="193"/>
                      </a:cxn>
                      <a:cxn ang="0">
                        <a:pos x="8" y="188"/>
                      </a:cxn>
                      <a:cxn ang="0">
                        <a:pos x="12" y="182"/>
                      </a:cxn>
                      <a:cxn ang="0">
                        <a:pos x="20" y="180"/>
                      </a:cxn>
                      <a:cxn ang="0">
                        <a:pos x="25" y="166"/>
                      </a:cxn>
                      <a:cxn ang="0">
                        <a:pos x="25" y="160"/>
                      </a:cxn>
                      <a:cxn ang="0">
                        <a:pos x="20" y="155"/>
                      </a:cxn>
                      <a:cxn ang="0">
                        <a:pos x="12" y="146"/>
                      </a:cxn>
                      <a:cxn ang="0">
                        <a:pos x="6" y="146"/>
                      </a:cxn>
                      <a:cxn ang="0">
                        <a:pos x="2" y="144"/>
                      </a:cxn>
                      <a:cxn ang="0">
                        <a:pos x="0" y="135"/>
                      </a:cxn>
                      <a:cxn ang="0">
                        <a:pos x="2" y="130"/>
                      </a:cxn>
                      <a:cxn ang="0">
                        <a:pos x="6" y="130"/>
                      </a:cxn>
                      <a:cxn ang="0">
                        <a:pos x="12" y="127"/>
                      </a:cxn>
                      <a:cxn ang="0">
                        <a:pos x="20" y="119"/>
                      </a:cxn>
                      <a:cxn ang="0">
                        <a:pos x="23" y="116"/>
                      </a:cxn>
                      <a:cxn ang="0">
                        <a:pos x="27" y="86"/>
                      </a:cxn>
                      <a:cxn ang="0">
                        <a:pos x="23" y="77"/>
                      </a:cxn>
                      <a:cxn ang="0">
                        <a:pos x="18" y="72"/>
                      </a:cxn>
                      <a:cxn ang="0">
                        <a:pos x="16" y="55"/>
                      </a:cxn>
                      <a:cxn ang="0">
                        <a:pos x="18" y="39"/>
                      </a:cxn>
                      <a:cxn ang="0">
                        <a:pos x="20" y="28"/>
                      </a:cxn>
                      <a:cxn ang="0">
                        <a:pos x="25" y="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0" name="Freeform 3">
                    <a:extLst>
                      <a:ext uri="{FF2B5EF4-FFF2-40B4-BE49-F238E27FC236}">
                        <a16:creationId xmlns:a16="http://schemas.microsoft.com/office/drawing/2014/main" xmlns="" id="{8390B20F-2C05-48B7-A99F-F3891C36D4B5}"/>
                      </a:ext>
                    </a:extLst>
                  </p:cNvPr>
                  <p:cNvSpPr>
                    <a:spLocks/>
                  </p:cNvSpPr>
                  <p:nvPr/>
                </p:nvSpPr>
                <p:spPr bwMode="auto">
                  <a:xfrm>
                    <a:off x="5428" y="3527"/>
                    <a:ext cx="146" cy="170"/>
                  </a:xfrm>
                  <a:custGeom>
                    <a:avLst/>
                    <a:gdLst/>
                    <a:ahLst/>
                    <a:cxnLst>
                      <a:cxn ang="0">
                        <a:pos x="102" y="0"/>
                      </a:cxn>
                      <a:cxn ang="0">
                        <a:pos x="120" y="0"/>
                      </a:cxn>
                      <a:cxn ang="0">
                        <a:pos x="145" y="44"/>
                      </a:cxn>
                      <a:cxn ang="0">
                        <a:pos x="118" y="83"/>
                      </a:cxn>
                      <a:cxn ang="0">
                        <a:pos x="118" y="100"/>
                      </a:cxn>
                      <a:cxn ang="0">
                        <a:pos x="112" y="105"/>
                      </a:cxn>
                      <a:cxn ang="0">
                        <a:pos x="96" y="105"/>
                      </a:cxn>
                      <a:cxn ang="0">
                        <a:pos x="76" y="127"/>
                      </a:cxn>
                      <a:cxn ang="0">
                        <a:pos x="59" y="150"/>
                      </a:cxn>
                      <a:cxn ang="0">
                        <a:pos x="47" y="169"/>
                      </a:cxn>
                      <a:cxn ang="0">
                        <a:pos x="47" y="152"/>
                      </a:cxn>
                      <a:cxn ang="0">
                        <a:pos x="25" y="155"/>
                      </a:cxn>
                      <a:cxn ang="0">
                        <a:pos x="16" y="155"/>
                      </a:cxn>
                      <a:cxn ang="0">
                        <a:pos x="0" y="155"/>
                      </a:cxn>
                      <a:cxn ang="0">
                        <a:pos x="22" y="127"/>
                      </a:cxn>
                      <a:cxn ang="0">
                        <a:pos x="29" y="114"/>
                      </a:cxn>
                      <a:cxn ang="0">
                        <a:pos x="37" y="114"/>
                      </a:cxn>
                      <a:cxn ang="0">
                        <a:pos x="53" y="91"/>
                      </a:cxn>
                      <a:cxn ang="0">
                        <a:pos x="59" y="91"/>
                      </a:cxn>
                      <a:cxn ang="0">
                        <a:pos x="59" y="89"/>
                      </a:cxn>
                      <a:cxn ang="0">
                        <a:pos x="67" y="80"/>
                      </a:cxn>
                      <a:cxn ang="0">
                        <a:pos x="76" y="80"/>
                      </a:cxn>
                      <a:cxn ang="0">
                        <a:pos x="73" y="55"/>
                      </a:cxn>
                      <a:cxn ang="0">
                        <a:pos x="74" y="55"/>
                      </a:cxn>
                      <a:cxn ang="0">
                        <a:pos x="84" y="42"/>
                      </a:cxn>
                      <a:cxn ang="0">
                        <a:pos x="88" y="53"/>
                      </a:cxn>
                      <a:cxn ang="0">
                        <a:pos x="104" y="33"/>
                      </a:cxn>
                      <a:cxn ang="0">
                        <a:pos x="102" y="0"/>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41" name="Freeform 4">
                    <a:extLst>
                      <a:ext uri="{FF2B5EF4-FFF2-40B4-BE49-F238E27FC236}">
                        <a16:creationId xmlns:a16="http://schemas.microsoft.com/office/drawing/2014/main" xmlns="" id="{7B8DAB80-AB9C-44DB-8A9F-DB4F15F956FE}"/>
                      </a:ext>
                    </a:extLst>
                  </p:cNvPr>
                  <p:cNvSpPr>
                    <a:spLocks/>
                  </p:cNvSpPr>
                  <p:nvPr/>
                </p:nvSpPr>
                <p:spPr bwMode="auto">
                  <a:xfrm>
                    <a:off x="5166" y="3537"/>
                    <a:ext cx="56" cy="90"/>
                  </a:xfrm>
                  <a:custGeom>
                    <a:avLst/>
                    <a:gdLst/>
                    <a:ahLst/>
                    <a:cxnLst>
                      <a:cxn ang="0">
                        <a:pos x="0" y="0"/>
                      </a:cxn>
                      <a:cxn ang="0">
                        <a:pos x="12" y="0"/>
                      </a:cxn>
                      <a:cxn ang="0">
                        <a:pos x="26" y="11"/>
                      </a:cxn>
                      <a:cxn ang="0">
                        <a:pos x="55" y="11"/>
                      </a:cxn>
                      <a:cxn ang="0">
                        <a:pos x="51" y="25"/>
                      </a:cxn>
                      <a:cxn ang="0">
                        <a:pos x="55" y="42"/>
                      </a:cxn>
                      <a:cxn ang="0">
                        <a:pos x="45" y="42"/>
                      </a:cxn>
                      <a:cxn ang="0">
                        <a:pos x="43" y="45"/>
                      </a:cxn>
                      <a:cxn ang="0">
                        <a:pos x="37" y="47"/>
                      </a:cxn>
                      <a:cxn ang="0">
                        <a:pos x="43" y="89"/>
                      </a:cxn>
                      <a:cxn ang="0">
                        <a:pos x="26" y="86"/>
                      </a:cxn>
                      <a:cxn ang="0">
                        <a:pos x="10" y="72"/>
                      </a:cxn>
                      <a:cxn ang="0">
                        <a:pos x="10" y="45"/>
                      </a:cxn>
                      <a:cxn ang="0">
                        <a:pos x="10" y="33"/>
                      </a:cxn>
                      <a:cxn ang="0">
                        <a:pos x="0" y="25"/>
                      </a:cxn>
                      <a:cxn ang="0">
                        <a:pos x="0" y="0"/>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38" name="Freeform 6">
                  <a:extLst>
                    <a:ext uri="{FF2B5EF4-FFF2-40B4-BE49-F238E27FC236}">
                      <a16:creationId xmlns:a16="http://schemas.microsoft.com/office/drawing/2014/main" xmlns="" id="{9A5FC80B-719A-44D4-80C3-398B29C2412A}"/>
                    </a:ext>
                  </a:extLst>
                </p:cNvPr>
                <p:cNvSpPr>
                  <a:spLocks/>
                </p:cNvSpPr>
                <p:nvPr/>
              </p:nvSpPr>
              <p:spPr bwMode="auto">
                <a:xfrm>
                  <a:off x="5266" y="2575"/>
                  <a:ext cx="89" cy="101"/>
                </a:xfrm>
                <a:custGeom>
                  <a:avLst/>
                  <a:gdLst/>
                  <a:ahLst/>
                  <a:cxnLst>
                    <a:cxn ang="0">
                      <a:pos x="16" y="37"/>
                    </a:cxn>
                    <a:cxn ang="0">
                      <a:pos x="0" y="80"/>
                    </a:cxn>
                    <a:cxn ang="0">
                      <a:pos x="6" y="97"/>
                    </a:cxn>
                    <a:cxn ang="0">
                      <a:pos x="31" y="100"/>
                    </a:cxn>
                    <a:cxn ang="0">
                      <a:pos x="53" y="100"/>
                    </a:cxn>
                    <a:cxn ang="0">
                      <a:pos x="61" y="83"/>
                    </a:cxn>
                    <a:cxn ang="0">
                      <a:pos x="65" y="66"/>
                    </a:cxn>
                    <a:cxn ang="0">
                      <a:pos x="88" y="66"/>
                    </a:cxn>
                    <a:cxn ang="0">
                      <a:pos x="84" y="40"/>
                    </a:cxn>
                    <a:cxn ang="0">
                      <a:pos x="84" y="14"/>
                    </a:cxn>
                    <a:cxn ang="0">
                      <a:pos x="61" y="0"/>
                    </a:cxn>
                    <a:cxn ang="0">
                      <a:pos x="59" y="29"/>
                    </a:cxn>
                    <a:cxn ang="0">
                      <a:pos x="72" y="46"/>
                    </a:cxn>
                    <a:cxn ang="0">
                      <a:pos x="51" y="46"/>
                    </a:cxn>
                    <a:cxn ang="0">
                      <a:pos x="43" y="57"/>
                    </a:cxn>
                    <a:cxn ang="0">
                      <a:pos x="16" y="37"/>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4" name="Group 21">
                <a:extLst>
                  <a:ext uri="{FF2B5EF4-FFF2-40B4-BE49-F238E27FC236}">
                    <a16:creationId xmlns:a16="http://schemas.microsoft.com/office/drawing/2014/main" xmlns="" id="{3BF9365E-89EB-42E6-838A-CC4DCB5872FD}"/>
                  </a:ext>
                </a:extLst>
              </p:cNvPr>
              <p:cNvGrpSpPr>
                <a:grpSpLocks/>
              </p:cNvGrpSpPr>
              <p:nvPr/>
            </p:nvGrpSpPr>
            <p:grpSpPr bwMode="auto">
              <a:xfrm>
                <a:off x="4293" y="1104"/>
                <a:ext cx="1037" cy="2393"/>
                <a:chOff x="4293" y="1104"/>
                <a:chExt cx="1037" cy="2393"/>
              </a:xfrm>
              <a:grpFill/>
            </p:grpSpPr>
            <p:grpSp>
              <p:nvGrpSpPr>
                <p:cNvPr id="24" name="Group 11">
                  <a:extLst>
                    <a:ext uri="{FF2B5EF4-FFF2-40B4-BE49-F238E27FC236}">
                      <a16:creationId xmlns:a16="http://schemas.microsoft.com/office/drawing/2014/main" xmlns="" id="{91A7CB44-85A1-4DBE-886C-8D4A395C4E8F}"/>
                    </a:ext>
                  </a:extLst>
                </p:cNvPr>
                <p:cNvGrpSpPr>
                  <a:grpSpLocks/>
                </p:cNvGrpSpPr>
                <p:nvPr/>
              </p:nvGrpSpPr>
              <p:grpSpPr bwMode="auto">
                <a:xfrm>
                  <a:off x="4460" y="1348"/>
                  <a:ext cx="232" cy="719"/>
                  <a:chOff x="4460" y="1348"/>
                  <a:chExt cx="232" cy="719"/>
                </a:xfrm>
                <a:grpFill/>
              </p:grpSpPr>
              <p:sp>
                <p:nvSpPr>
                  <p:cNvPr id="34" name="Freeform 8">
                    <a:extLst>
                      <a:ext uri="{FF2B5EF4-FFF2-40B4-BE49-F238E27FC236}">
                        <a16:creationId xmlns:a16="http://schemas.microsoft.com/office/drawing/2014/main" xmlns="" id="{F816F975-FA8B-430F-B327-6F6518386ACE}"/>
                      </a:ext>
                    </a:extLst>
                  </p:cNvPr>
                  <p:cNvSpPr>
                    <a:spLocks/>
                  </p:cNvSpPr>
                  <p:nvPr/>
                </p:nvSpPr>
                <p:spPr bwMode="auto">
                  <a:xfrm>
                    <a:off x="4460" y="1993"/>
                    <a:ext cx="56" cy="74"/>
                  </a:xfrm>
                  <a:custGeom>
                    <a:avLst/>
                    <a:gdLst/>
                    <a:ahLst/>
                    <a:cxnLst>
                      <a:cxn ang="0">
                        <a:pos x="0" y="56"/>
                      </a:cxn>
                      <a:cxn ang="0">
                        <a:pos x="10" y="70"/>
                      </a:cxn>
                      <a:cxn ang="0">
                        <a:pos x="22" y="67"/>
                      </a:cxn>
                      <a:cxn ang="0">
                        <a:pos x="39" y="73"/>
                      </a:cxn>
                      <a:cxn ang="0">
                        <a:pos x="53" y="73"/>
                      </a:cxn>
                      <a:cxn ang="0">
                        <a:pos x="55" y="48"/>
                      </a:cxn>
                      <a:cxn ang="0">
                        <a:pos x="51" y="31"/>
                      </a:cxn>
                      <a:cxn ang="0">
                        <a:pos x="41" y="11"/>
                      </a:cxn>
                      <a:cxn ang="0">
                        <a:pos x="31" y="11"/>
                      </a:cxn>
                      <a:cxn ang="0">
                        <a:pos x="28" y="0"/>
                      </a:cxn>
                      <a:cxn ang="0">
                        <a:pos x="14" y="0"/>
                      </a:cxn>
                      <a:cxn ang="0">
                        <a:pos x="14" y="22"/>
                      </a:cxn>
                      <a:cxn ang="0">
                        <a:pos x="0" y="56"/>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5" name="Freeform 9">
                    <a:extLst>
                      <a:ext uri="{FF2B5EF4-FFF2-40B4-BE49-F238E27FC236}">
                        <a16:creationId xmlns:a16="http://schemas.microsoft.com/office/drawing/2014/main" xmlns="" id="{3C8F523C-EEDA-4192-9851-09DE1FA07114}"/>
                      </a:ext>
                    </a:extLst>
                  </p:cNvPr>
                  <p:cNvSpPr>
                    <a:spLocks/>
                  </p:cNvSpPr>
                  <p:nvPr/>
                </p:nvSpPr>
                <p:spPr bwMode="auto">
                  <a:xfrm>
                    <a:off x="4607" y="1865"/>
                    <a:ext cx="54" cy="94"/>
                  </a:xfrm>
                  <a:custGeom>
                    <a:avLst/>
                    <a:gdLst/>
                    <a:ahLst/>
                    <a:cxnLst>
                      <a:cxn ang="0">
                        <a:pos x="12" y="0"/>
                      </a:cxn>
                      <a:cxn ang="0">
                        <a:pos x="35" y="3"/>
                      </a:cxn>
                      <a:cxn ang="0">
                        <a:pos x="43" y="28"/>
                      </a:cxn>
                      <a:cxn ang="0">
                        <a:pos x="53" y="42"/>
                      </a:cxn>
                      <a:cxn ang="0">
                        <a:pos x="45" y="54"/>
                      </a:cxn>
                      <a:cxn ang="0">
                        <a:pos x="53" y="68"/>
                      </a:cxn>
                      <a:cxn ang="0">
                        <a:pos x="49" y="85"/>
                      </a:cxn>
                      <a:cxn ang="0">
                        <a:pos x="41" y="93"/>
                      </a:cxn>
                      <a:cxn ang="0">
                        <a:pos x="26" y="90"/>
                      </a:cxn>
                      <a:cxn ang="0">
                        <a:pos x="16" y="90"/>
                      </a:cxn>
                      <a:cxn ang="0">
                        <a:pos x="10" y="79"/>
                      </a:cxn>
                      <a:cxn ang="0">
                        <a:pos x="4" y="65"/>
                      </a:cxn>
                      <a:cxn ang="0">
                        <a:pos x="4" y="51"/>
                      </a:cxn>
                      <a:cxn ang="0">
                        <a:pos x="0" y="31"/>
                      </a:cxn>
                      <a:cxn ang="0">
                        <a:pos x="12" y="0"/>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6" name="Freeform 10">
                    <a:extLst>
                      <a:ext uri="{FF2B5EF4-FFF2-40B4-BE49-F238E27FC236}">
                        <a16:creationId xmlns:a16="http://schemas.microsoft.com/office/drawing/2014/main" xmlns="" id="{4C825973-60BA-4691-B38B-4CE7CF90757B}"/>
                      </a:ext>
                    </a:extLst>
                  </p:cNvPr>
                  <p:cNvSpPr>
                    <a:spLocks/>
                  </p:cNvSpPr>
                  <p:nvPr/>
                </p:nvSpPr>
                <p:spPr bwMode="auto">
                  <a:xfrm>
                    <a:off x="4597" y="1348"/>
                    <a:ext cx="95" cy="87"/>
                  </a:xfrm>
                  <a:custGeom>
                    <a:avLst/>
                    <a:gdLst/>
                    <a:ahLst/>
                    <a:cxnLst>
                      <a:cxn ang="0">
                        <a:pos x="14" y="0"/>
                      </a:cxn>
                      <a:cxn ang="0">
                        <a:pos x="25" y="14"/>
                      </a:cxn>
                      <a:cxn ang="0">
                        <a:pos x="37" y="11"/>
                      </a:cxn>
                      <a:cxn ang="0">
                        <a:pos x="55" y="14"/>
                      </a:cxn>
                      <a:cxn ang="0">
                        <a:pos x="71" y="14"/>
                      </a:cxn>
                      <a:cxn ang="0">
                        <a:pos x="78" y="22"/>
                      </a:cxn>
                      <a:cxn ang="0">
                        <a:pos x="88" y="42"/>
                      </a:cxn>
                      <a:cxn ang="0">
                        <a:pos x="94" y="50"/>
                      </a:cxn>
                      <a:cxn ang="0">
                        <a:pos x="72" y="55"/>
                      </a:cxn>
                      <a:cxn ang="0">
                        <a:pos x="67" y="61"/>
                      </a:cxn>
                      <a:cxn ang="0">
                        <a:pos x="72" y="72"/>
                      </a:cxn>
                      <a:cxn ang="0">
                        <a:pos x="72" y="83"/>
                      </a:cxn>
                      <a:cxn ang="0">
                        <a:pos x="51" y="72"/>
                      </a:cxn>
                      <a:cxn ang="0">
                        <a:pos x="33" y="64"/>
                      </a:cxn>
                      <a:cxn ang="0">
                        <a:pos x="25" y="67"/>
                      </a:cxn>
                      <a:cxn ang="0">
                        <a:pos x="25" y="83"/>
                      </a:cxn>
                      <a:cxn ang="0">
                        <a:pos x="14" y="86"/>
                      </a:cxn>
                      <a:cxn ang="0">
                        <a:pos x="8" y="72"/>
                      </a:cxn>
                      <a:cxn ang="0">
                        <a:pos x="6" y="55"/>
                      </a:cxn>
                      <a:cxn ang="0">
                        <a:pos x="0" y="53"/>
                      </a:cxn>
                      <a:cxn ang="0">
                        <a:pos x="6" y="36"/>
                      </a:cxn>
                      <a:cxn ang="0">
                        <a:pos x="16" y="31"/>
                      </a:cxn>
                      <a:cxn ang="0">
                        <a:pos x="14" y="0"/>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5" name="Freeform 12">
                  <a:extLst>
                    <a:ext uri="{FF2B5EF4-FFF2-40B4-BE49-F238E27FC236}">
                      <a16:creationId xmlns:a16="http://schemas.microsoft.com/office/drawing/2014/main" xmlns="" id="{16B9FFD8-8791-4C35-8F58-2764F2666D71}"/>
                    </a:ext>
                  </a:extLst>
                </p:cNvPr>
                <p:cNvSpPr>
                  <a:spLocks/>
                </p:cNvSpPr>
                <p:nvPr/>
              </p:nvSpPr>
              <p:spPr bwMode="auto">
                <a:xfrm>
                  <a:off x="4676" y="2803"/>
                  <a:ext cx="654" cy="694"/>
                </a:xfrm>
                <a:custGeom>
                  <a:avLst/>
                  <a:gdLst/>
                  <a:ahLst/>
                  <a:cxnLst>
                    <a:cxn ang="0">
                      <a:pos x="505" y="56"/>
                    </a:cxn>
                    <a:cxn ang="0">
                      <a:pos x="531" y="78"/>
                    </a:cxn>
                    <a:cxn ang="0">
                      <a:pos x="558" y="181"/>
                    </a:cxn>
                    <a:cxn ang="0">
                      <a:pos x="618" y="287"/>
                    </a:cxn>
                    <a:cxn ang="0">
                      <a:pos x="653" y="395"/>
                    </a:cxn>
                    <a:cxn ang="0">
                      <a:pos x="628" y="495"/>
                    </a:cxn>
                    <a:cxn ang="0">
                      <a:pos x="602" y="559"/>
                    </a:cxn>
                    <a:cxn ang="0">
                      <a:pos x="587" y="621"/>
                    </a:cxn>
                    <a:cxn ang="0">
                      <a:pos x="571" y="657"/>
                    </a:cxn>
                    <a:cxn ang="0">
                      <a:pos x="540" y="682"/>
                    </a:cxn>
                    <a:cxn ang="0">
                      <a:pos x="490" y="674"/>
                    </a:cxn>
                    <a:cxn ang="0">
                      <a:pos x="439" y="657"/>
                    </a:cxn>
                    <a:cxn ang="0">
                      <a:pos x="412" y="618"/>
                    </a:cxn>
                    <a:cxn ang="0">
                      <a:pos x="404" y="568"/>
                    </a:cxn>
                    <a:cxn ang="0">
                      <a:pos x="387" y="545"/>
                    </a:cxn>
                    <a:cxn ang="0">
                      <a:pos x="360" y="548"/>
                    </a:cxn>
                    <a:cxn ang="0">
                      <a:pos x="334" y="509"/>
                    </a:cxn>
                    <a:cxn ang="0">
                      <a:pos x="313" y="504"/>
                    </a:cxn>
                    <a:cxn ang="0">
                      <a:pos x="278" y="509"/>
                    </a:cxn>
                    <a:cxn ang="0">
                      <a:pos x="249" y="515"/>
                    </a:cxn>
                    <a:cxn ang="0">
                      <a:pos x="223" y="537"/>
                    </a:cxn>
                    <a:cxn ang="0">
                      <a:pos x="187" y="554"/>
                    </a:cxn>
                    <a:cxn ang="0">
                      <a:pos x="150" y="579"/>
                    </a:cxn>
                    <a:cxn ang="0">
                      <a:pos x="130" y="590"/>
                    </a:cxn>
                    <a:cxn ang="0">
                      <a:pos x="76" y="584"/>
                    </a:cxn>
                    <a:cxn ang="0">
                      <a:pos x="64" y="571"/>
                    </a:cxn>
                    <a:cxn ang="0">
                      <a:pos x="64" y="495"/>
                    </a:cxn>
                    <a:cxn ang="0">
                      <a:pos x="47" y="451"/>
                    </a:cxn>
                    <a:cxn ang="0">
                      <a:pos x="29" y="415"/>
                    </a:cxn>
                    <a:cxn ang="0">
                      <a:pos x="6" y="287"/>
                    </a:cxn>
                    <a:cxn ang="0">
                      <a:pos x="8" y="245"/>
                    </a:cxn>
                    <a:cxn ang="0">
                      <a:pos x="54" y="223"/>
                    </a:cxn>
                    <a:cxn ang="0">
                      <a:pos x="89" y="217"/>
                    </a:cxn>
                    <a:cxn ang="0">
                      <a:pos x="109" y="206"/>
                    </a:cxn>
                    <a:cxn ang="0">
                      <a:pos x="120" y="170"/>
                    </a:cxn>
                    <a:cxn ang="0">
                      <a:pos x="117" y="150"/>
                    </a:cxn>
                    <a:cxn ang="0">
                      <a:pos x="163" y="100"/>
                    </a:cxn>
                    <a:cxn ang="0">
                      <a:pos x="200" y="64"/>
                    </a:cxn>
                    <a:cxn ang="0">
                      <a:pos x="233" y="89"/>
                    </a:cxn>
                    <a:cxn ang="0">
                      <a:pos x="258" y="61"/>
                    </a:cxn>
                    <a:cxn ang="0">
                      <a:pos x="284" y="28"/>
                    </a:cxn>
                    <a:cxn ang="0">
                      <a:pos x="311" y="8"/>
                    </a:cxn>
                    <a:cxn ang="0">
                      <a:pos x="354" y="14"/>
                    </a:cxn>
                    <a:cxn ang="0">
                      <a:pos x="369" y="39"/>
                    </a:cxn>
                    <a:cxn ang="0">
                      <a:pos x="369" y="70"/>
                    </a:cxn>
                    <a:cxn ang="0">
                      <a:pos x="406" y="125"/>
                    </a:cxn>
                    <a:cxn ang="0">
                      <a:pos x="437" y="142"/>
                    </a:cxn>
                    <a:cxn ang="0">
                      <a:pos x="463" y="89"/>
                    </a:cxn>
                    <a:cxn ang="0">
                      <a:pos x="470" y="0"/>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6" name="Freeform 13">
                  <a:extLst>
                    <a:ext uri="{FF2B5EF4-FFF2-40B4-BE49-F238E27FC236}">
                      <a16:creationId xmlns:a16="http://schemas.microsoft.com/office/drawing/2014/main" xmlns="" id="{8ABA9B68-267F-4A57-AC37-CD167CB631CF}"/>
                    </a:ext>
                  </a:extLst>
                </p:cNvPr>
                <p:cNvSpPr>
                  <a:spLocks/>
                </p:cNvSpPr>
                <p:nvPr/>
              </p:nvSpPr>
              <p:spPr bwMode="auto">
                <a:xfrm>
                  <a:off x="4523" y="2653"/>
                  <a:ext cx="363" cy="95"/>
                </a:xfrm>
                <a:custGeom>
                  <a:avLst/>
                  <a:gdLst/>
                  <a:ahLst/>
                  <a:cxnLst>
                    <a:cxn ang="0">
                      <a:pos x="27" y="14"/>
                    </a:cxn>
                    <a:cxn ang="0">
                      <a:pos x="72" y="14"/>
                    </a:cxn>
                    <a:cxn ang="0">
                      <a:pos x="99" y="17"/>
                    </a:cxn>
                    <a:cxn ang="0">
                      <a:pos x="123" y="44"/>
                    </a:cxn>
                    <a:cxn ang="0">
                      <a:pos x="144" y="50"/>
                    </a:cxn>
                    <a:cxn ang="0">
                      <a:pos x="177" y="61"/>
                    </a:cxn>
                    <a:cxn ang="0">
                      <a:pos x="197" y="66"/>
                    </a:cxn>
                    <a:cxn ang="0">
                      <a:pos x="204" y="44"/>
                    </a:cxn>
                    <a:cxn ang="0">
                      <a:pos x="247" y="50"/>
                    </a:cxn>
                    <a:cxn ang="0">
                      <a:pos x="278" y="58"/>
                    </a:cxn>
                    <a:cxn ang="0">
                      <a:pos x="300" y="61"/>
                    </a:cxn>
                    <a:cxn ang="0">
                      <a:pos x="315" y="50"/>
                    </a:cxn>
                    <a:cxn ang="0">
                      <a:pos x="341" y="44"/>
                    </a:cxn>
                    <a:cxn ang="0">
                      <a:pos x="362" y="39"/>
                    </a:cxn>
                    <a:cxn ang="0">
                      <a:pos x="356" y="66"/>
                    </a:cxn>
                    <a:cxn ang="0">
                      <a:pos x="341" y="75"/>
                    </a:cxn>
                    <a:cxn ang="0">
                      <a:pos x="329" y="77"/>
                    </a:cxn>
                    <a:cxn ang="0">
                      <a:pos x="313" y="86"/>
                    </a:cxn>
                    <a:cxn ang="0">
                      <a:pos x="298" y="86"/>
                    </a:cxn>
                    <a:cxn ang="0">
                      <a:pos x="284" y="88"/>
                    </a:cxn>
                    <a:cxn ang="0">
                      <a:pos x="263" y="94"/>
                    </a:cxn>
                    <a:cxn ang="0">
                      <a:pos x="249" y="75"/>
                    </a:cxn>
                    <a:cxn ang="0">
                      <a:pos x="234" y="94"/>
                    </a:cxn>
                    <a:cxn ang="0">
                      <a:pos x="212" y="75"/>
                    </a:cxn>
                    <a:cxn ang="0">
                      <a:pos x="200" y="77"/>
                    </a:cxn>
                    <a:cxn ang="0">
                      <a:pos x="183" y="86"/>
                    </a:cxn>
                    <a:cxn ang="0">
                      <a:pos x="165" y="80"/>
                    </a:cxn>
                    <a:cxn ang="0">
                      <a:pos x="146" y="77"/>
                    </a:cxn>
                    <a:cxn ang="0">
                      <a:pos x="127" y="86"/>
                    </a:cxn>
                    <a:cxn ang="0">
                      <a:pos x="101" y="72"/>
                    </a:cxn>
                    <a:cxn ang="0">
                      <a:pos x="66" y="64"/>
                    </a:cxn>
                    <a:cxn ang="0">
                      <a:pos x="41" y="55"/>
                    </a:cxn>
                    <a:cxn ang="0">
                      <a:pos x="16" y="41"/>
                    </a:cxn>
                    <a:cxn ang="0">
                      <a:pos x="2" y="36"/>
                    </a:cxn>
                    <a:cxn ang="0">
                      <a:pos x="0" y="0"/>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7" name="Freeform 14">
                  <a:extLst>
                    <a:ext uri="{FF2B5EF4-FFF2-40B4-BE49-F238E27FC236}">
                      <a16:creationId xmlns:a16="http://schemas.microsoft.com/office/drawing/2014/main" xmlns="" id="{5AE53176-87CD-4741-B626-4CDA7526CD9A}"/>
                    </a:ext>
                  </a:extLst>
                </p:cNvPr>
                <p:cNvSpPr>
                  <a:spLocks/>
                </p:cNvSpPr>
                <p:nvPr/>
              </p:nvSpPr>
              <p:spPr bwMode="auto">
                <a:xfrm>
                  <a:off x="4721" y="2468"/>
                  <a:ext cx="165" cy="182"/>
                </a:xfrm>
                <a:custGeom>
                  <a:avLst/>
                  <a:gdLst/>
                  <a:ahLst/>
                  <a:cxnLst>
                    <a:cxn ang="0">
                      <a:pos x="80" y="3"/>
                    </a:cxn>
                    <a:cxn ang="0">
                      <a:pos x="137" y="0"/>
                    </a:cxn>
                    <a:cxn ang="0">
                      <a:pos x="146" y="22"/>
                    </a:cxn>
                    <a:cxn ang="0">
                      <a:pos x="131" y="36"/>
                    </a:cxn>
                    <a:cxn ang="0">
                      <a:pos x="127" y="47"/>
                    </a:cxn>
                    <a:cxn ang="0">
                      <a:pos x="115" y="61"/>
                    </a:cxn>
                    <a:cxn ang="0">
                      <a:pos x="102" y="64"/>
                    </a:cxn>
                    <a:cxn ang="0">
                      <a:pos x="88" y="56"/>
                    </a:cxn>
                    <a:cxn ang="0">
                      <a:pos x="72" y="36"/>
                    </a:cxn>
                    <a:cxn ang="0">
                      <a:pos x="53" y="36"/>
                    </a:cxn>
                    <a:cxn ang="0">
                      <a:pos x="51" y="64"/>
                    </a:cxn>
                    <a:cxn ang="0">
                      <a:pos x="53" y="81"/>
                    </a:cxn>
                    <a:cxn ang="0">
                      <a:pos x="72" y="70"/>
                    </a:cxn>
                    <a:cxn ang="0">
                      <a:pos x="86" y="75"/>
                    </a:cxn>
                    <a:cxn ang="0">
                      <a:pos x="82" y="92"/>
                    </a:cxn>
                    <a:cxn ang="0">
                      <a:pos x="80" y="103"/>
                    </a:cxn>
                    <a:cxn ang="0">
                      <a:pos x="82" y="120"/>
                    </a:cxn>
                    <a:cxn ang="0">
                      <a:pos x="92" y="128"/>
                    </a:cxn>
                    <a:cxn ang="0">
                      <a:pos x="88" y="148"/>
                    </a:cxn>
                    <a:cxn ang="0">
                      <a:pos x="82" y="170"/>
                    </a:cxn>
                    <a:cxn ang="0">
                      <a:pos x="68" y="175"/>
                    </a:cxn>
                    <a:cxn ang="0">
                      <a:pos x="62" y="164"/>
                    </a:cxn>
                    <a:cxn ang="0">
                      <a:pos x="55" y="139"/>
                    </a:cxn>
                    <a:cxn ang="0">
                      <a:pos x="55" y="114"/>
                    </a:cxn>
                    <a:cxn ang="0">
                      <a:pos x="35" y="114"/>
                    </a:cxn>
                    <a:cxn ang="0">
                      <a:pos x="23" y="117"/>
                    </a:cxn>
                    <a:cxn ang="0">
                      <a:pos x="39" y="128"/>
                    </a:cxn>
                    <a:cxn ang="0">
                      <a:pos x="47" y="145"/>
                    </a:cxn>
                    <a:cxn ang="0">
                      <a:pos x="41" y="167"/>
                    </a:cxn>
                    <a:cxn ang="0">
                      <a:pos x="29" y="181"/>
                    </a:cxn>
                    <a:cxn ang="0">
                      <a:pos x="29" y="164"/>
                    </a:cxn>
                    <a:cxn ang="0">
                      <a:pos x="21" y="145"/>
                    </a:cxn>
                    <a:cxn ang="0">
                      <a:pos x="10" y="128"/>
                    </a:cxn>
                    <a:cxn ang="0">
                      <a:pos x="2" y="109"/>
                    </a:cxn>
                    <a:cxn ang="0">
                      <a:pos x="16" y="86"/>
                    </a:cxn>
                    <a:cxn ang="0">
                      <a:pos x="23" y="58"/>
                    </a:cxn>
                    <a:cxn ang="0">
                      <a:pos x="25" y="39"/>
                    </a:cxn>
                    <a:cxn ang="0">
                      <a:pos x="23" y="22"/>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8" name="Freeform 15">
                  <a:extLst>
                    <a:ext uri="{FF2B5EF4-FFF2-40B4-BE49-F238E27FC236}">
                      <a16:creationId xmlns:a16="http://schemas.microsoft.com/office/drawing/2014/main" xmlns="" id="{CA9FA243-2971-4574-AACC-510CC1415BF6}"/>
                    </a:ext>
                  </a:extLst>
                </p:cNvPr>
                <p:cNvSpPr>
                  <a:spLocks/>
                </p:cNvSpPr>
                <p:nvPr/>
              </p:nvSpPr>
              <p:spPr bwMode="auto">
                <a:xfrm>
                  <a:off x="4549" y="2387"/>
                  <a:ext cx="182" cy="249"/>
                </a:xfrm>
                <a:custGeom>
                  <a:avLst/>
                  <a:gdLst/>
                  <a:ahLst/>
                  <a:cxnLst>
                    <a:cxn ang="0">
                      <a:pos x="0" y="83"/>
                    </a:cxn>
                    <a:cxn ang="0">
                      <a:pos x="37" y="44"/>
                    </a:cxn>
                    <a:cxn ang="0">
                      <a:pos x="56" y="28"/>
                    </a:cxn>
                    <a:cxn ang="0">
                      <a:pos x="66" y="14"/>
                    </a:cxn>
                    <a:cxn ang="0">
                      <a:pos x="95" y="0"/>
                    </a:cxn>
                    <a:cxn ang="0">
                      <a:pos x="111" y="30"/>
                    </a:cxn>
                    <a:cxn ang="0">
                      <a:pos x="127" y="17"/>
                    </a:cxn>
                    <a:cxn ang="0">
                      <a:pos x="132" y="8"/>
                    </a:cxn>
                    <a:cxn ang="0">
                      <a:pos x="146" y="0"/>
                    </a:cxn>
                    <a:cxn ang="0">
                      <a:pos x="154" y="0"/>
                    </a:cxn>
                    <a:cxn ang="0">
                      <a:pos x="156" y="11"/>
                    </a:cxn>
                    <a:cxn ang="0">
                      <a:pos x="156" y="19"/>
                    </a:cxn>
                    <a:cxn ang="0">
                      <a:pos x="148" y="33"/>
                    </a:cxn>
                    <a:cxn ang="0">
                      <a:pos x="148" y="41"/>
                    </a:cxn>
                    <a:cxn ang="0">
                      <a:pos x="169" y="77"/>
                    </a:cxn>
                    <a:cxn ang="0">
                      <a:pos x="173" y="99"/>
                    </a:cxn>
                    <a:cxn ang="0">
                      <a:pos x="179" y="99"/>
                    </a:cxn>
                    <a:cxn ang="0">
                      <a:pos x="181" y="110"/>
                    </a:cxn>
                    <a:cxn ang="0">
                      <a:pos x="173" y="121"/>
                    </a:cxn>
                    <a:cxn ang="0">
                      <a:pos x="167" y="116"/>
                    </a:cxn>
                    <a:cxn ang="0">
                      <a:pos x="154" y="124"/>
                    </a:cxn>
                    <a:cxn ang="0">
                      <a:pos x="156" y="146"/>
                    </a:cxn>
                    <a:cxn ang="0">
                      <a:pos x="140" y="160"/>
                    </a:cxn>
                    <a:cxn ang="0">
                      <a:pos x="140" y="196"/>
                    </a:cxn>
                    <a:cxn ang="0">
                      <a:pos x="140" y="220"/>
                    </a:cxn>
                    <a:cxn ang="0">
                      <a:pos x="132" y="231"/>
                    </a:cxn>
                    <a:cxn ang="0">
                      <a:pos x="127" y="248"/>
                    </a:cxn>
                    <a:cxn ang="0">
                      <a:pos x="119" y="245"/>
                    </a:cxn>
                    <a:cxn ang="0">
                      <a:pos x="107" y="237"/>
                    </a:cxn>
                    <a:cxn ang="0">
                      <a:pos x="97" y="229"/>
                    </a:cxn>
                    <a:cxn ang="0">
                      <a:pos x="90" y="215"/>
                    </a:cxn>
                    <a:cxn ang="0">
                      <a:pos x="62" y="218"/>
                    </a:cxn>
                    <a:cxn ang="0">
                      <a:pos x="39" y="209"/>
                    </a:cxn>
                    <a:cxn ang="0">
                      <a:pos x="23" y="187"/>
                    </a:cxn>
                    <a:cxn ang="0">
                      <a:pos x="14" y="171"/>
                    </a:cxn>
                    <a:cxn ang="0">
                      <a:pos x="6" y="157"/>
                    </a:cxn>
                    <a:cxn ang="0">
                      <a:pos x="6" y="130"/>
                    </a:cxn>
                    <a:cxn ang="0">
                      <a:pos x="0" y="83"/>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9" name="Freeform 16">
                  <a:extLst>
                    <a:ext uri="{FF2B5EF4-FFF2-40B4-BE49-F238E27FC236}">
                      <a16:creationId xmlns:a16="http://schemas.microsoft.com/office/drawing/2014/main" xmlns="" id="{5B5D8C2F-58CE-4876-A420-450FA277C0D2}"/>
                    </a:ext>
                  </a:extLst>
                </p:cNvPr>
                <p:cNvSpPr>
                  <a:spLocks/>
                </p:cNvSpPr>
                <p:nvPr/>
              </p:nvSpPr>
              <p:spPr bwMode="auto">
                <a:xfrm>
                  <a:off x="4934" y="2529"/>
                  <a:ext cx="348" cy="235"/>
                </a:xfrm>
                <a:custGeom>
                  <a:avLst/>
                  <a:gdLst/>
                  <a:ahLst/>
                  <a:cxnLst>
                    <a:cxn ang="0">
                      <a:pos x="31" y="3"/>
                    </a:cxn>
                    <a:cxn ang="0">
                      <a:pos x="68" y="39"/>
                    </a:cxn>
                    <a:cxn ang="0">
                      <a:pos x="74" y="56"/>
                    </a:cxn>
                    <a:cxn ang="0">
                      <a:pos x="96" y="47"/>
                    </a:cxn>
                    <a:cxn ang="0">
                      <a:pos x="107" y="53"/>
                    </a:cxn>
                    <a:cxn ang="0">
                      <a:pos x="121" y="39"/>
                    </a:cxn>
                    <a:cxn ang="0">
                      <a:pos x="140" y="31"/>
                    </a:cxn>
                    <a:cxn ang="0">
                      <a:pos x="185" y="47"/>
                    </a:cxn>
                    <a:cxn ang="0">
                      <a:pos x="212" y="67"/>
                    </a:cxn>
                    <a:cxn ang="0">
                      <a:pos x="234" y="81"/>
                    </a:cxn>
                    <a:cxn ang="0">
                      <a:pos x="271" y="111"/>
                    </a:cxn>
                    <a:cxn ang="0">
                      <a:pos x="275" y="128"/>
                    </a:cxn>
                    <a:cxn ang="0">
                      <a:pos x="292" y="142"/>
                    </a:cxn>
                    <a:cxn ang="0">
                      <a:pos x="306" y="148"/>
                    </a:cxn>
                    <a:cxn ang="0">
                      <a:pos x="322" y="176"/>
                    </a:cxn>
                    <a:cxn ang="0">
                      <a:pos x="333" y="192"/>
                    </a:cxn>
                    <a:cxn ang="0">
                      <a:pos x="335" y="234"/>
                    </a:cxn>
                    <a:cxn ang="0">
                      <a:pos x="320" y="234"/>
                    </a:cxn>
                    <a:cxn ang="0">
                      <a:pos x="310" y="226"/>
                    </a:cxn>
                    <a:cxn ang="0">
                      <a:pos x="275" y="184"/>
                    </a:cxn>
                    <a:cxn ang="0">
                      <a:pos x="240" y="184"/>
                    </a:cxn>
                    <a:cxn ang="0">
                      <a:pos x="228" y="198"/>
                    </a:cxn>
                    <a:cxn ang="0">
                      <a:pos x="218" y="206"/>
                    </a:cxn>
                    <a:cxn ang="0">
                      <a:pos x="197" y="217"/>
                    </a:cxn>
                    <a:cxn ang="0">
                      <a:pos x="177" y="212"/>
                    </a:cxn>
                    <a:cxn ang="0">
                      <a:pos x="160" y="212"/>
                    </a:cxn>
                    <a:cxn ang="0">
                      <a:pos x="138" y="159"/>
                    </a:cxn>
                    <a:cxn ang="0">
                      <a:pos x="113" y="111"/>
                    </a:cxn>
                    <a:cxn ang="0">
                      <a:pos x="82" y="95"/>
                    </a:cxn>
                    <a:cxn ang="0">
                      <a:pos x="53" y="92"/>
                    </a:cxn>
                    <a:cxn ang="0">
                      <a:pos x="23" y="75"/>
                    </a:cxn>
                    <a:cxn ang="0">
                      <a:pos x="25" y="25"/>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0" name="Freeform 17">
                  <a:extLst>
                    <a:ext uri="{FF2B5EF4-FFF2-40B4-BE49-F238E27FC236}">
                      <a16:creationId xmlns:a16="http://schemas.microsoft.com/office/drawing/2014/main" xmlns="" id="{82A18B40-8F46-4A8D-B2D0-9917A465E799}"/>
                    </a:ext>
                  </a:extLst>
                </p:cNvPr>
                <p:cNvSpPr>
                  <a:spLocks/>
                </p:cNvSpPr>
                <p:nvPr/>
              </p:nvSpPr>
              <p:spPr bwMode="auto">
                <a:xfrm>
                  <a:off x="4293" y="2362"/>
                  <a:ext cx="209" cy="310"/>
                </a:xfrm>
                <a:custGeom>
                  <a:avLst/>
                  <a:gdLst/>
                  <a:ahLst/>
                  <a:cxnLst>
                    <a:cxn ang="0">
                      <a:pos x="0" y="8"/>
                    </a:cxn>
                    <a:cxn ang="0">
                      <a:pos x="21" y="0"/>
                    </a:cxn>
                    <a:cxn ang="0">
                      <a:pos x="46" y="14"/>
                    </a:cxn>
                    <a:cxn ang="0">
                      <a:pos x="50" y="28"/>
                    </a:cxn>
                    <a:cxn ang="0">
                      <a:pos x="50" y="33"/>
                    </a:cxn>
                    <a:cxn ang="0">
                      <a:pos x="56" y="36"/>
                    </a:cxn>
                    <a:cxn ang="0">
                      <a:pos x="56" y="42"/>
                    </a:cxn>
                    <a:cxn ang="0">
                      <a:pos x="64" y="45"/>
                    </a:cxn>
                    <a:cxn ang="0">
                      <a:pos x="64" y="56"/>
                    </a:cxn>
                    <a:cxn ang="0">
                      <a:pos x="89" y="89"/>
                    </a:cxn>
                    <a:cxn ang="0">
                      <a:pos x="92" y="89"/>
                    </a:cxn>
                    <a:cxn ang="0">
                      <a:pos x="96" y="97"/>
                    </a:cxn>
                    <a:cxn ang="0">
                      <a:pos x="100" y="106"/>
                    </a:cxn>
                    <a:cxn ang="0">
                      <a:pos x="104" y="106"/>
                    </a:cxn>
                    <a:cxn ang="0">
                      <a:pos x="121" y="117"/>
                    </a:cxn>
                    <a:cxn ang="0">
                      <a:pos x="154" y="122"/>
                    </a:cxn>
                    <a:cxn ang="0">
                      <a:pos x="156" y="161"/>
                    </a:cxn>
                    <a:cxn ang="0">
                      <a:pos x="164" y="167"/>
                    </a:cxn>
                    <a:cxn ang="0">
                      <a:pos x="162" y="181"/>
                    </a:cxn>
                    <a:cxn ang="0">
                      <a:pos x="181" y="200"/>
                    </a:cxn>
                    <a:cxn ang="0">
                      <a:pos x="198" y="209"/>
                    </a:cxn>
                    <a:cxn ang="0">
                      <a:pos x="198" y="273"/>
                    </a:cxn>
                    <a:cxn ang="0">
                      <a:pos x="208" y="298"/>
                    </a:cxn>
                    <a:cxn ang="0">
                      <a:pos x="202" y="306"/>
                    </a:cxn>
                    <a:cxn ang="0">
                      <a:pos x="191" y="309"/>
                    </a:cxn>
                    <a:cxn ang="0">
                      <a:pos x="189" y="287"/>
                    </a:cxn>
                    <a:cxn ang="0">
                      <a:pos x="169" y="309"/>
                    </a:cxn>
                    <a:cxn ang="0">
                      <a:pos x="156" y="276"/>
                    </a:cxn>
                    <a:cxn ang="0">
                      <a:pos x="148" y="253"/>
                    </a:cxn>
                    <a:cxn ang="0">
                      <a:pos x="125" y="223"/>
                    </a:cxn>
                    <a:cxn ang="0">
                      <a:pos x="119" y="223"/>
                    </a:cxn>
                    <a:cxn ang="0">
                      <a:pos x="98" y="206"/>
                    </a:cxn>
                    <a:cxn ang="0">
                      <a:pos x="94" y="189"/>
                    </a:cxn>
                    <a:cxn ang="0">
                      <a:pos x="94" y="178"/>
                    </a:cxn>
                    <a:cxn ang="0">
                      <a:pos x="77" y="134"/>
                    </a:cxn>
                    <a:cxn ang="0">
                      <a:pos x="69" y="106"/>
                    </a:cxn>
                    <a:cxn ang="0">
                      <a:pos x="48" y="81"/>
                    </a:cxn>
                    <a:cxn ang="0">
                      <a:pos x="19" y="42"/>
                    </a:cxn>
                    <a:cxn ang="0">
                      <a:pos x="0" y="8"/>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1" name="Freeform 18">
                  <a:extLst>
                    <a:ext uri="{FF2B5EF4-FFF2-40B4-BE49-F238E27FC236}">
                      <a16:creationId xmlns:a16="http://schemas.microsoft.com/office/drawing/2014/main" xmlns="" id="{C1A6A478-7A63-49A3-BED6-7D2D3D74E6B0}"/>
                    </a:ext>
                  </a:extLst>
                </p:cNvPr>
                <p:cNvSpPr>
                  <a:spLocks/>
                </p:cNvSpPr>
                <p:nvPr/>
              </p:nvSpPr>
              <p:spPr bwMode="auto">
                <a:xfrm>
                  <a:off x="4664" y="2029"/>
                  <a:ext cx="205" cy="341"/>
                </a:xfrm>
                <a:custGeom>
                  <a:avLst/>
                  <a:gdLst/>
                  <a:ahLst/>
                  <a:cxnLst>
                    <a:cxn ang="0">
                      <a:pos x="14" y="0"/>
                    </a:cxn>
                    <a:cxn ang="0">
                      <a:pos x="31" y="0"/>
                    </a:cxn>
                    <a:cxn ang="0">
                      <a:pos x="51" y="36"/>
                    </a:cxn>
                    <a:cxn ang="0">
                      <a:pos x="47" y="70"/>
                    </a:cxn>
                    <a:cxn ang="0">
                      <a:pos x="59" y="81"/>
                    </a:cxn>
                    <a:cxn ang="0">
                      <a:pos x="65" y="103"/>
                    </a:cxn>
                    <a:cxn ang="0">
                      <a:pos x="78" y="114"/>
                    </a:cxn>
                    <a:cxn ang="0">
                      <a:pos x="94" y="117"/>
                    </a:cxn>
                    <a:cxn ang="0">
                      <a:pos x="118" y="134"/>
                    </a:cxn>
                    <a:cxn ang="0">
                      <a:pos x="133" y="153"/>
                    </a:cxn>
                    <a:cxn ang="0">
                      <a:pos x="137" y="153"/>
                    </a:cxn>
                    <a:cxn ang="0">
                      <a:pos x="157" y="170"/>
                    </a:cxn>
                    <a:cxn ang="0">
                      <a:pos x="157" y="212"/>
                    </a:cxn>
                    <a:cxn ang="0">
                      <a:pos x="163" y="231"/>
                    </a:cxn>
                    <a:cxn ang="0">
                      <a:pos x="169" y="242"/>
                    </a:cxn>
                    <a:cxn ang="0">
                      <a:pos x="177" y="254"/>
                    </a:cxn>
                    <a:cxn ang="0">
                      <a:pos x="184" y="268"/>
                    </a:cxn>
                    <a:cxn ang="0">
                      <a:pos x="188" y="284"/>
                    </a:cxn>
                    <a:cxn ang="0">
                      <a:pos x="204" y="298"/>
                    </a:cxn>
                    <a:cxn ang="0">
                      <a:pos x="202" y="315"/>
                    </a:cxn>
                    <a:cxn ang="0">
                      <a:pos x="186" y="318"/>
                    </a:cxn>
                    <a:cxn ang="0">
                      <a:pos x="180" y="304"/>
                    </a:cxn>
                    <a:cxn ang="0">
                      <a:pos x="169" y="304"/>
                    </a:cxn>
                    <a:cxn ang="0">
                      <a:pos x="169" y="340"/>
                    </a:cxn>
                    <a:cxn ang="0">
                      <a:pos x="159" y="340"/>
                    </a:cxn>
                    <a:cxn ang="0">
                      <a:pos x="147" y="323"/>
                    </a:cxn>
                    <a:cxn ang="0">
                      <a:pos x="139" y="315"/>
                    </a:cxn>
                    <a:cxn ang="0">
                      <a:pos x="139" y="295"/>
                    </a:cxn>
                    <a:cxn ang="0">
                      <a:pos x="122" y="295"/>
                    </a:cxn>
                    <a:cxn ang="0">
                      <a:pos x="116" y="315"/>
                    </a:cxn>
                    <a:cxn ang="0">
                      <a:pos x="110" y="295"/>
                    </a:cxn>
                    <a:cxn ang="0">
                      <a:pos x="108" y="276"/>
                    </a:cxn>
                    <a:cxn ang="0">
                      <a:pos x="129" y="268"/>
                    </a:cxn>
                    <a:cxn ang="0">
                      <a:pos x="141" y="273"/>
                    </a:cxn>
                    <a:cxn ang="0">
                      <a:pos x="143" y="240"/>
                    </a:cxn>
                    <a:cxn ang="0">
                      <a:pos x="131" y="229"/>
                    </a:cxn>
                    <a:cxn ang="0">
                      <a:pos x="124" y="201"/>
                    </a:cxn>
                    <a:cxn ang="0">
                      <a:pos x="118" y="167"/>
                    </a:cxn>
                    <a:cxn ang="0">
                      <a:pos x="96" y="156"/>
                    </a:cxn>
                    <a:cxn ang="0">
                      <a:pos x="86" y="142"/>
                    </a:cxn>
                    <a:cxn ang="0">
                      <a:pos x="69" y="134"/>
                    </a:cxn>
                    <a:cxn ang="0">
                      <a:pos x="78" y="164"/>
                    </a:cxn>
                    <a:cxn ang="0">
                      <a:pos x="59" y="178"/>
                    </a:cxn>
                    <a:cxn ang="0">
                      <a:pos x="47" y="145"/>
                    </a:cxn>
                    <a:cxn ang="0">
                      <a:pos x="37" y="137"/>
                    </a:cxn>
                    <a:cxn ang="0">
                      <a:pos x="37" y="117"/>
                    </a:cxn>
                    <a:cxn ang="0">
                      <a:pos x="24" y="95"/>
                    </a:cxn>
                    <a:cxn ang="0">
                      <a:pos x="8" y="81"/>
                    </a:cxn>
                    <a:cxn ang="0">
                      <a:pos x="0" y="67"/>
                    </a:cxn>
                    <a:cxn ang="0">
                      <a:pos x="4" y="56"/>
                    </a:cxn>
                    <a:cxn ang="0">
                      <a:pos x="16" y="61"/>
                    </a:cxn>
                    <a:cxn ang="0">
                      <a:pos x="20" y="47"/>
                    </a:cxn>
                    <a:cxn ang="0">
                      <a:pos x="16" y="28"/>
                    </a:cxn>
                    <a:cxn ang="0">
                      <a:pos x="14" y="0"/>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2" name="Freeform 19">
                  <a:extLst>
                    <a:ext uri="{FF2B5EF4-FFF2-40B4-BE49-F238E27FC236}">
                      <a16:creationId xmlns:a16="http://schemas.microsoft.com/office/drawing/2014/main" xmlns="" id="{DD8AEE21-E9F1-41DE-AA87-A150AF5F9509}"/>
                    </a:ext>
                  </a:extLst>
                </p:cNvPr>
                <p:cNvSpPr>
                  <a:spLocks/>
                </p:cNvSpPr>
                <p:nvPr/>
              </p:nvSpPr>
              <p:spPr bwMode="auto">
                <a:xfrm>
                  <a:off x="4619" y="1452"/>
                  <a:ext cx="150" cy="289"/>
                </a:xfrm>
                <a:custGeom>
                  <a:avLst/>
                  <a:gdLst/>
                  <a:ahLst/>
                  <a:cxnLst>
                    <a:cxn ang="0">
                      <a:pos x="31" y="0"/>
                    </a:cxn>
                    <a:cxn ang="0">
                      <a:pos x="60" y="20"/>
                    </a:cxn>
                    <a:cxn ang="0">
                      <a:pos x="77" y="36"/>
                    </a:cxn>
                    <a:cxn ang="0">
                      <a:pos x="89" y="62"/>
                    </a:cxn>
                    <a:cxn ang="0">
                      <a:pos x="99" y="62"/>
                    </a:cxn>
                    <a:cxn ang="0">
                      <a:pos x="97" y="78"/>
                    </a:cxn>
                    <a:cxn ang="0">
                      <a:pos x="108" y="89"/>
                    </a:cxn>
                    <a:cxn ang="0">
                      <a:pos x="116" y="106"/>
                    </a:cxn>
                    <a:cxn ang="0">
                      <a:pos x="135" y="140"/>
                    </a:cxn>
                    <a:cxn ang="0">
                      <a:pos x="149" y="179"/>
                    </a:cxn>
                    <a:cxn ang="0">
                      <a:pos x="124" y="176"/>
                    </a:cxn>
                    <a:cxn ang="0">
                      <a:pos x="104" y="171"/>
                    </a:cxn>
                    <a:cxn ang="0">
                      <a:pos x="118" y="199"/>
                    </a:cxn>
                    <a:cxn ang="0">
                      <a:pos x="118" y="215"/>
                    </a:cxn>
                    <a:cxn ang="0">
                      <a:pos x="118" y="232"/>
                    </a:cxn>
                    <a:cxn ang="0">
                      <a:pos x="110" y="224"/>
                    </a:cxn>
                    <a:cxn ang="0">
                      <a:pos x="101" y="210"/>
                    </a:cxn>
                    <a:cxn ang="0">
                      <a:pos x="83" y="193"/>
                    </a:cxn>
                    <a:cxn ang="0">
                      <a:pos x="74" y="185"/>
                    </a:cxn>
                    <a:cxn ang="0">
                      <a:pos x="58" y="193"/>
                    </a:cxn>
                    <a:cxn ang="0">
                      <a:pos x="48" y="199"/>
                    </a:cxn>
                    <a:cxn ang="0">
                      <a:pos x="54" y="213"/>
                    </a:cxn>
                    <a:cxn ang="0">
                      <a:pos x="70" y="224"/>
                    </a:cxn>
                    <a:cxn ang="0">
                      <a:pos x="85" y="235"/>
                    </a:cxn>
                    <a:cxn ang="0">
                      <a:pos x="91" y="254"/>
                    </a:cxn>
                    <a:cxn ang="0">
                      <a:pos x="89" y="280"/>
                    </a:cxn>
                    <a:cxn ang="0">
                      <a:pos x="89" y="288"/>
                    </a:cxn>
                    <a:cxn ang="0">
                      <a:pos x="83" y="288"/>
                    </a:cxn>
                    <a:cxn ang="0">
                      <a:pos x="74" y="280"/>
                    </a:cxn>
                    <a:cxn ang="0">
                      <a:pos x="70" y="277"/>
                    </a:cxn>
                    <a:cxn ang="0">
                      <a:pos x="64" y="271"/>
                    </a:cxn>
                    <a:cxn ang="0">
                      <a:pos x="58" y="285"/>
                    </a:cxn>
                    <a:cxn ang="0">
                      <a:pos x="48" y="288"/>
                    </a:cxn>
                    <a:cxn ang="0">
                      <a:pos x="41" y="277"/>
                    </a:cxn>
                    <a:cxn ang="0">
                      <a:pos x="41" y="252"/>
                    </a:cxn>
                    <a:cxn ang="0">
                      <a:pos x="39" y="238"/>
                    </a:cxn>
                    <a:cxn ang="0">
                      <a:pos x="29" y="229"/>
                    </a:cxn>
                    <a:cxn ang="0">
                      <a:pos x="19" y="243"/>
                    </a:cxn>
                    <a:cxn ang="0">
                      <a:pos x="4" y="243"/>
                    </a:cxn>
                    <a:cxn ang="0">
                      <a:pos x="0" y="232"/>
                    </a:cxn>
                    <a:cxn ang="0">
                      <a:pos x="4" y="204"/>
                    </a:cxn>
                    <a:cxn ang="0">
                      <a:pos x="15" y="187"/>
                    </a:cxn>
                    <a:cxn ang="0">
                      <a:pos x="14" y="143"/>
                    </a:cxn>
                    <a:cxn ang="0">
                      <a:pos x="14" y="131"/>
                    </a:cxn>
                    <a:cxn ang="0">
                      <a:pos x="25" y="129"/>
                    </a:cxn>
                    <a:cxn ang="0">
                      <a:pos x="35" y="140"/>
                    </a:cxn>
                    <a:cxn ang="0">
                      <a:pos x="52" y="145"/>
                    </a:cxn>
                    <a:cxn ang="0">
                      <a:pos x="52" y="126"/>
                    </a:cxn>
                    <a:cxn ang="0">
                      <a:pos x="45" y="115"/>
                    </a:cxn>
                    <a:cxn ang="0">
                      <a:pos x="41" y="106"/>
                    </a:cxn>
                    <a:cxn ang="0">
                      <a:pos x="46" y="106"/>
                    </a:cxn>
                    <a:cxn ang="0">
                      <a:pos x="50" y="106"/>
                    </a:cxn>
                    <a:cxn ang="0">
                      <a:pos x="54" y="106"/>
                    </a:cxn>
                    <a:cxn ang="0">
                      <a:pos x="58" y="106"/>
                    </a:cxn>
                    <a:cxn ang="0">
                      <a:pos x="64" y="98"/>
                    </a:cxn>
                    <a:cxn ang="0">
                      <a:pos x="62" y="89"/>
                    </a:cxn>
                    <a:cxn ang="0">
                      <a:pos x="56" y="70"/>
                    </a:cxn>
                    <a:cxn ang="0">
                      <a:pos x="45" y="50"/>
                    </a:cxn>
                    <a:cxn ang="0">
                      <a:pos x="29" y="39"/>
                    </a:cxn>
                    <a:cxn ang="0">
                      <a:pos x="23" y="28"/>
                    </a:cxn>
                    <a:cxn ang="0">
                      <a:pos x="31" y="0"/>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33" name="Freeform 20">
                  <a:extLst>
                    <a:ext uri="{FF2B5EF4-FFF2-40B4-BE49-F238E27FC236}">
                      <a16:creationId xmlns:a16="http://schemas.microsoft.com/office/drawing/2014/main" xmlns="" id="{CB9EE0CC-BB80-4443-8C04-5102E3A2A441}"/>
                    </a:ext>
                  </a:extLst>
                </p:cNvPr>
                <p:cNvSpPr>
                  <a:spLocks/>
                </p:cNvSpPr>
                <p:nvPr/>
              </p:nvSpPr>
              <p:spPr bwMode="auto">
                <a:xfrm>
                  <a:off x="4448" y="1104"/>
                  <a:ext cx="165" cy="237"/>
                </a:xfrm>
                <a:custGeom>
                  <a:avLst/>
                  <a:gdLst/>
                  <a:ahLst/>
                  <a:cxnLst>
                    <a:cxn ang="0">
                      <a:pos x="0" y="0"/>
                    </a:cxn>
                    <a:cxn ang="0">
                      <a:pos x="16" y="0"/>
                    </a:cxn>
                    <a:cxn ang="0">
                      <a:pos x="21" y="17"/>
                    </a:cxn>
                    <a:cxn ang="0">
                      <a:pos x="43" y="42"/>
                    </a:cxn>
                    <a:cxn ang="0">
                      <a:pos x="53" y="69"/>
                    </a:cxn>
                    <a:cxn ang="0">
                      <a:pos x="68" y="72"/>
                    </a:cxn>
                    <a:cxn ang="0">
                      <a:pos x="80" y="78"/>
                    </a:cxn>
                    <a:cxn ang="0">
                      <a:pos x="90" y="89"/>
                    </a:cxn>
                    <a:cxn ang="0">
                      <a:pos x="102" y="89"/>
                    </a:cxn>
                    <a:cxn ang="0">
                      <a:pos x="115" y="106"/>
                    </a:cxn>
                    <a:cxn ang="0">
                      <a:pos x="127" y="119"/>
                    </a:cxn>
                    <a:cxn ang="0">
                      <a:pos x="141" y="128"/>
                    </a:cxn>
                    <a:cxn ang="0">
                      <a:pos x="139" y="136"/>
                    </a:cxn>
                    <a:cxn ang="0">
                      <a:pos x="131" y="142"/>
                    </a:cxn>
                    <a:cxn ang="0">
                      <a:pos x="123" y="142"/>
                    </a:cxn>
                    <a:cxn ang="0">
                      <a:pos x="119" y="150"/>
                    </a:cxn>
                    <a:cxn ang="0">
                      <a:pos x="135" y="167"/>
                    </a:cxn>
                    <a:cxn ang="0">
                      <a:pos x="146" y="183"/>
                    </a:cxn>
                    <a:cxn ang="0">
                      <a:pos x="164" y="200"/>
                    </a:cxn>
                    <a:cxn ang="0">
                      <a:pos x="152" y="219"/>
                    </a:cxn>
                    <a:cxn ang="0">
                      <a:pos x="143" y="225"/>
                    </a:cxn>
                    <a:cxn ang="0">
                      <a:pos x="144" y="236"/>
                    </a:cxn>
                    <a:cxn ang="0">
                      <a:pos x="127" y="236"/>
                    </a:cxn>
                    <a:cxn ang="0">
                      <a:pos x="121" y="228"/>
                    </a:cxn>
                    <a:cxn ang="0">
                      <a:pos x="107" y="205"/>
                    </a:cxn>
                    <a:cxn ang="0">
                      <a:pos x="98" y="186"/>
                    </a:cxn>
                    <a:cxn ang="0">
                      <a:pos x="82" y="153"/>
                    </a:cxn>
                    <a:cxn ang="0">
                      <a:pos x="64" y="128"/>
                    </a:cxn>
                    <a:cxn ang="0">
                      <a:pos x="45" y="92"/>
                    </a:cxn>
                    <a:cxn ang="0">
                      <a:pos x="33" y="81"/>
                    </a:cxn>
                    <a:cxn ang="0">
                      <a:pos x="23" y="72"/>
                    </a:cxn>
                    <a:cxn ang="0">
                      <a:pos x="20" y="53"/>
                    </a:cxn>
                    <a:cxn ang="0">
                      <a:pos x="2" y="36"/>
                    </a:cxn>
                    <a:cxn ang="0">
                      <a:pos x="2" y="25"/>
                    </a:cxn>
                    <a:cxn ang="0">
                      <a:pos x="0" y="0"/>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5" name="Group 30">
                <a:extLst>
                  <a:ext uri="{FF2B5EF4-FFF2-40B4-BE49-F238E27FC236}">
                    <a16:creationId xmlns:a16="http://schemas.microsoft.com/office/drawing/2014/main" xmlns="" id="{783B733D-D6E7-46AF-8134-59C3EFB66925}"/>
                  </a:ext>
                </a:extLst>
              </p:cNvPr>
              <p:cNvGrpSpPr>
                <a:grpSpLocks/>
              </p:cNvGrpSpPr>
              <p:nvPr/>
            </p:nvGrpSpPr>
            <p:grpSpPr bwMode="auto">
              <a:xfrm>
                <a:off x="2314" y="617"/>
                <a:ext cx="2387" cy="2766"/>
                <a:chOff x="2314" y="617"/>
                <a:chExt cx="2387" cy="2766"/>
              </a:xfrm>
              <a:grpFill/>
            </p:grpSpPr>
            <p:sp>
              <p:nvSpPr>
                <p:cNvPr id="16" name="Freeform 22">
                  <a:extLst>
                    <a:ext uri="{FF2B5EF4-FFF2-40B4-BE49-F238E27FC236}">
                      <a16:creationId xmlns:a16="http://schemas.microsoft.com/office/drawing/2014/main" xmlns="" id="{6C8F5B56-1CE3-4ED4-853F-85F3F7178276}"/>
                    </a:ext>
                  </a:extLst>
                </p:cNvPr>
                <p:cNvSpPr>
                  <a:spLocks/>
                </p:cNvSpPr>
                <p:nvPr/>
              </p:nvSpPr>
              <p:spPr bwMode="auto">
                <a:xfrm>
                  <a:off x="2314" y="1584"/>
                  <a:ext cx="1187" cy="1799"/>
                </a:xfrm>
                <a:custGeom>
                  <a:avLst/>
                  <a:gdLst/>
                  <a:ahLst/>
                  <a:cxnLst>
                    <a:cxn ang="0">
                      <a:pos x="906" y="290"/>
                    </a:cxn>
                    <a:cxn ang="0">
                      <a:pos x="1017" y="589"/>
                    </a:cxn>
                    <a:cxn ang="0">
                      <a:pos x="1062" y="664"/>
                    </a:cxn>
                    <a:cxn ang="0">
                      <a:pos x="1159" y="645"/>
                    </a:cxn>
                    <a:cxn ang="0">
                      <a:pos x="1184" y="718"/>
                    </a:cxn>
                    <a:cxn ang="0">
                      <a:pos x="1067" y="919"/>
                    </a:cxn>
                    <a:cxn ang="0">
                      <a:pos x="972" y="1150"/>
                    </a:cxn>
                    <a:cxn ang="0">
                      <a:pos x="986" y="1234"/>
                    </a:cxn>
                    <a:cxn ang="0">
                      <a:pos x="986" y="1318"/>
                    </a:cxn>
                    <a:cxn ang="0">
                      <a:pos x="943" y="1349"/>
                    </a:cxn>
                    <a:cxn ang="0">
                      <a:pos x="881" y="1463"/>
                    </a:cxn>
                    <a:cxn ang="0">
                      <a:pos x="857" y="1561"/>
                    </a:cxn>
                    <a:cxn ang="0">
                      <a:pos x="799" y="1695"/>
                    </a:cxn>
                    <a:cxn ang="0">
                      <a:pos x="766" y="1725"/>
                    </a:cxn>
                    <a:cxn ang="0">
                      <a:pos x="694" y="1792"/>
                    </a:cxn>
                    <a:cxn ang="0">
                      <a:pos x="607" y="1770"/>
                    </a:cxn>
                    <a:cxn ang="0">
                      <a:pos x="597" y="1706"/>
                    </a:cxn>
                    <a:cxn ang="0">
                      <a:pos x="558" y="1617"/>
                    </a:cxn>
                    <a:cxn ang="0">
                      <a:pos x="550" y="1541"/>
                    </a:cxn>
                    <a:cxn ang="0">
                      <a:pos x="539" y="1491"/>
                    </a:cxn>
                    <a:cxn ang="0">
                      <a:pos x="502" y="1435"/>
                    </a:cxn>
                    <a:cxn ang="0">
                      <a:pos x="478" y="1362"/>
                    </a:cxn>
                    <a:cxn ang="0">
                      <a:pos x="511" y="1240"/>
                    </a:cxn>
                    <a:cxn ang="0">
                      <a:pos x="496" y="1067"/>
                    </a:cxn>
                    <a:cxn ang="0">
                      <a:pos x="443" y="980"/>
                    </a:cxn>
                    <a:cxn ang="0">
                      <a:pos x="436" y="843"/>
                    </a:cxn>
                    <a:cxn ang="0">
                      <a:pos x="360" y="793"/>
                    </a:cxn>
                    <a:cxn ang="0">
                      <a:pos x="261" y="807"/>
                    </a:cxn>
                    <a:cxn ang="0">
                      <a:pos x="56" y="698"/>
                    </a:cxn>
                    <a:cxn ang="0">
                      <a:pos x="10" y="522"/>
                    </a:cxn>
                    <a:cxn ang="0">
                      <a:pos x="47" y="396"/>
                    </a:cxn>
                    <a:cxn ang="0">
                      <a:pos x="115" y="260"/>
                    </a:cxn>
                    <a:cxn ang="0">
                      <a:pos x="216" y="156"/>
                    </a:cxn>
                    <a:cxn ang="0">
                      <a:pos x="292" y="47"/>
                    </a:cxn>
                    <a:cxn ang="0">
                      <a:pos x="362" y="75"/>
                    </a:cxn>
                    <a:cxn ang="0">
                      <a:pos x="437" y="28"/>
                    </a:cxn>
                    <a:cxn ang="0">
                      <a:pos x="490" y="6"/>
                    </a:cxn>
                    <a:cxn ang="0">
                      <a:pos x="531" y="61"/>
                    </a:cxn>
                    <a:cxn ang="0">
                      <a:pos x="612" y="151"/>
                    </a:cxn>
                    <a:cxn ang="0">
                      <a:pos x="669" y="109"/>
                    </a:cxn>
                    <a:cxn ang="0">
                      <a:pos x="754" y="140"/>
                    </a:cxn>
                    <a:cxn ang="0">
                      <a:pos x="848" y="137"/>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nvGrpSpPr>
                <p:cNvPr id="17" name="Group 27">
                  <a:extLst>
                    <a:ext uri="{FF2B5EF4-FFF2-40B4-BE49-F238E27FC236}">
                      <a16:creationId xmlns:a16="http://schemas.microsoft.com/office/drawing/2014/main" xmlns="" id="{46D176B3-CC8A-4AE0-8395-134F5DDAEE54}"/>
                    </a:ext>
                  </a:extLst>
                </p:cNvPr>
                <p:cNvGrpSpPr>
                  <a:grpSpLocks/>
                </p:cNvGrpSpPr>
                <p:nvPr/>
              </p:nvGrpSpPr>
              <p:grpSpPr bwMode="auto">
                <a:xfrm>
                  <a:off x="2395" y="617"/>
                  <a:ext cx="526" cy="620"/>
                  <a:chOff x="2395" y="617"/>
                  <a:chExt cx="526" cy="620"/>
                </a:xfrm>
                <a:grpFill/>
              </p:grpSpPr>
              <p:grpSp>
                <p:nvGrpSpPr>
                  <p:cNvPr id="20" name="Group 25">
                    <a:extLst>
                      <a:ext uri="{FF2B5EF4-FFF2-40B4-BE49-F238E27FC236}">
                        <a16:creationId xmlns:a16="http://schemas.microsoft.com/office/drawing/2014/main" xmlns="" id="{FF155B92-5D7B-4026-BA00-96C83C930340}"/>
                      </a:ext>
                    </a:extLst>
                  </p:cNvPr>
                  <p:cNvGrpSpPr>
                    <a:grpSpLocks/>
                  </p:cNvGrpSpPr>
                  <p:nvPr/>
                </p:nvGrpSpPr>
                <p:grpSpPr bwMode="auto">
                  <a:xfrm>
                    <a:off x="2603" y="1004"/>
                    <a:ext cx="165" cy="233"/>
                    <a:chOff x="2603" y="1004"/>
                    <a:chExt cx="165" cy="233"/>
                  </a:xfrm>
                  <a:grpFill/>
                </p:grpSpPr>
                <p:sp>
                  <p:nvSpPr>
                    <p:cNvPr id="22" name="Freeform 23">
                      <a:extLst>
                        <a:ext uri="{FF2B5EF4-FFF2-40B4-BE49-F238E27FC236}">
                          <a16:creationId xmlns:a16="http://schemas.microsoft.com/office/drawing/2014/main" xmlns="" id="{A13050A8-D8A0-4C40-B201-D950E8666F27}"/>
                        </a:ext>
                      </a:extLst>
                    </p:cNvPr>
                    <p:cNvSpPr>
                      <a:spLocks/>
                    </p:cNvSpPr>
                    <p:nvPr/>
                  </p:nvSpPr>
                  <p:spPr bwMode="auto">
                    <a:xfrm>
                      <a:off x="2603" y="1089"/>
                      <a:ext cx="78" cy="132"/>
                    </a:xfrm>
                    <a:custGeom>
                      <a:avLst/>
                      <a:gdLst/>
                      <a:ahLst/>
                      <a:cxnLst>
                        <a:cxn ang="0">
                          <a:pos x="18" y="40"/>
                        </a:cxn>
                        <a:cxn ang="0">
                          <a:pos x="24" y="26"/>
                        </a:cxn>
                        <a:cxn ang="0">
                          <a:pos x="38" y="26"/>
                        </a:cxn>
                        <a:cxn ang="0">
                          <a:pos x="57" y="0"/>
                        </a:cxn>
                        <a:cxn ang="0">
                          <a:pos x="63" y="17"/>
                        </a:cxn>
                        <a:cxn ang="0">
                          <a:pos x="73" y="17"/>
                        </a:cxn>
                        <a:cxn ang="0">
                          <a:pos x="77" y="26"/>
                        </a:cxn>
                        <a:cxn ang="0">
                          <a:pos x="71" y="40"/>
                        </a:cxn>
                        <a:cxn ang="0">
                          <a:pos x="63" y="46"/>
                        </a:cxn>
                        <a:cxn ang="0">
                          <a:pos x="63" y="57"/>
                        </a:cxn>
                        <a:cxn ang="0">
                          <a:pos x="61" y="63"/>
                        </a:cxn>
                        <a:cxn ang="0">
                          <a:pos x="59" y="71"/>
                        </a:cxn>
                        <a:cxn ang="0">
                          <a:pos x="63" y="83"/>
                        </a:cxn>
                        <a:cxn ang="0">
                          <a:pos x="57" y="94"/>
                        </a:cxn>
                        <a:cxn ang="0">
                          <a:pos x="51" y="100"/>
                        </a:cxn>
                        <a:cxn ang="0">
                          <a:pos x="45" y="100"/>
                        </a:cxn>
                        <a:cxn ang="0">
                          <a:pos x="43" y="103"/>
                        </a:cxn>
                        <a:cxn ang="0">
                          <a:pos x="41" y="111"/>
                        </a:cxn>
                        <a:cxn ang="0">
                          <a:pos x="32" y="114"/>
                        </a:cxn>
                        <a:cxn ang="0">
                          <a:pos x="30" y="111"/>
                        </a:cxn>
                        <a:cxn ang="0">
                          <a:pos x="22" y="120"/>
                        </a:cxn>
                        <a:cxn ang="0">
                          <a:pos x="20" y="122"/>
                        </a:cxn>
                        <a:cxn ang="0">
                          <a:pos x="10" y="131"/>
                        </a:cxn>
                        <a:cxn ang="0">
                          <a:pos x="6" y="131"/>
                        </a:cxn>
                        <a:cxn ang="0">
                          <a:pos x="4" y="125"/>
                        </a:cxn>
                        <a:cxn ang="0">
                          <a:pos x="2" y="111"/>
                        </a:cxn>
                        <a:cxn ang="0">
                          <a:pos x="0" y="108"/>
                        </a:cxn>
                        <a:cxn ang="0">
                          <a:pos x="0" y="97"/>
                        </a:cxn>
                        <a:cxn ang="0">
                          <a:pos x="6" y="91"/>
                        </a:cxn>
                        <a:cxn ang="0">
                          <a:pos x="12" y="85"/>
                        </a:cxn>
                        <a:cxn ang="0">
                          <a:pos x="16" y="74"/>
                        </a:cxn>
                        <a:cxn ang="0">
                          <a:pos x="22" y="74"/>
                        </a:cxn>
                        <a:cxn ang="0">
                          <a:pos x="26" y="77"/>
                        </a:cxn>
                        <a:cxn ang="0">
                          <a:pos x="32" y="74"/>
                        </a:cxn>
                        <a:cxn ang="0">
                          <a:pos x="26" y="71"/>
                        </a:cxn>
                        <a:cxn ang="0">
                          <a:pos x="18" y="40"/>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23" name="Freeform 24">
                      <a:extLst>
                        <a:ext uri="{FF2B5EF4-FFF2-40B4-BE49-F238E27FC236}">
                          <a16:creationId xmlns:a16="http://schemas.microsoft.com/office/drawing/2014/main" xmlns="" id="{2B7884A0-2510-4D65-8ABD-898AD101B59C}"/>
                        </a:ext>
                      </a:extLst>
                    </p:cNvPr>
                    <p:cNvSpPr>
                      <a:spLocks/>
                    </p:cNvSpPr>
                    <p:nvPr/>
                  </p:nvSpPr>
                  <p:spPr bwMode="auto">
                    <a:xfrm>
                      <a:off x="2674" y="1004"/>
                      <a:ext cx="94" cy="233"/>
                    </a:xfrm>
                    <a:custGeom>
                      <a:avLst/>
                      <a:gdLst/>
                      <a:ahLst/>
                      <a:cxnLst>
                        <a:cxn ang="0">
                          <a:pos x="36" y="25"/>
                        </a:cxn>
                        <a:cxn ang="0">
                          <a:pos x="57" y="22"/>
                        </a:cxn>
                        <a:cxn ang="0">
                          <a:pos x="65" y="14"/>
                        </a:cxn>
                        <a:cxn ang="0">
                          <a:pos x="75" y="6"/>
                        </a:cxn>
                        <a:cxn ang="0">
                          <a:pos x="93" y="3"/>
                        </a:cxn>
                        <a:cxn ang="0">
                          <a:pos x="87" y="22"/>
                        </a:cxn>
                        <a:cxn ang="0">
                          <a:pos x="79" y="28"/>
                        </a:cxn>
                        <a:cxn ang="0">
                          <a:pos x="67" y="45"/>
                        </a:cxn>
                        <a:cxn ang="0">
                          <a:pos x="81" y="45"/>
                        </a:cxn>
                        <a:cxn ang="0">
                          <a:pos x="93" y="45"/>
                        </a:cxn>
                        <a:cxn ang="0">
                          <a:pos x="85" y="64"/>
                        </a:cxn>
                        <a:cxn ang="0">
                          <a:pos x="71" y="73"/>
                        </a:cxn>
                        <a:cxn ang="0">
                          <a:pos x="69" y="87"/>
                        </a:cxn>
                        <a:cxn ang="0">
                          <a:pos x="81" y="106"/>
                        </a:cxn>
                        <a:cxn ang="0">
                          <a:pos x="87" y="126"/>
                        </a:cxn>
                        <a:cxn ang="0">
                          <a:pos x="93" y="151"/>
                        </a:cxn>
                        <a:cxn ang="0">
                          <a:pos x="89" y="182"/>
                        </a:cxn>
                        <a:cxn ang="0">
                          <a:pos x="79" y="196"/>
                        </a:cxn>
                        <a:cxn ang="0">
                          <a:pos x="87" y="218"/>
                        </a:cxn>
                        <a:cxn ang="0">
                          <a:pos x="65" y="218"/>
                        </a:cxn>
                        <a:cxn ang="0">
                          <a:pos x="53" y="215"/>
                        </a:cxn>
                        <a:cxn ang="0">
                          <a:pos x="36" y="224"/>
                        </a:cxn>
                        <a:cxn ang="0">
                          <a:pos x="26" y="226"/>
                        </a:cxn>
                        <a:cxn ang="0">
                          <a:pos x="14" y="229"/>
                        </a:cxn>
                        <a:cxn ang="0">
                          <a:pos x="4" y="221"/>
                        </a:cxn>
                        <a:cxn ang="0">
                          <a:pos x="0" y="207"/>
                        </a:cxn>
                        <a:cxn ang="0">
                          <a:pos x="10" y="193"/>
                        </a:cxn>
                        <a:cxn ang="0">
                          <a:pos x="24" y="190"/>
                        </a:cxn>
                        <a:cxn ang="0">
                          <a:pos x="16" y="182"/>
                        </a:cxn>
                        <a:cxn ang="0">
                          <a:pos x="16" y="168"/>
                        </a:cxn>
                        <a:cxn ang="0">
                          <a:pos x="28" y="159"/>
                        </a:cxn>
                        <a:cxn ang="0">
                          <a:pos x="38" y="157"/>
                        </a:cxn>
                        <a:cxn ang="0">
                          <a:pos x="44" y="131"/>
                        </a:cxn>
                        <a:cxn ang="0">
                          <a:pos x="49" y="106"/>
                        </a:cxn>
                        <a:cxn ang="0">
                          <a:pos x="40" y="89"/>
                        </a:cxn>
                        <a:cxn ang="0">
                          <a:pos x="20" y="84"/>
                        </a:cxn>
                        <a:cxn ang="0">
                          <a:pos x="30" y="34"/>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21" name="Freeform 26">
                    <a:extLst>
                      <a:ext uri="{FF2B5EF4-FFF2-40B4-BE49-F238E27FC236}">
                        <a16:creationId xmlns:a16="http://schemas.microsoft.com/office/drawing/2014/main" xmlns="" id="{19E82F23-4ACD-4F5F-BDD4-7E54090EE654}"/>
                      </a:ext>
                    </a:extLst>
                  </p:cNvPr>
                  <p:cNvSpPr>
                    <a:spLocks/>
                  </p:cNvSpPr>
                  <p:nvPr/>
                </p:nvSpPr>
                <p:spPr bwMode="auto">
                  <a:xfrm>
                    <a:off x="2395" y="617"/>
                    <a:ext cx="526" cy="390"/>
                  </a:xfrm>
                  <a:custGeom>
                    <a:avLst/>
                    <a:gdLst/>
                    <a:ahLst/>
                    <a:cxnLst>
                      <a:cxn ang="0">
                        <a:pos x="33" y="381"/>
                      </a:cxn>
                      <a:cxn ang="0">
                        <a:pos x="53" y="353"/>
                      </a:cxn>
                      <a:cxn ang="0">
                        <a:pos x="64" y="344"/>
                      </a:cxn>
                      <a:cxn ang="0">
                        <a:pos x="82" y="336"/>
                      </a:cxn>
                      <a:cxn ang="0">
                        <a:pos x="95" y="336"/>
                      </a:cxn>
                      <a:cxn ang="0">
                        <a:pos x="107" y="325"/>
                      </a:cxn>
                      <a:cxn ang="0">
                        <a:pos x="121" y="308"/>
                      </a:cxn>
                      <a:cxn ang="0">
                        <a:pos x="134" y="299"/>
                      </a:cxn>
                      <a:cxn ang="0">
                        <a:pos x="148" y="291"/>
                      </a:cxn>
                      <a:cxn ang="0">
                        <a:pos x="163" y="280"/>
                      </a:cxn>
                      <a:cxn ang="0">
                        <a:pos x="183" y="274"/>
                      </a:cxn>
                      <a:cxn ang="0">
                        <a:pos x="214" y="280"/>
                      </a:cxn>
                      <a:cxn ang="0">
                        <a:pos x="239" y="269"/>
                      </a:cxn>
                      <a:cxn ang="0">
                        <a:pos x="253" y="241"/>
                      </a:cxn>
                      <a:cxn ang="0">
                        <a:pos x="270" y="218"/>
                      </a:cxn>
                      <a:cxn ang="0">
                        <a:pos x="282" y="199"/>
                      </a:cxn>
                      <a:cxn ang="0">
                        <a:pos x="292" y="182"/>
                      </a:cxn>
                      <a:cxn ang="0">
                        <a:pos x="315" y="165"/>
                      </a:cxn>
                      <a:cxn ang="0">
                        <a:pos x="311" y="188"/>
                      </a:cxn>
                      <a:cxn ang="0">
                        <a:pos x="329" y="199"/>
                      </a:cxn>
                      <a:cxn ang="0">
                        <a:pos x="344" y="190"/>
                      </a:cxn>
                      <a:cxn ang="0">
                        <a:pos x="350" y="174"/>
                      </a:cxn>
                      <a:cxn ang="0">
                        <a:pos x="356" y="157"/>
                      </a:cxn>
                      <a:cxn ang="0">
                        <a:pos x="366" y="140"/>
                      </a:cxn>
                      <a:cxn ang="0">
                        <a:pos x="395" y="140"/>
                      </a:cxn>
                      <a:cxn ang="0">
                        <a:pos x="424" y="112"/>
                      </a:cxn>
                      <a:cxn ang="0">
                        <a:pos x="453" y="92"/>
                      </a:cxn>
                      <a:cxn ang="0">
                        <a:pos x="484" y="45"/>
                      </a:cxn>
                      <a:cxn ang="0">
                        <a:pos x="511" y="22"/>
                      </a:cxn>
                      <a:cxn ang="0">
                        <a:pos x="502" y="0"/>
                      </a:cxn>
                      <a:cxn ang="0">
                        <a:pos x="455" y="14"/>
                      </a:cxn>
                      <a:cxn ang="0">
                        <a:pos x="424" y="28"/>
                      </a:cxn>
                      <a:cxn ang="0">
                        <a:pos x="391" y="36"/>
                      </a:cxn>
                      <a:cxn ang="0">
                        <a:pos x="350" y="59"/>
                      </a:cxn>
                      <a:cxn ang="0">
                        <a:pos x="315" y="73"/>
                      </a:cxn>
                      <a:cxn ang="0">
                        <a:pos x="278" y="92"/>
                      </a:cxn>
                      <a:cxn ang="0">
                        <a:pos x="253" y="120"/>
                      </a:cxn>
                      <a:cxn ang="0">
                        <a:pos x="231" y="140"/>
                      </a:cxn>
                      <a:cxn ang="0">
                        <a:pos x="189" y="174"/>
                      </a:cxn>
                      <a:cxn ang="0">
                        <a:pos x="146" y="215"/>
                      </a:cxn>
                      <a:cxn ang="0">
                        <a:pos x="109" y="246"/>
                      </a:cxn>
                      <a:cxn ang="0">
                        <a:pos x="80" y="288"/>
                      </a:cxn>
                      <a:cxn ang="0">
                        <a:pos x="49" y="316"/>
                      </a:cxn>
                      <a:cxn ang="0">
                        <a:pos x="0" y="389"/>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8" name="Freeform 28">
                  <a:extLst>
                    <a:ext uri="{FF2B5EF4-FFF2-40B4-BE49-F238E27FC236}">
                      <a16:creationId xmlns:a16="http://schemas.microsoft.com/office/drawing/2014/main" xmlns="" id="{1180AC44-7852-4329-8C2E-62E989704C0C}"/>
                    </a:ext>
                  </a:extLst>
                </p:cNvPr>
                <p:cNvSpPr>
                  <a:spLocks/>
                </p:cNvSpPr>
                <p:nvPr/>
              </p:nvSpPr>
              <p:spPr bwMode="auto">
                <a:xfrm>
                  <a:off x="3324" y="2815"/>
                  <a:ext cx="158" cy="378"/>
                </a:xfrm>
                <a:custGeom>
                  <a:avLst/>
                  <a:gdLst/>
                  <a:ahLst/>
                  <a:cxnLst>
                    <a:cxn ang="0">
                      <a:pos x="29" y="117"/>
                    </a:cxn>
                    <a:cxn ang="0">
                      <a:pos x="26" y="193"/>
                    </a:cxn>
                    <a:cxn ang="0">
                      <a:pos x="12" y="240"/>
                    </a:cxn>
                    <a:cxn ang="0">
                      <a:pos x="0" y="285"/>
                    </a:cxn>
                    <a:cxn ang="0">
                      <a:pos x="0" y="318"/>
                    </a:cxn>
                    <a:cxn ang="0">
                      <a:pos x="4" y="346"/>
                    </a:cxn>
                    <a:cxn ang="0">
                      <a:pos x="18" y="371"/>
                    </a:cxn>
                    <a:cxn ang="0">
                      <a:pos x="29" y="374"/>
                    </a:cxn>
                    <a:cxn ang="0">
                      <a:pos x="39" y="374"/>
                    </a:cxn>
                    <a:cxn ang="0">
                      <a:pos x="51" y="377"/>
                    </a:cxn>
                    <a:cxn ang="0">
                      <a:pos x="57" y="357"/>
                    </a:cxn>
                    <a:cxn ang="0">
                      <a:pos x="63" y="307"/>
                    </a:cxn>
                    <a:cxn ang="0">
                      <a:pos x="80" y="274"/>
                    </a:cxn>
                    <a:cxn ang="0">
                      <a:pos x="84" y="223"/>
                    </a:cxn>
                    <a:cxn ang="0">
                      <a:pos x="92" y="204"/>
                    </a:cxn>
                    <a:cxn ang="0">
                      <a:pos x="100" y="190"/>
                    </a:cxn>
                    <a:cxn ang="0">
                      <a:pos x="106" y="154"/>
                    </a:cxn>
                    <a:cxn ang="0">
                      <a:pos x="118" y="131"/>
                    </a:cxn>
                    <a:cxn ang="0">
                      <a:pos x="126" y="114"/>
                    </a:cxn>
                    <a:cxn ang="0">
                      <a:pos x="133" y="101"/>
                    </a:cxn>
                    <a:cxn ang="0">
                      <a:pos x="133" y="92"/>
                    </a:cxn>
                    <a:cxn ang="0">
                      <a:pos x="151" y="73"/>
                    </a:cxn>
                    <a:cxn ang="0">
                      <a:pos x="153" y="42"/>
                    </a:cxn>
                    <a:cxn ang="0">
                      <a:pos x="157" y="22"/>
                    </a:cxn>
                    <a:cxn ang="0">
                      <a:pos x="141" y="14"/>
                    </a:cxn>
                    <a:cxn ang="0">
                      <a:pos x="131" y="0"/>
                    </a:cxn>
                    <a:cxn ang="0">
                      <a:pos x="118" y="14"/>
                    </a:cxn>
                    <a:cxn ang="0">
                      <a:pos x="106" y="47"/>
                    </a:cxn>
                    <a:cxn ang="0">
                      <a:pos x="92" y="70"/>
                    </a:cxn>
                    <a:cxn ang="0">
                      <a:pos x="80" y="89"/>
                    </a:cxn>
                    <a:cxn ang="0">
                      <a:pos x="75" y="89"/>
                    </a:cxn>
                    <a:cxn ang="0">
                      <a:pos x="63" y="101"/>
                    </a:cxn>
                    <a:cxn ang="0">
                      <a:pos x="57" y="112"/>
                    </a:cxn>
                    <a:cxn ang="0">
                      <a:pos x="29" y="11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9" name="Freeform 29">
                  <a:extLst>
                    <a:ext uri="{FF2B5EF4-FFF2-40B4-BE49-F238E27FC236}">
                      <a16:creationId xmlns:a16="http://schemas.microsoft.com/office/drawing/2014/main" xmlns="" id="{303C9EE1-3C0F-4ED4-BAF2-A0274F04262A}"/>
                    </a:ext>
                  </a:extLst>
                </p:cNvPr>
                <p:cNvSpPr>
                  <a:spLocks/>
                </p:cNvSpPr>
                <p:nvPr/>
              </p:nvSpPr>
              <p:spPr bwMode="auto">
                <a:xfrm>
                  <a:off x="2575" y="655"/>
                  <a:ext cx="2126" cy="1789"/>
                </a:xfrm>
                <a:custGeom>
                  <a:avLst/>
                  <a:gdLst/>
                  <a:ahLst/>
                  <a:cxnLst>
                    <a:cxn ang="0">
                      <a:pos x="124" y="750"/>
                    </a:cxn>
                    <a:cxn ang="0">
                      <a:pos x="142" y="619"/>
                    </a:cxn>
                    <a:cxn ang="0">
                      <a:pos x="214" y="544"/>
                    </a:cxn>
                    <a:cxn ang="0">
                      <a:pos x="296" y="508"/>
                    </a:cxn>
                    <a:cxn ang="0">
                      <a:pos x="319" y="432"/>
                    </a:cxn>
                    <a:cxn ang="0">
                      <a:pos x="424" y="365"/>
                    </a:cxn>
                    <a:cxn ang="0">
                      <a:pos x="492" y="271"/>
                    </a:cxn>
                    <a:cxn ang="0">
                      <a:pos x="461" y="223"/>
                    </a:cxn>
                    <a:cxn ang="0">
                      <a:pos x="467" y="179"/>
                    </a:cxn>
                    <a:cxn ang="0">
                      <a:pos x="399" y="243"/>
                    </a:cxn>
                    <a:cxn ang="0">
                      <a:pos x="377" y="371"/>
                    </a:cxn>
                    <a:cxn ang="0">
                      <a:pos x="331" y="410"/>
                    </a:cxn>
                    <a:cxn ang="0">
                      <a:pos x="307" y="343"/>
                    </a:cxn>
                    <a:cxn ang="0">
                      <a:pos x="243" y="374"/>
                    </a:cxn>
                    <a:cxn ang="0">
                      <a:pos x="226" y="324"/>
                    </a:cxn>
                    <a:cxn ang="0">
                      <a:pos x="227" y="273"/>
                    </a:cxn>
                    <a:cxn ang="0">
                      <a:pos x="296" y="240"/>
                    </a:cxn>
                    <a:cxn ang="0">
                      <a:pos x="340" y="153"/>
                    </a:cxn>
                    <a:cxn ang="0">
                      <a:pos x="412" y="53"/>
                    </a:cxn>
                    <a:cxn ang="0">
                      <a:pos x="511" y="25"/>
                    </a:cxn>
                    <a:cxn ang="0">
                      <a:pos x="642" y="103"/>
                    </a:cxn>
                    <a:cxn ang="0">
                      <a:pos x="595" y="223"/>
                    </a:cxn>
                    <a:cxn ang="0">
                      <a:pos x="642" y="285"/>
                    </a:cxn>
                    <a:cxn ang="0">
                      <a:pos x="682" y="215"/>
                    </a:cxn>
                    <a:cxn ang="0">
                      <a:pos x="859" y="187"/>
                    </a:cxn>
                    <a:cxn ang="0">
                      <a:pos x="1073" y="33"/>
                    </a:cxn>
                    <a:cxn ang="0">
                      <a:pos x="1406" y="103"/>
                    </a:cxn>
                    <a:cxn ang="0">
                      <a:pos x="2004" y="226"/>
                    </a:cxn>
                    <a:cxn ang="0">
                      <a:pos x="2057" y="298"/>
                    </a:cxn>
                    <a:cxn ang="0">
                      <a:pos x="2076" y="541"/>
                    </a:cxn>
                    <a:cxn ang="0">
                      <a:pos x="1901" y="346"/>
                    </a:cxn>
                    <a:cxn ang="0">
                      <a:pos x="1763" y="435"/>
                    </a:cxn>
                    <a:cxn ang="0">
                      <a:pos x="1954" y="775"/>
                    </a:cxn>
                    <a:cxn ang="0">
                      <a:pos x="1876" y="920"/>
                    </a:cxn>
                    <a:cxn ang="0">
                      <a:pos x="2003" y="1252"/>
                    </a:cxn>
                    <a:cxn ang="0">
                      <a:pos x="1874" y="1425"/>
                    </a:cxn>
                    <a:cxn ang="0">
                      <a:pos x="1841" y="1559"/>
                    </a:cxn>
                    <a:cxn ang="0">
                      <a:pos x="1833" y="1690"/>
                    </a:cxn>
                    <a:cxn ang="0">
                      <a:pos x="1789" y="1685"/>
                    </a:cxn>
                    <a:cxn ang="0">
                      <a:pos x="1658" y="1411"/>
                    </a:cxn>
                    <a:cxn ang="0">
                      <a:pos x="1472" y="1403"/>
                    </a:cxn>
                    <a:cxn ang="0">
                      <a:pos x="1359" y="1562"/>
                    </a:cxn>
                    <a:cxn ang="0">
                      <a:pos x="1128" y="1213"/>
                    </a:cxn>
                    <a:cxn ang="0">
                      <a:pos x="822" y="1091"/>
                    </a:cxn>
                    <a:cxn ang="0">
                      <a:pos x="1054" y="1308"/>
                    </a:cxn>
                    <a:cxn ang="0">
                      <a:pos x="784" y="1503"/>
                    </a:cxn>
                    <a:cxn ang="0">
                      <a:pos x="714" y="1319"/>
                    </a:cxn>
                    <a:cxn ang="0">
                      <a:pos x="601" y="1105"/>
                    </a:cxn>
                    <a:cxn ang="0">
                      <a:pos x="537" y="946"/>
                    </a:cxn>
                    <a:cxn ang="0">
                      <a:pos x="505" y="873"/>
                    </a:cxn>
                    <a:cxn ang="0">
                      <a:pos x="465" y="831"/>
                    </a:cxn>
                    <a:cxn ang="0">
                      <a:pos x="449" y="909"/>
                    </a:cxn>
                    <a:cxn ang="0">
                      <a:pos x="393" y="787"/>
                    </a:cxn>
                    <a:cxn ang="0">
                      <a:pos x="329" y="742"/>
                    </a:cxn>
                    <a:cxn ang="0">
                      <a:pos x="397" y="848"/>
                    </a:cxn>
                    <a:cxn ang="0">
                      <a:pos x="367" y="873"/>
                    </a:cxn>
                    <a:cxn ang="0">
                      <a:pos x="313" y="803"/>
                    </a:cxn>
                    <a:cxn ang="0">
                      <a:pos x="251" y="753"/>
                    </a:cxn>
                    <a:cxn ang="0">
                      <a:pos x="169" y="817"/>
                    </a:cxn>
                    <a:cxn ang="0">
                      <a:pos x="152" y="890"/>
                    </a:cxn>
                    <a:cxn ang="0">
                      <a:pos x="95" y="943"/>
                    </a:cxn>
                    <a:cxn ang="0">
                      <a:pos x="12" y="909"/>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grpSp>
          <p:nvGrpSpPr>
            <p:cNvPr id="6" name="Group 38">
              <a:extLst>
                <a:ext uri="{FF2B5EF4-FFF2-40B4-BE49-F238E27FC236}">
                  <a16:creationId xmlns:a16="http://schemas.microsoft.com/office/drawing/2014/main" xmlns="" id="{D013278D-AE61-422A-ACBF-D8785D381EE6}"/>
                </a:ext>
              </a:extLst>
            </p:cNvPr>
            <p:cNvGrpSpPr>
              <a:grpSpLocks/>
            </p:cNvGrpSpPr>
            <p:nvPr/>
          </p:nvGrpSpPr>
          <p:grpSpPr bwMode="auto">
            <a:xfrm>
              <a:off x="92" y="615"/>
              <a:ext cx="1865" cy="3311"/>
              <a:chOff x="92" y="615"/>
              <a:chExt cx="1865" cy="3311"/>
            </a:xfrm>
            <a:grpFill/>
          </p:grpSpPr>
          <p:sp>
            <p:nvSpPr>
              <p:cNvPr id="7" name="Freeform 32">
                <a:extLst>
                  <a:ext uri="{FF2B5EF4-FFF2-40B4-BE49-F238E27FC236}">
                    <a16:creationId xmlns:a16="http://schemas.microsoft.com/office/drawing/2014/main" xmlns="" id="{F4A2A086-8AE6-4F12-8B76-36D077BC5CF3}"/>
                  </a:ext>
                </a:extLst>
              </p:cNvPr>
              <p:cNvSpPr>
                <a:spLocks/>
              </p:cNvSpPr>
              <p:nvPr/>
            </p:nvSpPr>
            <p:spPr bwMode="auto">
              <a:xfrm>
                <a:off x="92" y="761"/>
                <a:ext cx="1262" cy="1550"/>
              </a:xfrm>
              <a:custGeom>
                <a:avLst/>
                <a:gdLst/>
                <a:ahLst/>
                <a:cxnLst>
                  <a:cxn ang="0">
                    <a:pos x="101" y="290"/>
                  </a:cxn>
                  <a:cxn ang="0">
                    <a:pos x="82" y="203"/>
                  </a:cxn>
                  <a:cxn ang="0">
                    <a:pos x="181" y="131"/>
                  </a:cxn>
                  <a:cxn ang="0">
                    <a:pos x="225" y="75"/>
                  </a:cxn>
                  <a:cxn ang="0">
                    <a:pos x="303" y="64"/>
                  </a:cxn>
                  <a:cxn ang="0">
                    <a:pos x="544" y="67"/>
                  </a:cxn>
                  <a:cxn ang="0">
                    <a:pos x="666" y="95"/>
                  </a:cxn>
                  <a:cxn ang="0">
                    <a:pos x="620" y="92"/>
                  </a:cxn>
                  <a:cxn ang="0">
                    <a:pos x="589" y="3"/>
                  </a:cxn>
                  <a:cxn ang="0">
                    <a:pos x="649" y="0"/>
                  </a:cxn>
                  <a:cxn ang="0">
                    <a:pos x="696" y="39"/>
                  </a:cxn>
                  <a:cxn ang="0">
                    <a:pos x="767" y="103"/>
                  </a:cxn>
                  <a:cxn ang="0">
                    <a:pos x="754" y="33"/>
                  </a:cxn>
                  <a:cxn ang="0">
                    <a:pos x="884" y="100"/>
                  </a:cxn>
                  <a:cxn ang="0">
                    <a:pos x="886" y="128"/>
                  </a:cxn>
                  <a:cxn ang="0">
                    <a:pos x="847" y="198"/>
                  </a:cxn>
                  <a:cxn ang="0">
                    <a:pos x="814" y="312"/>
                  </a:cxn>
                  <a:cxn ang="0">
                    <a:pos x="935" y="376"/>
                  </a:cxn>
                  <a:cxn ang="0">
                    <a:pos x="938" y="476"/>
                  </a:cxn>
                  <a:cxn ang="0">
                    <a:pos x="956" y="398"/>
                  </a:cxn>
                  <a:cxn ang="0">
                    <a:pos x="956" y="254"/>
                  </a:cxn>
                  <a:cxn ang="0">
                    <a:pos x="1043" y="293"/>
                  </a:cxn>
                  <a:cxn ang="0">
                    <a:pos x="1098" y="251"/>
                  </a:cxn>
                  <a:cxn ang="0">
                    <a:pos x="1195" y="357"/>
                  </a:cxn>
                  <a:cxn ang="0">
                    <a:pos x="1261" y="449"/>
                  </a:cxn>
                  <a:cxn ang="0">
                    <a:pos x="1209" y="485"/>
                  </a:cxn>
                  <a:cxn ang="0">
                    <a:pos x="1117" y="515"/>
                  </a:cxn>
                  <a:cxn ang="0">
                    <a:pos x="1181" y="535"/>
                  </a:cxn>
                  <a:cxn ang="0">
                    <a:pos x="1209" y="618"/>
                  </a:cxn>
                  <a:cxn ang="0">
                    <a:pos x="1183" y="624"/>
                  </a:cxn>
                  <a:cxn ang="0">
                    <a:pos x="1146" y="657"/>
                  </a:cxn>
                  <a:cxn ang="0">
                    <a:pos x="1088" y="730"/>
                  </a:cxn>
                  <a:cxn ang="0">
                    <a:pos x="1082" y="839"/>
                  </a:cxn>
                  <a:cxn ang="0">
                    <a:pos x="1020" y="1003"/>
                  </a:cxn>
                  <a:cxn ang="0">
                    <a:pos x="1038" y="1142"/>
                  </a:cxn>
                  <a:cxn ang="0">
                    <a:pos x="1003" y="1048"/>
                  </a:cxn>
                  <a:cxn ang="0">
                    <a:pos x="942" y="1006"/>
                  </a:cxn>
                  <a:cxn ang="0">
                    <a:pos x="890" y="1034"/>
                  </a:cxn>
                  <a:cxn ang="0">
                    <a:pos x="804" y="1048"/>
                  </a:cxn>
                  <a:cxn ang="0">
                    <a:pos x="760" y="1151"/>
                  </a:cxn>
                  <a:cxn ang="0">
                    <a:pos x="859" y="1290"/>
                  </a:cxn>
                  <a:cxn ang="0">
                    <a:pos x="874" y="1212"/>
                  </a:cxn>
                  <a:cxn ang="0">
                    <a:pos x="931" y="1268"/>
                  </a:cxn>
                  <a:cxn ang="0">
                    <a:pos x="962" y="1346"/>
                  </a:cxn>
                  <a:cxn ang="0">
                    <a:pos x="987" y="1415"/>
                  </a:cxn>
                  <a:cxn ang="0">
                    <a:pos x="1045" y="1521"/>
                  </a:cxn>
                  <a:cxn ang="0">
                    <a:pos x="1133" y="1518"/>
                  </a:cxn>
                  <a:cxn ang="0">
                    <a:pos x="1080" y="1532"/>
                  </a:cxn>
                  <a:cxn ang="0">
                    <a:pos x="977" y="1516"/>
                  </a:cxn>
                  <a:cxn ang="0">
                    <a:pos x="905" y="1421"/>
                  </a:cxn>
                  <a:cxn ang="0">
                    <a:pos x="853" y="1385"/>
                  </a:cxn>
                  <a:cxn ang="0">
                    <a:pos x="769" y="1340"/>
                  </a:cxn>
                  <a:cxn ang="0">
                    <a:pos x="622" y="1190"/>
                  </a:cxn>
                  <a:cxn ang="0">
                    <a:pos x="501" y="970"/>
                  </a:cxn>
                  <a:cxn ang="0">
                    <a:pos x="542" y="1167"/>
                  </a:cxn>
                  <a:cxn ang="0">
                    <a:pos x="464" y="1031"/>
                  </a:cxn>
                  <a:cxn ang="0">
                    <a:pos x="392" y="763"/>
                  </a:cxn>
                  <a:cxn ang="0">
                    <a:pos x="400" y="568"/>
                  </a:cxn>
                  <a:cxn ang="0">
                    <a:pos x="375" y="418"/>
                  </a:cxn>
                  <a:cxn ang="0">
                    <a:pos x="354" y="329"/>
                  </a:cxn>
                  <a:cxn ang="0">
                    <a:pos x="305" y="276"/>
                  </a:cxn>
                  <a:cxn ang="0">
                    <a:pos x="202" y="290"/>
                  </a:cxn>
                  <a:cxn ang="0">
                    <a:pos x="124" y="34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8" name="Freeform 33">
                <a:extLst>
                  <a:ext uri="{FF2B5EF4-FFF2-40B4-BE49-F238E27FC236}">
                    <a16:creationId xmlns:a16="http://schemas.microsoft.com/office/drawing/2014/main" xmlns="" id="{DC8BC328-9741-4CAB-858F-001F955D234F}"/>
                  </a:ext>
                </a:extLst>
              </p:cNvPr>
              <p:cNvSpPr>
                <a:spLocks/>
              </p:cNvSpPr>
              <p:nvPr/>
            </p:nvSpPr>
            <p:spPr bwMode="auto">
              <a:xfrm>
                <a:off x="994" y="615"/>
                <a:ext cx="429" cy="408"/>
              </a:xfrm>
              <a:custGeom>
                <a:avLst/>
                <a:gdLst/>
                <a:ahLst/>
                <a:cxnLst>
                  <a:cxn ang="0">
                    <a:pos x="0" y="84"/>
                  </a:cxn>
                  <a:cxn ang="0">
                    <a:pos x="10" y="53"/>
                  </a:cxn>
                  <a:cxn ang="0">
                    <a:pos x="10" y="31"/>
                  </a:cxn>
                  <a:cxn ang="0">
                    <a:pos x="25" y="0"/>
                  </a:cxn>
                  <a:cxn ang="0">
                    <a:pos x="103" y="20"/>
                  </a:cxn>
                  <a:cxn ang="0">
                    <a:pos x="236" y="56"/>
                  </a:cxn>
                  <a:cxn ang="0">
                    <a:pos x="289" y="86"/>
                  </a:cxn>
                  <a:cxn ang="0">
                    <a:pos x="358" y="114"/>
                  </a:cxn>
                  <a:cxn ang="0">
                    <a:pos x="393" y="167"/>
                  </a:cxn>
                  <a:cxn ang="0">
                    <a:pos x="428" y="192"/>
                  </a:cxn>
                  <a:cxn ang="0">
                    <a:pos x="414" y="212"/>
                  </a:cxn>
                  <a:cxn ang="0">
                    <a:pos x="414" y="237"/>
                  </a:cxn>
                  <a:cxn ang="0">
                    <a:pos x="401" y="243"/>
                  </a:cxn>
                  <a:cxn ang="0">
                    <a:pos x="389" y="265"/>
                  </a:cxn>
                  <a:cxn ang="0">
                    <a:pos x="401" y="287"/>
                  </a:cxn>
                  <a:cxn ang="0">
                    <a:pos x="399" y="304"/>
                  </a:cxn>
                  <a:cxn ang="0">
                    <a:pos x="385" y="326"/>
                  </a:cxn>
                  <a:cxn ang="0">
                    <a:pos x="387" y="348"/>
                  </a:cxn>
                  <a:cxn ang="0">
                    <a:pos x="411" y="371"/>
                  </a:cxn>
                  <a:cxn ang="0">
                    <a:pos x="413" y="393"/>
                  </a:cxn>
                  <a:cxn ang="0">
                    <a:pos x="407" y="404"/>
                  </a:cxn>
                  <a:cxn ang="0">
                    <a:pos x="383" y="407"/>
                  </a:cxn>
                  <a:cxn ang="0">
                    <a:pos x="366" y="396"/>
                  </a:cxn>
                  <a:cxn ang="0">
                    <a:pos x="347" y="368"/>
                  </a:cxn>
                  <a:cxn ang="0">
                    <a:pos x="339" y="368"/>
                  </a:cxn>
                  <a:cxn ang="0">
                    <a:pos x="329" y="357"/>
                  </a:cxn>
                  <a:cxn ang="0">
                    <a:pos x="320" y="323"/>
                  </a:cxn>
                  <a:cxn ang="0">
                    <a:pos x="308" y="312"/>
                  </a:cxn>
                  <a:cxn ang="0">
                    <a:pos x="283" y="295"/>
                  </a:cxn>
                  <a:cxn ang="0">
                    <a:pos x="261" y="284"/>
                  </a:cxn>
                  <a:cxn ang="0">
                    <a:pos x="230" y="254"/>
                  </a:cxn>
                  <a:cxn ang="0">
                    <a:pos x="217" y="231"/>
                  </a:cxn>
                  <a:cxn ang="0">
                    <a:pos x="219" y="215"/>
                  </a:cxn>
                  <a:cxn ang="0">
                    <a:pos x="232" y="201"/>
                  </a:cxn>
                  <a:cxn ang="0">
                    <a:pos x="221" y="184"/>
                  </a:cxn>
                  <a:cxn ang="0">
                    <a:pos x="209" y="192"/>
                  </a:cxn>
                  <a:cxn ang="0">
                    <a:pos x="190" y="167"/>
                  </a:cxn>
                  <a:cxn ang="0">
                    <a:pos x="186" y="181"/>
                  </a:cxn>
                  <a:cxn ang="0">
                    <a:pos x="168" y="181"/>
                  </a:cxn>
                  <a:cxn ang="0">
                    <a:pos x="165" y="170"/>
                  </a:cxn>
                  <a:cxn ang="0">
                    <a:pos x="165" y="151"/>
                  </a:cxn>
                  <a:cxn ang="0">
                    <a:pos x="157" y="139"/>
                  </a:cxn>
                  <a:cxn ang="0">
                    <a:pos x="145" y="142"/>
                  </a:cxn>
                  <a:cxn ang="0">
                    <a:pos x="130" y="112"/>
                  </a:cxn>
                  <a:cxn ang="0">
                    <a:pos x="118" y="109"/>
                  </a:cxn>
                  <a:cxn ang="0">
                    <a:pos x="101" y="95"/>
                  </a:cxn>
                  <a:cxn ang="0">
                    <a:pos x="64" y="98"/>
                  </a:cxn>
                  <a:cxn ang="0">
                    <a:pos x="27" y="95"/>
                  </a:cxn>
                  <a:cxn ang="0">
                    <a:pos x="0" y="84"/>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9" name="Freeform 34">
                <a:extLst>
                  <a:ext uri="{FF2B5EF4-FFF2-40B4-BE49-F238E27FC236}">
                    <a16:creationId xmlns:a16="http://schemas.microsoft.com/office/drawing/2014/main" xmlns="" id="{61BD9F28-D627-4B20-9367-D68CC4609B57}"/>
                  </a:ext>
                </a:extLst>
              </p:cNvPr>
              <p:cNvSpPr>
                <a:spLocks/>
              </p:cNvSpPr>
              <p:nvPr/>
            </p:nvSpPr>
            <p:spPr bwMode="auto">
              <a:xfrm>
                <a:off x="908" y="758"/>
                <a:ext cx="274" cy="210"/>
              </a:xfrm>
              <a:custGeom>
                <a:avLst/>
                <a:gdLst/>
                <a:ahLst/>
                <a:cxnLst>
                  <a:cxn ang="0">
                    <a:pos x="10" y="0"/>
                  </a:cxn>
                  <a:cxn ang="0">
                    <a:pos x="0" y="17"/>
                  </a:cxn>
                  <a:cxn ang="0">
                    <a:pos x="0" y="36"/>
                  </a:cxn>
                  <a:cxn ang="0">
                    <a:pos x="19" y="56"/>
                  </a:cxn>
                  <a:cxn ang="0">
                    <a:pos x="31" y="50"/>
                  </a:cxn>
                  <a:cxn ang="0">
                    <a:pos x="35" y="59"/>
                  </a:cxn>
                  <a:cxn ang="0">
                    <a:pos x="46" y="61"/>
                  </a:cxn>
                  <a:cxn ang="0">
                    <a:pos x="54" y="47"/>
                  </a:cxn>
                  <a:cxn ang="0">
                    <a:pos x="81" y="50"/>
                  </a:cxn>
                  <a:cxn ang="0">
                    <a:pos x="85" y="64"/>
                  </a:cxn>
                  <a:cxn ang="0">
                    <a:pos x="94" y="70"/>
                  </a:cxn>
                  <a:cxn ang="0">
                    <a:pos x="117" y="67"/>
                  </a:cxn>
                  <a:cxn ang="0">
                    <a:pos x="125" y="75"/>
                  </a:cxn>
                  <a:cxn ang="0">
                    <a:pos x="137" y="84"/>
                  </a:cxn>
                  <a:cxn ang="0">
                    <a:pos x="146" y="100"/>
                  </a:cxn>
                  <a:cxn ang="0">
                    <a:pos x="146" y="123"/>
                  </a:cxn>
                  <a:cxn ang="0">
                    <a:pos x="138" y="128"/>
                  </a:cxn>
                  <a:cxn ang="0">
                    <a:pos x="142" y="137"/>
                  </a:cxn>
                  <a:cxn ang="0">
                    <a:pos x="131" y="150"/>
                  </a:cxn>
                  <a:cxn ang="0">
                    <a:pos x="131" y="170"/>
                  </a:cxn>
                  <a:cxn ang="0">
                    <a:pos x="148" y="173"/>
                  </a:cxn>
                  <a:cxn ang="0">
                    <a:pos x="158" y="167"/>
                  </a:cxn>
                  <a:cxn ang="0">
                    <a:pos x="161" y="159"/>
                  </a:cxn>
                  <a:cxn ang="0">
                    <a:pos x="167" y="167"/>
                  </a:cxn>
                  <a:cxn ang="0">
                    <a:pos x="177" y="162"/>
                  </a:cxn>
                  <a:cxn ang="0">
                    <a:pos x="198" y="173"/>
                  </a:cxn>
                  <a:cxn ang="0">
                    <a:pos x="211" y="192"/>
                  </a:cxn>
                  <a:cxn ang="0">
                    <a:pos x="215" y="192"/>
                  </a:cxn>
                  <a:cxn ang="0">
                    <a:pos x="217" y="203"/>
                  </a:cxn>
                  <a:cxn ang="0">
                    <a:pos x="231" y="209"/>
                  </a:cxn>
                  <a:cxn ang="0">
                    <a:pos x="246" y="209"/>
                  </a:cxn>
                  <a:cxn ang="0">
                    <a:pos x="236" y="198"/>
                  </a:cxn>
                  <a:cxn ang="0">
                    <a:pos x="240" y="187"/>
                  </a:cxn>
                  <a:cxn ang="0">
                    <a:pos x="252" y="198"/>
                  </a:cxn>
                  <a:cxn ang="0">
                    <a:pos x="265" y="201"/>
                  </a:cxn>
                  <a:cxn ang="0">
                    <a:pos x="267" y="184"/>
                  </a:cxn>
                  <a:cxn ang="0">
                    <a:pos x="254" y="170"/>
                  </a:cxn>
                  <a:cxn ang="0">
                    <a:pos x="244" y="170"/>
                  </a:cxn>
                  <a:cxn ang="0">
                    <a:pos x="231" y="156"/>
                  </a:cxn>
                  <a:cxn ang="0">
                    <a:pos x="244" y="156"/>
                  </a:cxn>
                  <a:cxn ang="0">
                    <a:pos x="254" y="164"/>
                  </a:cxn>
                  <a:cxn ang="0">
                    <a:pos x="273" y="164"/>
                  </a:cxn>
                  <a:cxn ang="0">
                    <a:pos x="269" y="148"/>
                  </a:cxn>
                  <a:cxn ang="0">
                    <a:pos x="252" y="131"/>
                  </a:cxn>
                  <a:cxn ang="0">
                    <a:pos x="240" y="128"/>
                  </a:cxn>
                  <a:cxn ang="0">
                    <a:pos x="223" y="109"/>
                  </a:cxn>
                  <a:cxn ang="0">
                    <a:pos x="202" y="103"/>
                  </a:cxn>
                  <a:cxn ang="0">
                    <a:pos x="185" y="95"/>
                  </a:cxn>
                  <a:cxn ang="0">
                    <a:pos x="171" y="70"/>
                  </a:cxn>
                  <a:cxn ang="0">
                    <a:pos x="161" y="39"/>
                  </a:cxn>
                  <a:cxn ang="0">
                    <a:pos x="148" y="39"/>
                  </a:cxn>
                  <a:cxn ang="0">
                    <a:pos x="144" y="31"/>
                  </a:cxn>
                  <a:cxn ang="0">
                    <a:pos x="137" y="33"/>
                  </a:cxn>
                  <a:cxn ang="0">
                    <a:pos x="123" y="20"/>
                  </a:cxn>
                  <a:cxn ang="0">
                    <a:pos x="100" y="14"/>
                  </a:cxn>
                  <a:cxn ang="0">
                    <a:pos x="90" y="22"/>
                  </a:cxn>
                  <a:cxn ang="0">
                    <a:pos x="69" y="14"/>
                  </a:cxn>
                  <a:cxn ang="0">
                    <a:pos x="56" y="14"/>
                  </a:cxn>
                  <a:cxn ang="0">
                    <a:pos x="50" y="3"/>
                  </a:cxn>
                  <a:cxn ang="0">
                    <a:pos x="44" y="0"/>
                  </a:cxn>
                  <a:cxn ang="0">
                    <a:pos x="35" y="3"/>
                  </a:cxn>
                  <a:cxn ang="0">
                    <a:pos x="10" y="0"/>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 name="Freeform 35">
                <a:extLst>
                  <a:ext uri="{FF2B5EF4-FFF2-40B4-BE49-F238E27FC236}">
                    <a16:creationId xmlns:a16="http://schemas.microsoft.com/office/drawing/2014/main" xmlns="" id="{379CE872-DDD3-452C-BC8D-089332722DDC}"/>
                  </a:ext>
                </a:extLst>
              </p:cNvPr>
              <p:cNvSpPr>
                <a:spLocks/>
              </p:cNvSpPr>
              <p:nvPr/>
            </p:nvSpPr>
            <p:spPr bwMode="auto">
              <a:xfrm>
                <a:off x="1064" y="1925"/>
                <a:ext cx="195" cy="98"/>
              </a:xfrm>
              <a:custGeom>
                <a:avLst/>
                <a:gdLst/>
                <a:ahLst/>
                <a:cxnLst>
                  <a:cxn ang="0">
                    <a:pos x="0" y="49"/>
                  </a:cxn>
                  <a:cxn ang="0">
                    <a:pos x="17" y="20"/>
                  </a:cxn>
                  <a:cxn ang="0">
                    <a:pos x="25" y="20"/>
                  </a:cxn>
                  <a:cxn ang="0">
                    <a:pos x="38" y="6"/>
                  </a:cxn>
                  <a:cxn ang="0">
                    <a:pos x="54" y="6"/>
                  </a:cxn>
                  <a:cxn ang="0">
                    <a:pos x="58" y="3"/>
                  </a:cxn>
                  <a:cxn ang="0">
                    <a:pos x="63" y="0"/>
                  </a:cxn>
                  <a:cxn ang="0">
                    <a:pos x="83" y="17"/>
                  </a:cxn>
                  <a:cxn ang="0">
                    <a:pos x="88" y="29"/>
                  </a:cxn>
                  <a:cxn ang="0">
                    <a:pos x="92" y="23"/>
                  </a:cxn>
                  <a:cxn ang="0">
                    <a:pos x="108" y="34"/>
                  </a:cxn>
                  <a:cxn ang="0">
                    <a:pos x="117" y="34"/>
                  </a:cxn>
                  <a:cxn ang="0">
                    <a:pos x="125" y="43"/>
                  </a:cxn>
                  <a:cxn ang="0">
                    <a:pos x="138" y="49"/>
                  </a:cxn>
                  <a:cxn ang="0">
                    <a:pos x="138" y="63"/>
                  </a:cxn>
                  <a:cxn ang="0">
                    <a:pos x="163" y="63"/>
                  </a:cxn>
                  <a:cxn ang="0">
                    <a:pos x="169" y="77"/>
                  </a:cxn>
                  <a:cxn ang="0">
                    <a:pos x="184" y="77"/>
                  </a:cxn>
                  <a:cxn ang="0">
                    <a:pos x="194" y="94"/>
                  </a:cxn>
                  <a:cxn ang="0">
                    <a:pos x="188" y="97"/>
                  </a:cxn>
                  <a:cxn ang="0">
                    <a:pos x="184" y="91"/>
                  </a:cxn>
                  <a:cxn ang="0">
                    <a:pos x="182" y="88"/>
                  </a:cxn>
                  <a:cxn ang="0">
                    <a:pos x="169" y="91"/>
                  </a:cxn>
                  <a:cxn ang="0">
                    <a:pos x="165" y="94"/>
                  </a:cxn>
                  <a:cxn ang="0">
                    <a:pos x="154" y="97"/>
                  </a:cxn>
                  <a:cxn ang="0">
                    <a:pos x="136" y="97"/>
                  </a:cxn>
                  <a:cxn ang="0">
                    <a:pos x="125" y="97"/>
                  </a:cxn>
                  <a:cxn ang="0">
                    <a:pos x="125" y="88"/>
                  </a:cxn>
                  <a:cxn ang="0">
                    <a:pos x="108" y="66"/>
                  </a:cxn>
                  <a:cxn ang="0">
                    <a:pos x="108" y="51"/>
                  </a:cxn>
                  <a:cxn ang="0">
                    <a:pos x="88" y="51"/>
                  </a:cxn>
                  <a:cxn ang="0">
                    <a:pos x="81" y="43"/>
                  </a:cxn>
                  <a:cxn ang="0">
                    <a:pos x="75" y="51"/>
                  </a:cxn>
                  <a:cxn ang="0">
                    <a:pos x="69" y="40"/>
                  </a:cxn>
                  <a:cxn ang="0">
                    <a:pos x="63" y="40"/>
                  </a:cxn>
                  <a:cxn ang="0">
                    <a:pos x="63" y="26"/>
                  </a:cxn>
                  <a:cxn ang="0">
                    <a:pos x="58" y="20"/>
                  </a:cxn>
                  <a:cxn ang="0">
                    <a:pos x="40" y="23"/>
                  </a:cxn>
                  <a:cxn ang="0">
                    <a:pos x="29" y="40"/>
                  </a:cxn>
                  <a:cxn ang="0">
                    <a:pos x="15" y="43"/>
                  </a:cxn>
                  <a:cxn ang="0">
                    <a:pos x="0" y="49"/>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1" name="Freeform 36">
                <a:extLst>
                  <a:ext uri="{FF2B5EF4-FFF2-40B4-BE49-F238E27FC236}">
                    <a16:creationId xmlns:a16="http://schemas.microsoft.com/office/drawing/2014/main" xmlns="" id="{CC28F31D-91C7-4E84-8E23-D01766022750}"/>
                  </a:ext>
                </a:extLst>
              </p:cNvPr>
              <p:cNvSpPr>
                <a:spLocks/>
              </p:cNvSpPr>
              <p:nvPr/>
            </p:nvSpPr>
            <p:spPr bwMode="auto">
              <a:xfrm>
                <a:off x="1234" y="1995"/>
                <a:ext cx="129" cy="83"/>
              </a:xfrm>
              <a:custGeom>
                <a:avLst/>
                <a:gdLst/>
                <a:ahLst/>
                <a:cxnLst>
                  <a:cxn ang="0">
                    <a:pos x="0" y="62"/>
                  </a:cxn>
                  <a:cxn ang="0">
                    <a:pos x="12" y="65"/>
                  </a:cxn>
                  <a:cxn ang="0">
                    <a:pos x="40" y="62"/>
                  </a:cxn>
                  <a:cxn ang="0">
                    <a:pos x="52" y="79"/>
                  </a:cxn>
                  <a:cxn ang="0">
                    <a:pos x="68" y="82"/>
                  </a:cxn>
                  <a:cxn ang="0">
                    <a:pos x="76" y="62"/>
                  </a:cxn>
                  <a:cxn ang="0">
                    <a:pos x="72" y="57"/>
                  </a:cxn>
                  <a:cxn ang="0">
                    <a:pos x="80" y="48"/>
                  </a:cxn>
                  <a:cxn ang="0">
                    <a:pos x="96" y="62"/>
                  </a:cxn>
                  <a:cxn ang="0">
                    <a:pos x="108" y="62"/>
                  </a:cxn>
                  <a:cxn ang="0">
                    <a:pos x="108" y="54"/>
                  </a:cxn>
                  <a:cxn ang="0">
                    <a:pos x="116" y="54"/>
                  </a:cxn>
                  <a:cxn ang="0">
                    <a:pos x="128" y="40"/>
                  </a:cxn>
                  <a:cxn ang="0">
                    <a:pos x="120" y="37"/>
                  </a:cxn>
                  <a:cxn ang="0">
                    <a:pos x="120" y="23"/>
                  </a:cxn>
                  <a:cxn ang="0">
                    <a:pos x="120" y="11"/>
                  </a:cxn>
                  <a:cxn ang="0">
                    <a:pos x="102" y="8"/>
                  </a:cxn>
                  <a:cxn ang="0">
                    <a:pos x="88" y="11"/>
                  </a:cxn>
                  <a:cxn ang="0">
                    <a:pos x="76" y="11"/>
                  </a:cxn>
                  <a:cxn ang="0">
                    <a:pos x="58" y="8"/>
                  </a:cxn>
                  <a:cxn ang="0">
                    <a:pos x="44" y="0"/>
                  </a:cxn>
                  <a:cxn ang="0">
                    <a:pos x="40" y="8"/>
                  </a:cxn>
                  <a:cxn ang="0">
                    <a:pos x="38" y="25"/>
                  </a:cxn>
                  <a:cxn ang="0">
                    <a:pos x="24" y="25"/>
                  </a:cxn>
                  <a:cxn ang="0">
                    <a:pos x="20" y="40"/>
                  </a:cxn>
                  <a:cxn ang="0">
                    <a:pos x="12" y="45"/>
                  </a:cxn>
                  <a:cxn ang="0">
                    <a:pos x="0" y="62"/>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2" name="Freeform 37">
                <a:extLst>
                  <a:ext uri="{FF2B5EF4-FFF2-40B4-BE49-F238E27FC236}">
                    <a16:creationId xmlns:a16="http://schemas.microsoft.com/office/drawing/2014/main" xmlns="" id="{812AE413-0346-4A19-A14D-BBE958792F28}"/>
                  </a:ext>
                </a:extLst>
              </p:cNvPr>
              <p:cNvSpPr>
                <a:spLocks/>
              </p:cNvSpPr>
              <p:nvPr/>
            </p:nvSpPr>
            <p:spPr bwMode="auto">
              <a:xfrm>
                <a:off x="1155" y="2228"/>
                <a:ext cx="802" cy="1698"/>
              </a:xfrm>
              <a:custGeom>
                <a:avLst/>
                <a:gdLst/>
                <a:ahLst/>
                <a:cxnLst>
                  <a:cxn ang="0">
                    <a:pos x="92" y="28"/>
                  </a:cxn>
                  <a:cxn ang="0">
                    <a:pos x="152" y="3"/>
                  </a:cxn>
                  <a:cxn ang="0">
                    <a:pos x="127" y="59"/>
                  </a:cxn>
                  <a:cxn ang="0">
                    <a:pos x="152" y="56"/>
                  </a:cxn>
                  <a:cxn ang="0">
                    <a:pos x="177" y="53"/>
                  </a:cxn>
                  <a:cxn ang="0">
                    <a:pos x="212" y="73"/>
                  </a:cxn>
                  <a:cxn ang="0">
                    <a:pos x="322" y="103"/>
                  </a:cxn>
                  <a:cxn ang="0">
                    <a:pos x="372" y="134"/>
                  </a:cxn>
                  <a:cxn ang="0">
                    <a:pos x="437" y="151"/>
                  </a:cxn>
                  <a:cxn ang="0">
                    <a:pos x="530" y="234"/>
                  </a:cxn>
                  <a:cxn ang="0">
                    <a:pos x="581" y="338"/>
                  </a:cxn>
                  <a:cxn ang="0">
                    <a:pos x="780" y="424"/>
                  </a:cxn>
                  <a:cxn ang="0">
                    <a:pos x="782" y="567"/>
                  </a:cxn>
                  <a:cxn ang="0">
                    <a:pos x="731" y="642"/>
                  </a:cxn>
                  <a:cxn ang="0">
                    <a:pos x="723" y="751"/>
                  </a:cxn>
                  <a:cxn ang="0">
                    <a:pos x="694" y="798"/>
                  </a:cxn>
                  <a:cxn ang="0">
                    <a:pos x="647" y="879"/>
                  </a:cxn>
                  <a:cxn ang="0">
                    <a:pos x="579" y="907"/>
                  </a:cxn>
                  <a:cxn ang="0">
                    <a:pos x="544" y="991"/>
                  </a:cxn>
                  <a:cxn ang="0">
                    <a:pos x="536" y="1061"/>
                  </a:cxn>
                  <a:cxn ang="0">
                    <a:pos x="481" y="1125"/>
                  </a:cxn>
                  <a:cxn ang="0">
                    <a:pos x="448" y="1175"/>
                  </a:cxn>
                  <a:cxn ang="0">
                    <a:pos x="427" y="1200"/>
                  </a:cxn>
                  <a:cxn ang="0">
                    <a:pos x="415" y="1267"/>
                  </a:cxn>
                  <a:cxn ang="0">
                    <a:pos x="361" y="1295"/>
                  </a:cxn>
                  <a:cxn ang="0">
                    <a:pos x="318" y="1323"/>
                  </a:cxn>
                  <a:cxn ang="0">
                    <a:pos x="316" y="1387"/>
                  </a:cxn>
                  <a:cxn ang="0">
                    <a:pos x="275" y="1437"/>
                  </a:cxn>
                  <a:cxn ang="0">
                    <a:pos x="300" y="1482"/>
                  </a:cxn>
                  <a:cxn ang="0">
                    <a:pos x="259" y="1524"/>
                  </a:cxn>
                  <a:cxn ang="0">
                    <a:pos x="238" y="1597"/>
                  </a:cxn>
                  <a:cxn ang="0">
                    <a:pos x="292" y="1697"/>
                  </a:cxn>
                  <a:cxn ang="0">
                    <a:pos x="228" y="1647"/>
                  </a:cxn>
                  <a:cxn ang="0">
                    <a:pos x="187" y="1557"/>
                  </a:cxn>
                  <a:cxn ang="0">
                    <a:pos x="183" y="1323"/>
                  </a:cxn>
                  <a:cxn ang="0">
                    <a:pos x="177" y="1223"/>
                  </a:cxn>
                  <a:cxn ang="0">
                    <a:pos x="181" y="1114"/>
                  </a:cxn>
                  <a:cxn ang="0">
                    <a:pos x="189" y="1027"/>
                  </a:cxn>
                  <a:cxn ang="0">
                    <a:pos x="185" y="888"/>
                  </a:cxn>
                  <a:cxn ang="0">
                    <a:pos x="191" y="773"/>
                  </a:cxn>
                  <a:cxn ang="0">
                    <a:pos x="144" y="695"/>
                  </a:cxn>
                  <a:cxn ang="0">
                    <a:pos x="72" y="634"/>
                  </a:cxn>
                  <a:cxn ang="0">
                    <a:pos x="47" y="539"/>
                  </a:cxn>
                  <a:cxn ang="0">
                    <a:pos x="14" y="486"/>
                  </a:cxn>
                  <a:cxn ang="0">
                    <a:pos x="16" y="396"/>
                  </a:cxn>
                  <a:cxn ang="0">
                    <a:pos x="8" y="310"/>
                  </a:cxn>
                  <a:cxn ang="0">
                    <a:pos x="58" y="140"/>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pic>
        <p:nvPicPr>
          <p:cNvPr id="42" name="Grafik 42" descr="NORWAPP.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0588" y="6416675"/>
            <a:ext cx="2254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42">
            <a:extLst>
              <a:ext uri="{FF2B5EF4-FFF2-40B4-BE49-F238E27FC236}">
                <a16:creationId xmlns:a16="http://schemas.microsoft.com/office/drawing/2014/main" xmlns="" id="{3512240C-971A-4F6D-9191-1A4BD6866AC0}"/>
              </a:ext>
            </a:extLst>
          </p:cNvPr>
          <p:cNvSpPr txBox="1"/>
          <p:nvPr userDrawn="1"/>
        </p:nvSpPr>
        <p:spPr>
          <a:xfrm>
            <a:off x="-1273" y="0"/>
            <a:ext cx="748923" cy="6858000"/>
          </a:xfrm>
          <a:prstGeom prst="rect">
            <a:avLst/>
          </a:prstGeom>
          <a:solidFill>
            <a:srgbClr val="92D050">
              <a:alpha val="80000"/>
            </a:srgbClr>
          </a:solidFill>
        </p:spPr>
        <p:txBody>
          <a:bodyPr vert="vert270" anchor="ctr">
            <a:spAutoFit/>
          </a:bodyPr>
          <a:lstStyle/>
          <a:p>
            <a:pPr marL="720000">
              <a:lnSpc>
                <a:spcPts val="800"/>
              </a:lnSpc>
              <a:spcBef>
                <a:spcPts val="0"/>
              </a:spcBef>
              <a:spcAft>
                <a:spcPts val="0"/>
              </a:spcAft>
              <a:defRPr/>
            </a:pPr>
            <a:endParaRPr lang="de-DE" sz="800" b="1" dirty="0">
              <a:latin typeface="Calibri" panose="020F0502020204030204" pitchFamily="34" charset="0"/>
            </a:endParaRPr>
          </a:p>
          <a:p>
            <a:pPr marL="720000">
              <a:lnSpc>
                <a:spcPts val="2800"/>
              </a:lnSpc>
              <a:spcBef>
                <a:spcPts val="0"/>
              </a:spcBef>
              <a:spcAft>
                <a:spcPts val="0"/>
              </a:spcAft>
              <a:defRPr/>
            </a:pPr>
            <a:r>
              <a:rPr lang="de-DE" b="1" dirty="0">
                <a:latin typeface="Calibri" panose="020F0502020204030204" pitchFamily="34" charset="0"/>
              </a:rPr>
              <a:t>V</a:t>
            </a:r>
            <a:r>
              <a:rPr lang="de-DE" sz="2000" b="1" dirty="0">
                <a:latin typeface="Calibri" panose="020F0502020204030204" pitchFamily="34" charset="0"/>
              </a:rPr>
              <a:t>orsprung durch </a:t>
            </a:r>
            <a:r>
              <a:rPr lang="de-DE" b="1" dirty="0">
                <a:latin typeface="Calibri" panose="020F0502020204030204" pitchFamily="34" charset="0"/>
              </a:rPr>
              <a:t>N</a:t>
            </a:r>
            <a:r>
              <a:rPr lang="de-DE" sz="2000" b="1" dirty="0">
                <a:latin typeface="Calibri" panose="020F0502020204030204" pitchFamily="34" charset="0"/>
              </a:rPr>
              <a:t>achhaltigkeit </a:t>
            </a:r>
          </a:p>
          <a:p>
            <a:pPr marL="720000">
              <a:lnSpc>
                <a:spcPts val="800"/>
              </a:lnSpc>
              <a:spcBef>
                <a:spcPts val="0"/>
              </a:spcBef>
              <a:spcAft>
                <a:spcPts val="0"/>
              </a:spcAft>
              <a:defRPr/>
            </a:pPr>
            <a:endParaRPr lang="de-DE" b="1" dirty="0">
              <a:latin typeface="Calibri" panose="020F0502020204030204" pitchFamily="34" charset="0"/>
            </a:endParaRPr>
          </a:p>
        </p:txBody>
      </p:sp>
      <p:pic>
        <p:nvPicPr>
          <p:cNvPr id="44" name="Grafik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6308725"/>
            <a:ext cx="82867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itel 1">
            <a:extLst>
              <a:ext uri="{FF2B5EF4-FFF2-40B4-BE49-F238E27FC236}">
                <a16:creationId xmlns:a16="http://schemas.microsoft.com/office/drawing/2014/main" xmlns="" id="{D4497D93-AE08-428F-B95F-5EEA713F7896}"/>
              </a:ext>
            </a:extLst>
          </p:cNvPr>
          <p:cNvSpPr txBox="1">
            <a:spLocks/>
          </p:cNvSpPr>
          <p:nvPr userDrawn="1"/>
        </p:nvSpPr>
        <p:spPr bwMode="auto">
          <a:xfrm>
            <a:off x="896938" y="0"/>
            <a:ext cx="8243887" cy="1368425"/>
          </a:xfrm>
          <a:prstGeom prst="rect">
            <a:avLst/>
          </a:prstGeom>
          <a:gradFill rotWithShape="1">
            <a:gsLst>
              <a:gs pos="0">
                <a:srgbClr val="FFFFFF"/>
              </a:gs>
              <a:gs pos="100000">
                <a:srgbClr val="92D050"/>
              </a:gs>
              <a:gs pos="100000">
                <a:srgbClr val="D0D0D0"/>
              </a:gs>
            </a:gsLst>
            <a:lin ang="162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179388"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endParaRPr lang="de-DE" altLang="de-DE" sz="4400" b="1">
              <a:solidFill>
                <a:schemeClr val="tx2"/>
              </a:solidFill>
              <a:latin typeface="Calibri" pitchFamily="34" charset="0"/>
            </a:endParaRPr>
          </a:p>
        </p:txBody>
      </p:sp>
      <p:sp>
        <p:nvSpPr>
          <p:cNvPr id="46" name="Rectangle 42">
            <a:extLst>
              <a:ext uri="{FF2B5EF4-FFF2-40B4-BE49-F238E27FC236}">
                <a16:creationId xmlns:a16="http://schemas.microsoft.com/office/drawing/2014/main" xmlns="" id="{73C0D1EE-1ACE-4A5C-BD74-7325B3D833F7}"/>
              </a:ext>
            </a:extLst>
          </p:cNvPr>
          <p:cNvSpPr>
            <a:spLocks noChangeArrowheads="1"/>
          </p:cNvSpPr>
          <p:nvPr userDrawn="1"/>
        </p:nvSpPr>
        <p:spPr bwMode="auto">
          <a:xfrm>
            <a:off x="4500563" y="6410325"/>
            <a:ext cx="4348162" cy="258763"/>
          </a:xfrm>
          <a:prstGeom prst="rect">
            <a:avLst/>
          </a:prstGeom>
          <a:noFill/>
          <a:ln w="12700">
            <a:noFill/>
            <a:miter lim="800000"/>
            <a:headEnd/>
            <a:tailEnd/>
          </a:ln>
          <a:effectLst/>
        </p:spPr>
        <p:txBody>
          <a:bodyPr lIns="90488" tIns="44450" rIns="90488" bIns="44450" anchor="ctr">
            <a:spAutoFit/>
          </a:bodyPr>
          <a:lstStyle>
            <a:lvl1pPr defTabSz="719138">
              <a:tabLst>
                <a:tab pos="3767138" algn="r"/>
                <a:tab pos="4032250" algn="r"/>
              </a:tabLst>
              <a:defRPr sz="2400">
                <a:solidFill>
                  <a:schemeClr val="tx1"/>
                </a:solidFill>
                <a:latin typeface="Arial" pitchFamily="34" charset="0"/>
              </a:defRPr>
            </a:lvl1pPr>
            <a:lvl2pPr marL="742950" indent="-285750" defTabSz="719138">
              <a:tabLst>
                <a:tab pos="3767138" algn="r"/>
                <a:tab pos="4032250" algn="r"/>
              </a:tabLst>
              <a:defRPr sz="2400">
                <a:solidFill>
                  <a:schemeClr val="tx1"/>
                </a:solidFill>
                <a:latin typeface="Arial" pitchFamily="34" charset="0"/>
              </a:defRPr>
            </a:lvl2pPr>
            <a:lvl3pPr marL="1143000" indent="-228600" defTabSz="719138">
              <a:tabLst>
                <a:tab pos="3767138" algn="r"/>
                <a:tab pos="4032250" algn="r"/>
              </a:tabLst>
              <a:defRPr sz="2400">
                <a:solidFill>
                  <a:schemeClr val="tx1"/>
                </a:solidFill>
                <a:latin typeface="Arial" pitchFamily="34" charset="0"/>
              </a:defRPr>
            </a:lvl3pPr>
            <a:lvl4pPr marL="1600200" indent="-228600" defTabSz="719138">
              <a:tabLst>
                <a:tab pos="3767138" algn="r"/>
                <a:tab pos="4032250" algn="r"/>
              </a:tabLst>
              <a:defRPr sz="2400">
                <a:solidFill>
                  <a:schemeClr val="tx1"/>
                </a:solidFill>
                <a:latin typeface="Arial" pitchFamily="34" charset="0"/>
              </a:defRPr>
            </a:lvl4pPr>
            <a:lvl5pPr marL="2057400" indent="-228600" defTabSz="719138">
              <a:tabLst>
                <a:tab pos="3767138" algn="r"/>
                <a:tab pos="4032250" algn="r"/>
              </a:tabLst>
              <a:defRPr sz="2400">
                <a:solidFill>
                  <a:schemeClr val="tx1"/>
                </a:solidFill>
                <a:latin typeface="Arial" pitchFamily="34" charset="0"/>
              </a:defRPr>
            </a:lvl5pPr>
            <a:lvl6pPr marL="25146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6pPr>
            <a:lvl7pPr marL="29718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7pPr>
            <a:lvl8pPr marL="34290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8pPr>
            <a:lvl9pPr marL="38862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9pPr>
          </a:lstStyle>
          <a:p>
            <a:pPr algn="r"/>
            <a:r>
              <a:rPr lang="de-DE" altLang="de-DE" sz="1100">
                <a:solidFill>
                  <a:srgbClr val="000000"/>
                </a:solidFill>
                <a:latin typeface="Calibri" pitchFamily="34" charset="0"/>
              </a:rPr>
              <a:t>	e-fect	 </a:t>
            </a:r>
            <a:fld id="{4CED72B0-9D86-4D37-BA35-09A0E73E5A2E}" type="slidenum">
              <a:rPr lang="de-DE" altLang="de-DE" sz="1100">
                <a:solidFill>
                  <a:srgbClr val="000000"/>
                </a:solidFill>
                <a:latin typeface="Calibri" pitchFamily="34" charset="0"/>
              </a:rPr>
              <a:pPr algn="r"/>
              <a:t>‹Nr.›</a:t>
            </a:fld>
            <a:endParaRPr lang="de-DE" altLang="de-DE" sz="1100">
              <a:solidFill>
                <a:srgbClr val="000000"/>
              </a:solidFill>
              <a:latin typeface="Calibri" pitchFamily="34" charset="0"/>
            </a:endParaRPr>
          </a:p>
        </p:txBody>
      </p:sp>
      <p:sp>
        <p:nvSpPr>
          <p:cNvPr id="49" name="Rectangle 41"/>
          <p:cNvSpPr>
            <a:spLocks noGrp="1" noChangeArrowheads="1"/>
          </p:cNvSpPr>
          <p:nvPr>
            <p:ph idx="1"/>
          </p:nvPr>
        </p:nvSpPr>
        <p:spPr bwMode="auto">
          <a:xfrm>
            <a:off x="1116013" y="1362646"/>
            <a:ext cx="7585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0"/>
            <a:r>
              <a:rPr lang="de-DE" altLang="de-DE" noProof="0" dirty="0"/>
              <a:t>Klicken Sie,  um die Formate des Vorlagentextes zu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2" name="Titel 1"/>
          <p:cNvSpPr>
            <a:spLocks noGrp="1"/>
          </p:cNvSpPr>
          <p:nvPr>
            <p:ph type="title"/>
          </p:nvPr>
        </p:nvSpPr>
        <p:spPr/>
        <p:txBody>
          <a:bodyPr/>
          <a:lstStyle>
            <a:lvl1pPr algn="l">
              <a:defRPr/>
            </a:lvl1pPr>
          </a:lstStyle>
          <a:p>
            <a:r>
              <a:rPr lang="de-DE" dirty="0"/>
              <a:t>Mastertitelformat bearbeiten</a:t>
            </a:r>
          </a:p>
        </p:txBody>
      </p:sp>
      <p:sp>
        <p:nvSpPr>
          <p:cNvPr id="47" name="Fußzeilenplatzhalter 43">
            <a:extLst>
              <a:ext uri="{FF2B5EF4-FFF2-40B4-BE49-F238E27FC236}">
                <a16:creationId xmlns:a16="http://schemas.microsoft.com/office/drawing/2014/main" xmlns="" id="{17767004-A381-4DF7-8043-6AC87BD7FAA9}"/>
              </a:ext>
            </a:extLst>
          </p:cNvPr>
          <p:cNvSpPr>
            <a:spLocks noGrp="1"/>
          </p:cNvSpPr>
          <p:nvPr>
            <p:ph type="ftr" sz="quarter" idx="10"/>
          </p:nvPr>
        </p:nvSpPr>
        <p:spPr/>
        <p:txBody>
          <a:bodyPr/>
          <a:lstStyle>
            <a:lvl1pPr algn="l" eaLnBrk="0" hangingPunct="0">
              <a:defRPr sz="1100">
                <a:solidFill>
                  <a:schemeClr val="tx1"/>
                </a:solidFill>
                <a:latin typeface="Calibri" pitchFamily="34" charset="0"/>
              </a:defRPr>
            </a:lvl1pPr>
          </a:lstStyle>
          <a:p>
            <a:pPr>
              <a:defRPr/>
            </a:pPr>
            <a:r>
              <a:rPr lang="de-DE"/>
              <a:t>STADT NORDERSTEDT – Die Oberbürgermeisterin</a:t>
            </a:r>
          </a:p>
        </p:txBody>
      </p:sp>
    </p:spTree>
    <p:extLst>
      <p:ext uri="{BB962C8B-B14F-4D97-AF65-F5344CB8AC3E}">
        <p14:creationId xmlns:p14="http://schemas.microsoft.com/office/powerpoint/2010/main" val="339797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xmlns="" id="{F254FADE-EC8F-4162-B927-52170D4CBAC8}"/>
              </a:ext>
            </a:extLst>
          </p:cNvPr>
          <p:cNvSpPr txBox="1">
            <a:spLocks noChangeArrowheads="1"/>
          </p:cNvSpPr>
          <p:nvPr userDrawn="1"/>
        </p:nvSpPr>
        <p:spPr bwMode="auto">
          <a:xfrm>
            <a:off x="1116013" y="1438275"/>
            <a:ext cx="795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de-DE" altLang="de-DE"/>
          </a:p>
        </p:txBody>
      </p:sp>
      <p:sp>
        <p:nvSpPr>
          <p:cNvPr id="2" name="Titel 1"/>
          <p:cNvSpPr>
            <a:spLocks noGrp="1"/>
          </p:cNvSpPr>
          <p:nvPr>
            <p:ph type="title"/>
          </p:nvPr>
        </p:nvSpPr>
        <p:spPr>
          <a:xfrm>
            <a:off x="896912" y="0"/>
            <a:ext cx="8244000" cy="1368000"/>
          </a:xfrm>
        </p:spPr>
        <p:txBody>
          <a:bodyPr/>
          <a:lstStyle>
            <a:lvl1pPr marL="179388" marR="0" indent="0" algn="l" defTabSz="914400" rtl="0" eaLnBrk="0" fontAlgn="base" latinLnBrk="0" hangingPunct="0">
              <a:lnSpc>
                <a:spcPct val="100000"/>
              </a:lnSpc>
              <a:spcBef>
                <a:spcPct val="0"/>
              </a:spcBef>
              <a:spcAft>
                <a:spcPct val="0"/>
              </a:spcAft>
              <a:buClrTx/>
              <a:buSzTx/>
              <a:buFontTx/>
              <a:buNone/>
              <a:tabLst/>
              <a:defRPr sz="4000" b="1">
                <a:latin typeface="Calibri" pitchFamily="34" charset="0"/>
              </a:defRPr>
            </a:lvl1pPr>
          </a:lstStyle>
          <a:p>
            <a:r>
              <a:rPr lang="de-DE" dirty="0"/>
              <a:t>Mastertitelformat bearbeiten</a:t>
            </a:r>
          </a:p>
        </p:txBody>
      </p:sp>
      <p:sp>
        <p:nvSpPr>
          <p:cNvPr id="3" name="Inhaltsplatzhalter 2"/>
          <p:cNvSpPr>
            <a:spLocks noGrp="1"/>
          </p:cNvSpPr>
          <p:nvPr>
            <p:ph sz="half" idx="1"/>
          </p:nvPr>
        </p:nvSpPr>
        <p:spPr>
          <a:xfrm>
            <a:off x="685800" y="1981200"/>
            <a:ext cx="3810000" cy="4114800"/>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981200"/>
            <a:ext cx="3810000" cy="4114800"/>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3">
            <a:extLst>
              <a:ext uri="{FF2B5EF4-FFF2-40B4-BE49-F238E27FC236}">
                <a16:creationId xmlns:a16="http://schemas.microsoft.com/office/drawing/2014/main" xmlns="" id="{263C4C80-CD7E-488B-8C6A-45DC6E7E0A89}"/>
              </a:ext>
            </a:extLst>
          </p:cNvPr>
          <p:cNvSpPr>
            <a:spLocks noGrp="1"/>
          </p:cNvSpPr>
          <p:nvPr>
            <p:ph type="ftr" sz="quarter" idx="10"/>
          </p:nvPr>
        </p:nvSpPr>
        <p:spPr/>
        <p:txBody>
          <a:bodyPr/>
          <a:lstStyle>
            <a:lvl1pPr>
              <a:defRPr/>
            </a:lvl1pPr>
          </a:lstStyle>
          <a:p>
            <a:pPr>
              <a:defRPr/>
            </a:pPr>
            <a:r>
              <a:rPr lang="de-DE"/>
              <a:t>STADT NORDERSTEDT – Die Oberbürgermeisterin</a:t>
            </a:r>
          </a:p>
        </p:txBody>
      </p:sp>
    </p:spTree>
    <p:extLst>
      <p:ext uri="{BB962C8B-B14F-4D97-AF65-F5344CB8AC3E}">
        <p14:creationId xmlns:p14="http://schemas.microsoft.com/office/powerpoint/2010/main" val="113916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1128A303-8F04-4427-8C43-DAC3E1A304EF}"/>
              </a:ext>
            </a:extLst>
          </p:cNvPr>
          <p:cNvSpPr txBox="1">
            <a:spLocks/>
          </p:cNvSpPr>
          <p:nvPr userDrawn="1"/>
        </p:nvSpPr>
        <p:spPr bwMode="auto">
          <a:xfrm>
            <a:off x="896938" y="0"/>
            <a:ext cx="8243887" cy="1368425"/>
          </a:xfrm>
          <a:prstGeom prst="rect">
            <a:avLst/>
          </a:prstGeom>
          <a:gradFill flip="none" rotWithShape="1">
            <a:gsLst>
              <a:gs pos="100000">
                <a:srgbClr val="92D050"/>
              </a:gs>
              <a:gs pos="100000">
                <a:schemeClr val="accent1">
                  <a:shade val="67500"/>
                  <a:satMod val="115000"/>
                </a:schemeClr>
              </a:gs>
              <a:gs pos="0">
                <a:schemeClr val="bg1"/>
              </a:gs>
            </a:gsLst>
            <a:lin ang="16200000" scaled="0"/>
            <a:tileRect/>
          </a:gradFill>
          <a:ln w="12700">
            <a:noFill/>
            <a:miter lim="800000"/>
            <a:headEnd/>
            <a:tailEnd/>
          </a:ln>
          <a:effectLst/>
        </p:spPr>
        <p:txBody>
          <a:bodyPr lIns="90488" tIns="44450" rIns="90488" bIns="44450" anchor="b"/>
          <a:lstStyle>
            <a:lvl1pPr marL="180000" indent="0" algn="l" rtl="0" eaLnBrk="0" fontAlgn="base" hangingPunct="0">
              <a:spcBef>
                <a:spcPct val="0"/>
              </a:spcBef>
              <a:spcAft>
                <a:spcPct val="0"/>
              </a:spcAft>
              <a:defRPr sz="4400" b="1">
                <a:solidFill>
                  <a:schemeClr val="tx2"/>
                </a:solidFill>
                <a:latin typeface="Calibri" pitchFamily="34" charset="0"/>
                <a:ea typeface="+mj-ea"/>
                <a:cs typeface="+mj-cs"/>
              </a:defRPr>
            </a:lvl1pPr>
            <a:lvl2pPr algn="ctr" rtl="0" eaLnBrk="0" fontAlgn="base" hangingPunct="0">
              <a:spcBef>
                <a:spcPct val="0"/>
              </a:spcBef>
              <a:spcAft>
                <a:spcPct val="0"/>
              </a:spcAft>
              <a:defRPr sz="6000">
                <a:solidFill>
                  <a:schemeClr val="tx2"/>
                </a:solidFill>
                <a:latin typeface="Arial" charset="0"/>
              </a:defRPr>
            </a:lvl2pPr>
            <a:lvl3pPr algn="ctr" rtl="0" eaLnBrk="0" fontAlgn="base" hangingPunct="0">
              <a:spcBef>
                <a:spcPct val="0"/>
              </a:spcBef>
              <a:spcAft>
                <a:spcPct val="0"/>
              </a:spcAft>
              <a:defRPr sz="6000">
                <a:solidFill>
                  <a:schemeClr val="tx2"/>
                </a:solidFill>
                <a:latin typeface="Arial" charset="0"/>
              </a:defRPr>
            </a:lvl3pPr>
            <a:lvl4pPr algn="ctr" rtl="0" eaLnBrk="0" fontAlgn="base" hangingPunct="0">
              <a:spcBef>
                <a:spcPct val="0"/>
              </a:spcBef>
              <a:spcAft>
                <a:spcPct val="0"/>
              </a:spcAft>
              <a:defRPr sz="6000">
                <a:solidFill>
                  <a:schemeClr val="tx2"/>
                </a:solidFill>
                <a:latin typeface="Arial" charset="0"/>
              </a:defRPr>
            </a:lvl4pPr>
            <a:lvl5pPr algn="ctr" rtl="0" eaLnBrk="0" fontAlgn="base" hangingPunct="0">
              <a:spcBef>
                <a:spcPct val="0"/>
              </a:spcBef>
              <a:spcAft>
                <a:spcPct val="0"/>
              </a:spcAft>
              <a:defRPr sz="6000">
                <a:solidFill>
                  <a:schemeClr val="tx2"/>
                </a:solidFill>
                <a:latin typeface="Arial" charset="0"/>
              </a:defRPr>
            </a:lvl5pPr>
            <a:lvl6pPr marL="457200" algn="ctr" rtl="0" eaLnBrk="0" fontAlgn="base" hangingPunct="0">
              <a:spcBef>
                <a:spcPct val="0"/>
              </a:spcBef>
              <a:spcAft>
                <a:spcPct val="0"/>
              </a:spcAft>
              <a:defRPr sz="6000">
                <a:solidFill>
                  <a:schemeClr val="tx2"/>
                </a:solidFill>
                <a:latin typeface="Arial" charset="0"/>
              </a:defRPr>
            </a:lvl6pPr>
            <a:lvl7pPr marL="914400" algn="ctr" rtl="0" eaLnBrk="0" fontAlgn="base" hangingPunct="0">
              <a:spcBef>
                <a:spcPct val="0"/>
              </a:spcBef>
              <a:spcAft>
                <a:spcPct val="0"/>
              </a:spcAft>
              <a:defRPr sz="6000">
                <a:solidFill>
                  <a:schemeClr val="tx2"/>
                </a:solidFill>
                <a:latin typeface="Arial" charset="0"/>
              </a:defRPr>
            </a:lvl7pPr>
            <a:lvl8pPr marL="1371600" algn="ctr" rtl="0" eaLnBrk="0" fontAlgn="base" hangingPunct="0">
              <a:spcBef>
                <a:spcPct val="0"/>
              </a:spcBef>
              <a:spcAft>
                <a:spcPct val="0"/>
              </a:spcAft>
              <a:defRPr sz="6000">
                <a:solidFill>
                  <a:schemeClr val="tx2"/>
                </a:solidFill>
                <a:latin typeface="Arial" charset="0"/>
              </a:defRPr>
            </a:lvl8pPr>
            <a:lvl9pPr marL="1828800" algn="ctr" rtl="0" eaLnBrk="0" fontAlgn="base" hangingPunct="0">
              <a:spcBef>
                <a:spcPct val="0"/>
              </a:spcBef>
              <a:spcAft>
                <a:spcPct val="0"/>
              </a:spcAft>
              <a:defRPr sz="6000">
                <a:solidFill>
                  <a:schemeClr val="tx2"/>
                </a:solidFill>
                <a:latin typeface="Arial" charset="0"/>
              </a:defRPr>
            </a:lvl9pPr>
          </a:lstStyle>
          <a:p>
            <a:pPr>
              <a:defRPr/>
            </a:pPr>
            <a:r>
              <a:rPr lang="de-DE" sz="4000" kern="0" dirty="0">
                <a:solidFill>
                  <a:srgbClr val="000000"/>
                </a:solidFill>
              </a:rPr>
              <a:t>Titelmasterformat durch Klicken bearbeiten</a:t>
            </a:r>
            <a:endParaRPr lang="de-DE" sz="4000" kern="0" dirty="0"/>
          </a:p>
        </p:txBody>
      </p:sp>
      <p:sp>
        <p:nvSpPr>
          <p:cNvPr id="3" name="Textplatzhalter 2"/>
          <p:cNvSpPr>
            <a:spLocks noGrp="1"/>
          </p:cNvSpPr>
          <p:nvPr>
            <p:ph type="body" idx="1"/>
          </p:nvPr>
        </p:nvSpPr>
        <p:spPr>
          <a:xfrm>
            <a:off x="972024" y="1535113"/>
            <a:ext cx="38160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972024" y="2204864"/>
            <a:ext cx="38160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932464" y="1535113"/>
            <a:ext cx="38160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932464" y="2174875"/>
            <a:ext cx="38160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43">
            <a:extLst>
              <a:ext uri="{FF2B5EF4-FFF2-40B4-BE49-F238E27FC236}">
                <a16:creationId xmlns:a16="http://schemas.microsoft.com/office/drawing/2014/main" xmlns="" id="{41E5E892-E7D9-4972-9BF0-9CBB990D0AB2}"/>
              </a:ext>
            </a:extLst>
          </p:cNvPr>
          <p:cNvSpPr>
            <a:spLocks noGrp="1"/>
          </p:cNvSpPr>
          <p:nvPr>
            <p:ph type="ftr" sz="quarter" idx="10"/>
          </p:nvPr>
        </p:nvSpPr>
        <p:spPr/>
        <p:txBody>
          <a:bodyPr/>
          <a:lstStyle>
            <a:lvl1pPr algn="l" eaLnBrk="0" hangingPunct="0">
              <a:defRPr sz="1100">
                <a:solidFill>
                  <a:schemeClr val="tx1"/>
                </a:solidFill>
                <a:latin typeface="Calibri" pitchFamily="34" charset="0"/>
              </a:defRPr>
            </a:lvl1pPr>
          </a:lstStyle>
          <a:p>
            <a:pPr>
              <a:defRPr/>
            </a:pPr>
            <a:r>
              <a:rPr lang="de-DE"/>
              <a:t>STADT NORDERSTEDT – Die Oberbürgermeisterin</a:t>
            </a:r>
          </a:p>
        </p:txBody>
      </p:sp>
    </p:spTree>
    <p:extLst>
      <p:ext uri="{BB962C8B-B14F-4D97-AF65-F5344CB8AC3E}">
        <p14:creationId xmlns:p14="http://schemas.microsoft.com/office/powerpoint/2010/main" val="427591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17C87072-3DFA-4F07-A00B-105CFAFB639A}"/>
              </a:ext>
            </a:extLst>
          </p:cNvPr>
          <p:cNvSpPr txBox="1">
            <a:spLocks noChangeArrowheads="1"/>
          </p:cNvSpPr>
          <p:nvPr userDrawn="1"/>
        </p:nvSpPr>
        <p:spPr bwMode="auto">
          <a:xfrm>
            <a:off x="1116013" y="1438275"/>
            <a:ext cx="795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de-DE" altLang="de-DE"/>
          </a:p>
        </p:txBody>
      </p:sp>
      <p:sp>
        <p:nvSpPr>
          <p:cNvPr id="2" name="Titel 1"/>
          <p:cNvSpPr>
            <a:spLocks noGrp="1"/>
          </p:cNvSpPr>
          <p:nvPr>
            <p:ph type="title"/>
          </p:nvPr>
        </p:nvSpPr>
        <p:spPr/>
        <p:txBody>
          <a:bodyPr/>
          <a:lstStyle>
            <a:lvl1pPr>
              <a:defRPr sz="4000"/>
            </a:lvl1pPr>
          </a:lstStyle>
          <a:p>
            <a:r>
              <a:rPr lang="de-DE" dirty="0"/>
              <a:t>Titelmasterformat durch Klicken bearbeiten</a:t>
            </a:r>
          </a:p>
        </p:txBody>
      </p:sp>
      <p:sp>
        <p:nvSpPr>
          <p:cNvPr id="4" name="Fußzeilenplatzhalter 43">
            <a:extLst>
              <a:ext uri="{FF2B5EF4-FFF2-40B4-BE49-F238E27FC236}">
                <a16:creationId xmlns:a16="http://schemas.microsoft.com/office/drawing/2014/main" xmlns="" id="{0D35F65B-F38C-4947-A381-D4BEA08CF61F}"/>
              </a:ext>
            </a:extLst>
          </p:cNvPr>
          <p:cNvSpPr>
            <a:spLocks noGrp="1"/>
          </p:cNvSpPr>
          <p:nvPr>
            <p:ph type="ftr" sz="quarter" idx="10"/>
          </p:nvPr>
        </p:nvSpPr>
        <p:spPr/>
        <p:txBody>
          <a:bodyPr/>
          <a:lstStyle>
            <a:lvl1pPr>
              <a:defRPr/>
            </a:lvl1pPr>
          </a:lstStyle>
          <a:p>
            <a:pPr>
              <a:defRPr/>
            </a:pPr>
            <a:r>
              <a:rPr lang="de-DE"/>
              <a:t>STADT NORDERSTEDT – Die Oberbürgermeisterin</a:t>
            </a:r>
          </a:p>
        </p:txBody>
      </p:sp>
    </p:spTree>
    <p:extLst>
      <p:ext uri="{BB962C8B-B14F-4D97-AF65-F5344CB8AC3E}">
        <p14:creationId xmlns:p14="http://schemas.microsoft.com/office/powerpoint/2010/main" val="20460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atin typeface="Calibri" pitchFamily="34" charset="0"/>
              </a:defRPr>
            </a:lvl1pPr>
          </a:lstStyle>
          <a:p>
            <a:r>
              <a:rPr lang="de-DE" dirty="0"/>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Fußzeilenplatzhalter 43">
            <a:extLst>
              <a:ext uri="{FF2B5EF4-FFF2-40B4-BE49-F238E27FC236}">
                <a16:creationId xmlns:a16="http://schemas.microsoft.com/office/drawing/2014/main" xmlns="" id="{25EAFF35-96D0-487A-85E2-0A8C97B7CB99}"/>
              </a:ext>
            </a:extLst>
          </p:cNvPr>
          <p:cNvSpPr>
            <a:spLocks noGrp="1"/>
          </p:cNvSpPr>
          <p:nvPr>
            <p:ph type="ftr" sz="quarter" idx="10"/>
          </p:nvPr>
        </p:nvSpPr>
        <p:spPr/>
        <p:txBody>
          <a:bodyPr/>
          <a:lstStyle>
            <a:lvl1pPr>
              <a:defRPr/>
            </a:lvl1pPr>
          </a:lstStyle>
          <a:p>
            <a:pPr>
              <a:defRPr/>
            </a:pPr>
            <a:r>
              <a:rPr lang="de-DE"/>
              <a:t>STADT NORDERSTEDT – Die Oberbürgermeisterin</a:t>
            </a:r>
          </a:p>
        </p:txBody>
      </p:sp>
    </p:spTree>
    <p:extLst>
      <p:ext uri="{BB962C8B-B14F-4D97-AF65-F5344CB8AC3E}">
        <p14:creationId xmlns:p14="http://schemas.microsoft.com/office/powerpoint/2010/main" val="239585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018CF1D7-E906-43D5-9E3E-716D6C4ABACE}"/>
              </a:ext>
            </a:extLst>
          </p:cNvPr>
          <p:cNvSpPr txBox="1">
            <a:spLocks noChangeArrowheads="1"/>
          </p:cNvSpPr>
          <p:nvPr userDrawn="1"/>
        </p:nvSpPr>
        <p:spPr bwMode="auto">
          <a:xfrm>
            <a:off x="2606675" y="14747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de-DE" altLang="de-DE"/>
          </a:p>
        </p:txBody>
      </p:sp>
      <p:sp>
        <p:nvSpPr>
          <p:cNvPr id="5" name="Textfeld 4">
            <a:extLst>
              <a:ext uri="{FF2B5EF4-FFF2-40B4-BE49-F238E27FC236}">
                <a16:creationId xmlns:a16="http://schemas.microsoft.com/office/drawing/2014/main" xmlns="" id="{B41B0371-B29A-452A-9A6F-60A860A08AB0}"/>
              </a:ext>
            </a:extLst>
          </p:cNvPr>
          <p:cNvSpPr txBox="1">
            <a:spLocks noChangeArrowheads="1"/>
          </p:cNvSpPr>
          <p:nvPr userDrawn="1"/>
        </p:nvSpPr>
        <p:spPr bwMode="auto">
          <a:xfrm>
            <a:off x="1116013" y="1438275"/>
            <a:ext cx="795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de-DE" altLang="de-DE"/>
          </a:p>
        </p:txBody>
      </p:sp>
      <p:sp>
        <p:nvSpPr>
          <p:cNvPr id="2" name="Titel 1"/>
          <p:cNvSpPr>
            <a:spLocks noGrp="1"/>
          </p:cNvSpPr>
          <p:nvPr>
            <p:ph type="title"/>
          </p:nvPr>
        </p:nvSpPr>
        <p:spPr/>
        <p:txBody>
          <a:bodyPr/>
          <a:lstStyle>
            <a:lvl1pPr marL="179388" marR="0" indent="0" algn="l" defTabSz="914400" rtl="0" eaLnBrk="0" fontAlgn="base" latinLnBrk="0" hangingPunct="0">
              <a:lnSpc>
                <a:spcPct val="100000"/>
              </a:lnSpc>
              <a:spcBef>
                <a:spcPct val="0"/>
              </a:spcBef>
              <a:spcAft>
                <a:spcPct val="0"/>
              </a:spcAft>
              <a:buClrTx/>
              <a:buSzTx/>
              <a:buFontTx/>
              <a:buNone/>
              <a:tabLst/>
              <a:defRPr sz="4000" baseline="0">
                <a:latin typeface="Calibri" pitchFamily="34" charset="0"/>
              </a:defRPr>
            </a:lvl1pPr>
          </a:lstStyle>
          <a:p>
            <a:r>
              <a:rPr lang="de-DE"/>
              <a:t>Mastertitelformat bearbeiten</a:t>
            </a:r>
            <a:endParaRPr lang="de-DE" dirty="0"/>
          </a:p>
        </p:txBody>
      </p:sp>
      <p:sp>
        <p:nvSpPr>
          <p:cNvPr id="3" name="Vertikaler Textplatzhalter 2"/>
          <p:cNvSpPr>
            <a:spLocks noGrp="1"/>
          </p:cNvSpPr>
          <p:nvPr>
            <p:ph type="body" orient="vert" idx="1"/>
          </p:nvPr>
        </p:nvSpPr>
        <p:spPr>
          <a:xfrm>
            <a:off x="1147763" y="1981200"/>
            <a:ext cx="7585075" cy="4114800"/>
          </a:xfrm>
          <a:prstGeom prst="rect">
            <a:avLst/>
          </a:prstGeom>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3">
            <a:extLst>
              <a:ext uri="{FF2B5EF4-FFF2-40B4-BE49-F238E27FC236}">
                <a16:creationId xmlns:a16="http://schemas.microsoft.com/office/drawing/2014/main" xmlns="" id="{DE8AC6D8-860C-4981-AD33-4EB9BDE993C8}"/>
              </a:ext>
            </a:extLst>
          </p:cNvPr>
          <p:cNvSpPr>
            <a:spLocks noGrp="1"/>
          </p:cNvSpPr>
          <p:nvPr>
            <p:ph type="ftr" sz="quarter" idx="10"/>
          </p:nvPr>
        </p:nvSpPr>
        <p:spPr/>
        <p:txBody>
          <a:bodyPr/>
          <a:lstStyle>
            <a:lvl1pPr algn="l" eaLnBrk="0" hangingPunct="0">
              <a:defRPr sz="1100">
                <a:solidFill>
                  <a:schemeClr val="tx1"/>
                </a:solidFill>
                <a:latin typeface="Calibri" pitchFamily="34" charset="0"/>
              </a:defRPr>
            </a:lvl1pPr>
          </a:lstStyle>
          <a:p>
            <a:pPr>
              <a:defRPr/>
            </a:pPr>
            <a:r>
              <a:rPr lang="de-DE"/>
              <a:t>STADT NORDERSTEDT – Die Oberbürgermeisterin</a:t>
            </a:r>
          </a:p>
        </p:txBody>
      </p:sp>
    </p:spTree>
    <p:extLst>
      <p:ext uri="{BB962C8B-B14F-4D97-AF65-F5344CB8AC3E}">
        <p14:creationId xmlns:p14="http://schemas.microsoft.com/office/powerpoint/2010/main" val="386577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xmlns="" id="{89FBC596-4027-4472-B7FB-6A6A180BB2FA}"/>
              </a:ext>
            </a:extLst>
          </p:cNvPr>
          <p:cNvSpPr txBox="1">
            <a:spLocks noChangeArrowheads="1"/>
          </p:cNvSpPr>
          <p:nvPr userDrawn="1"/>
        </p:nvSpPr>
        <p:spPr bwMode="auto">
          <a:xfrm>
            <a:off x="858838" y="1339850"/>
            <a:ext cx="7921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de-DE" altLang="de-DE"/>
          </a:p>
        </p:txBody>
      </p:sp>
      <p:sp>
        <p:nvSpPr>
          <p:cNvPr id="6" name="Rectangle 40"/>
          <p:cNvSpPr>
            <a:spLocks noGrp="1" noChangeArrowheads="1"/>
          </p:cNvSpPr>
          <p:nvPr>
            <p:ph type="title"/>
          </p:nvPr>
        </p:nvSpPr>
        <p:spPr bwMode="auto">
          <a:xfrm>
            <a:off x="859314" y="-27384"/>
            <a:ext cx="8284686" cy="1368000"/>
          </a:xfrm>
          <a:prstGeom prst="rect">
            <a:avLst/>
          </a:prstGeom>
          <a:gradFill flip="none" rotWithShape="1">
            <a:gsLst>
              <a:gs pos="100000">
                <a:srgbClr val="92D050"/>
              </a:gs>
              <a:gs pos="100000">
                <a:schemeClr val="accent1">
                  <a:shade val="67500"/>
                  <a:satMod val="115000"/>
                </a:schemeClr>
              </a:gs>
              <a:gs pos="0">
                <a:schemeClr val="bg1"/>
              </a:gs>
            </a:gsLst>
            <a:lin ang="16200000" scaled="0"/>
            <a:tileRect/>
          </a:gradFill>
          <a:ln w="12700">
            <a:noFill/>
            <a:miter lim="800000"/>
            <a:headEnd/>
            <a:tailEnd/>
          </a:ln>
          <a:effectLst/>
        </p:spPr>
        <p:txBody>
          <a:bodyPr/>
          <a:lstStyle/>
          <a:p>
            <a:pPr lvl="0"/>
            <a:r>
              <a:rPr lang="de-DE" dirty="0"/>
              <a:t> </a:t>
            </a:r>
          </a:p>
        </p:txBody>
      </p:sp>
      <p:sp>
        <p:nvSpPr>
          <p:cNvPr id="4" name="Fußzeilenplatzhalter 43">
            <a:extLst>
              <a:ext uri="{FF2B5EF4-FFF2-40B4-BE49-F238E27FC236}">
                <a16:creationId xmlns:a16="http://schemas.microsoft.com/office/drawing/2014/main" xmlns="" id="{F6C67792-8990-457B-B146-2B97FF03C0D5}"/>
              </a:ext>
            </a:extLst>
          </p:cNvPr>
          <p:cNvSpPr>
            <a:spLocks noGrp="1"/>
          </p:cNvSpPr>
          <p:nvPr>
            <p:ph type="ftr" sz="quarter" idx="10"/>
          </p:nvPr>
        </p:nvSpPr>
        <p:spPr>
          <a:xfrm>
            <a:off x="1116013" y="6356350"/>
            <a:ext cx="3078162" cy="365125"/>
          </a:xfrm>
        </p:spPr>
        <p:txBody>
          <a:bodyPr/>
          <a:lstStyle>
            <a:lvl1pPr algn="l">
              <a:defRPr sz="1100">
                <a:solidFill>
                  <a:schemeClr val="tx1"/>
                </a:solidFill>
                <a:latin typeface="Calibri" pitchFamily="34" charset="0"/>
              </a:defRPr>
            </a:lvl1pPr>
          </a:lstStyle>
          <a:p>
            <a:pPr>
              <a:defRPr/>
            </a:pPr>
            <a:r>
              <a:rPr lang="de-DE"/>
              <a:t>STADT NORDERSTEDT – Die Oberbürgermeisterin</a:t>
            </a:r>
          </a:p>
        </p:txBody>
      </p:sp>
    </p:spTree>
    <p:extLst>
      <p:ext uri="{BB962C8B-B14F-4D97-AF65-F5344CB8AC3E}">
        <p14:creationId xmlns:p14="http://schemas.microsoft.com/office/powerpoint/2010/main" val="28891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3" name="Group 39">
            <a:extLst>
              <a:ext uri="{FF2B5EF4-FFF2-40B4-BE49-F238E27FC236}">
                <a16:creationId xmlns:a16="http://schemas.microsoft.com/office/drawing/2014/main" xmlns="" id="{7F99AFFA-E601-4222-B385-A8D11F36A47C}"/>
              </a:ext>
            </a:extLst>
          </p:cNvPr>
          <p:cNvGrpSpPr>
            <a:grpSpLocks/>
          </p:cNvGrpSpPr>
          <p:nvPr/>
        </p:nvGrpSpPr>
        <p:grpSpPr bwMode="auto">
          <a:xfrm>
            <a:off x="146050" y="1269132"/>
            <a:ext cx="8836025" cy="5256212"/>
            <a:chOff x="92" y="615"/>
            <a:chExt cx="5566" cy="3311"/>
          </a:xfrm>
          <a:solidFill>
            <a:srgbClr val="92D050">
              <a:alpha val="30000"/>
            </a:srgbClr>
          </a:solidFill>
        </p:grpSpPr>
        <p:grpSp>
          <p:nvGrpSpPr>
            <p:cNvPr id="1055" name="Group 31">
              <a:extLst>
                <a:ext uri="{FF2B5EF4-FFF2-40B4-BE49-F238E27FC236}">
                  <a16:creationId xmlns:a16="http://schemas.microsoft.com/office/drawing/2014/main" xmlns="" id="{41B2E43A-64E2-4B14-AAD2-A65BD534594F}"/>
                </a:ext>
              </a:extLst>
            </p:cNvPr>
            <p:cNvGrpSpPr>
              <a:grpSpLocks/>
            </p:cNvGrpSpPr>
            <p:nvPr/>
          </p:nvGrpSpPr>
          <p:grpSpPr bwMode="auto">
            <a:xfrm>
              <a:off x="2314" y="617"/>
              <a:ext cx="3344" cy="3080"/>
              <a:chOff x="2314" y="617"/>
              <a:chExt cx="3344" cy="3080"/>
            </a:xfrm>
            <a:grpFill/>
          </p:grpSpPr>
          <p:grpSp>
            <p:nvGrpSpPr>
              <p:cNvPr id="1031" name="Group 7">
                <a:extLst>
                  <a:ext uri="{FF2B5EF4-FFF2-40B4-BE49-F238E27FC236}">
                    <a16:creationId xmlns:a16="http://schemas.microsoft.com/office/drawing/2014/main" xmlns="" id="{4DCFA2A3-270C-4F07-8A4A-6AC52795214F}"/>
                  </a:ext>
                </a:extLst>
              </p:cNvPr>
              <p:cNvGrpSpPr>
                <a:grpSpLocks/>
              </p:cNvGrpSpPr>
              <p:nvPr/>
            </p:nvGrpSpPr>
            <p:grpSpPr bwMode="auto">
              <a:xfrm>
                <a:off x="5166" y="2575"/>
                <a:ext cx="492" cy="1122"/>
                <a:chOff x="5166" y="2575"/>
                <a:chExt cx="492" cy="1122"/>
              </a:xfrm>
              <a:grpFill/>
            </p:grpSpPr>
            <p:grpSp>
              <p:nvGrpSpPr>
                <p:cNvPr id="1029" name="Group 5">
                  <a:extLst>
                    <a:ext uri="{FF2B5EF4-FFF2-40B4-BE49-F238E27FC236}">
                      <a16:creationId xmlns:a16="http://schemas.microsoft.com/office/drawing/2014/main" xmlns="" id="{05082B52-432A-4606-9994-C2D732FCA204}"/>
                    </a:ext>
                  </a:extLst>
                </p:cNvPr>
                <p:cNvGrpSpPr>
                  <a:grpSpLocks/>
                </p:cNvGrpSpPr>
                <p:nvPr/>
              </p:nvGrpSpPr>
              <p:grpSpPr bwMode="auto">
                <a:xfrm>
                  <a:off x="5166" y="3367"/>
                  <a:ext cx="492" cy="330"/>
                  <a:chOff x="5166" y="3367"/>
                  <a:chExt cx="492" cy="330"/>
                </a:xfrm>
                <a:grpFill/>
              </p:grpSpPr>
              <p:sp>
                <p:nvSpPr>
                  <p:cNvPr id="1026" name="Freeform 2">
                    <a:extLst>
                      <a:ext uri="{FF2B5EF4-FFF2-40B4-BE49-F238E27FC236}">
                        <a16:creationId xmlns:a16="http://schemas.microsoft.com/office/drawing/2014/main" xmlns="" id="{373E52C7-AE33-407A-83E6-D2F02258B62D}"/>
                      </a:ext>
                    </a:extLst>
                  </p:cNvPr>
                  <p:cNvSpPr>
                    <a:spLocks/>
                  </p:cNvSpPr>
                  <p:nvPr/>
                </p:nvSpPr>
                <p:spPr bwMode="auto">
                  <a:xfrm>
                    <a:off x="5579" y="3367"/>
                    <a:ext cx="79" cy="200"/>
                  </a:xfrm>
                  <a:custGeom>
                    <a:avLst/>
                    <a:gdLst/>
                    <a:ahLst/>
                    <a:cxnLst>
                      <a:cxn ang="0">
                        <a:pos x="25" y="3"/>
                      </a:cxn>
                      <a:cxn ang="0">
                        <a:pos x="33" y="0"/>
                      </a:cxn>
                      <a:cxn ang="0">
                        <a:pos x="47" y="22"/>
                      </a:cxn>
                      <a:cxn ang="0">
                        <a:pos x="45" y="86"/>
                      </a:cxn>
                      <a:cxn ang="0">
                        <a:pos x="55" y="86"/>
                      </a:cxn>
                      <a:cxn ang="0">
                        <a:pos x="57" y="94"/>
                      </a:cxn>
                      <a:cxn ang="0">
                        <a:pos x="60" y="108"/>
                      </a:cxn>
                      <a:cxn ang="0">
                        <a:pos x="62" y="116"/>
                      </a:cxn>
                      <a:cxn ang="0">
                        <a:pos x="70" y="113"/>
                      </a:cxn>
                      <a:cxn ang="0">
                        <a:pos x="76" y="100"/>
                      </a:cxn>
                      <a:cxn ang="0">
                        <a:pos x="78" y="108"/>
                      </a:cxn>
                      <a:cxn ang="0">
                        <a:pos x="74" y="119"/>
                      </a:cxn>
                      <a:cxn ang="0">
                        <a:pos x="70" y="127"/>
                      </a:cxn>
                      <a:cxn ang="0">
                        <a:pos x="68" y="144"/>
                      </a:cxn>
                      <a:cxn ang="0">
                        <a:pos x="59" y="152"/>
                      </a:cxn>
                      <a:cxn ang="0">
                        <a:pos x="53" y="155"/>
                      </a:cxn>
                      <a:cxn ang="0">
                        <a:pos x="45" y="163"/>
                      </a:cxn>
                      <a:cxn ang="0">
                        <a:pos x="43" y="171"/>
                      </a:cxn>
                      <a:cxn ang="0">
                        <a:pos x="45" y="180"/>
                      </a:cxn>
                      <a:cxn ang="0">
                        <a:pos x="47" y="188"/>
                      </a:cxn>
                      <a:cxn ang="0">
                        <a:pos x="37" y="193"/>
                      </a:cxn>
                      <a:cxn ang="0">
                        <a:pos x="31" y="196"/>
                      </a:cxn>
                      <a:cxn ang="0">
                        <a:pos x="25" y="199"/>
                      </a:cxn>
                      <a:cxn ang="0">
                        <a:pos x="21" y="196"/>
                      </a:cxn>
                      <a:cxn ang="0">
                        <a:pos x="12" y="193"/>
                      </a:cxn>
                      <a:cxn ang="0">
                        <a:pos x="8" y="188"/>
                      </a:cxn>
                      <a:cxn ang="0">
                        <a:pos x="12" y="182"/>
                      </a:cxn>
                      <a:cxn ang="0">
                        <a:pos x="20" y="180"/>
                      </a:cxn>
                      <a:cxn ang="0">
                        <a:pos x="25" y="166"/>
                      </a:cxn>
                      <a:cxn ang="0">
                        <a:pos x="25" y="160"/>
                      </a:cxn>
                      <a:cxn ang="0">
                        <a:pos x="20" y="155"/>
                      </a:cxn>
                      <a:cxn ang="0">
                        <a:pos x="12" y="146"/>
                      </a:cxn>
                      <a:cxn ang="0">
                        <a:pos x="6" y="146"/>
                      </a:cxn>
                      <a:cxn ang="0">
                        <a:pos x="2" y="144"/>
                      </a:cxn>
                      <a:cxn ang="0">
                        <a:pos x="0" y="135"/>
                      </a:cxn>
                      <a:cxn ang="0">
                        <a:pos x="2" y="130"/>
                      </a:cxn>
                      <a:cxn ang="0">
                        <a:pos x="6" y="130"/>
                      </a:cxn>
                      <a:cxn ang="0">
                        <a:pos x="12" y="127"/>
                      </a:cxn>
                      <a:cxn ang="0">
                        <a:pos x="20" y="119"/>
                      </a:cxn>
                      <a:cxn ang="0">
                        <a:pos x="23" y="116"/>
                      </a:cxn>
                      <a:cxn ang="0">
                        <a:pos x="27" y="86"/>
                      </a:cxn>
                      <a:cxn ang="0">
                        <a:pos x="23" y="77"/>
                      </a:cxn>
                      <a:cxn ang="0">
                        <a:pos x="18" y="72"/>
                      </a:cxn>
                      <a:cxn ang="0">
                        <a:pos x="16" y="55"/>
                      </a:cxn>
                      <a:cxn ang="0">
                        <a:pos x="18" y="39"/>
                      </a:cxn>
                      <a:cxn ang="0">
                        <a:pos x="20" y="28"/>
                      </a:cxn>
                      <a:cxn ang="0">
                        <a:pos x="25" y="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27" name="Freeform 3">
                    <a:extLst>
                      <a:ext uri="{FF2B5EF4-FFF2-40B4-BE49-F238E27FC236}">
                        <a16:creationId xmlns:a16="http://schemas.microsoft.com/office/drawing/2014/main" xmlns="" id="{5800A8A5-BDAB-44ED-AD11-0E2B40121402}"/>
                      </a:ext>
                    </a:extLst>
                  </p:cNvPr>
                  <p:cNvSpPr>
                    <a:spLocks/>
                  </p:cNvSpPr>
                  <p:nvPr/>
                </p:nvSpPr>
                <p:spPr bwMode="auto">
                  <a:xfrm>
                    <a:off x="5428" y="3527"/>
                    <a:ext cx="146" cy="170"/>
                  </a:xfrm>
                  <a:custGeom>
                    <a:avLst/>
                    <a:gdLst/>
                    <a:ahLst/>
                    <a:cxnLst>
                      <a:cxn ang="0">
                        <a:pos x="102" y="0"/>
                      </a:cxn>
                      <a:cxn ang="0">
                        <a:pos x="120" y="0"/>
                      </a:cxn>
                      <a:cxn ang="0">
                        <a:pos x="145" y="44"/>
                      </a:cxn>
                      <a:cxn ang="0">
                        <a:pos x="118" y="83"/>
                      </a:cxn>
                      <a:cxn ang="0">
                        <a:pos x="118" y="100"/>
                      </a:cxn>
                      <a:cxn ang="0">
                        <a:pos x="112" y="105"/>
                      </a:cxn>
                      <a:cxn ang="0">
                        <a:pos x="96" y="105"/>
                      </a:cxn>
                      <a:cxn ang="0">
                        <a:pos x="76" y="127"/>
                      </a:cxn>
                      <a:cxn ang="0">
                        <a:pos x="59" y="150"/>
                      </a:cxn>
                      <a:cxn ang="0">
                        <a:pos x="47" y="169"/>
                      </a:cxn>
                      <a:cxn ang="0">
                        <a:pos x="47" y="152"/>
                      </a:cxn>
                      <a:cxn ang="0">
                        <a:pos x="25" y="155"/>
                      </a:cxn>
                      <a:cxn ang="0">
                        <a:pos x="16" y="155"/>
                      </a:cxn>
                      <a:cxn ang="0">
                        <a:pos x="0" y="155"/>
                      </a:cxn>
                      <a:cxn ang="0">
                        <a:pos x="22" y="127"/>
                      </a:cxn>
                      <a:cxn ang="0">
                        <a:pos x="29" y="114"/>
                      </a:cxn>
                      <a:cxn ang="0">
                        <a:pos x="37" y="114"/>
                      </a:cxn>
                      <a:cxn ang="0">
                        <a:pos x="53" y="91"/>
                      </a:cxn>
                      <a:cxn ang="0">
                        <a:pos x="59" y="91"/>
                      </a:cxn>
                      <a:cxn ang="0">
                        <a:pos x="59" y="89"/>
                      </a:cxn>
                      <a:cxn ang="0">
                        <a:pos x="67" y="80"/>
                      </a:cxn>
                      <a:cxn ang="0">
                        <a:pos x="76" y="80"/>
                      </a:cxn>
                      <a:cxn ang="0">
                        <a:pos x="73" y="55"/>
                      </a:cxn>
                      <a:cxn ang="0">
                        <a:pos x="74" y="55"/>
                      </a:cxn>
                      <a:cxn ang="0">
                        <a:pos x="84" y="42"/>
                      </a:cxn>
                      <a:cxn ang="0">
                        <a:pos x="88" y="53"/>
                      </a:cxn>
                      <a:cxn ang="0">
                        <a:pos x="104" y="33"/>
                      </a:cxn>
                      <a:cxn ang="0">
                        <a:pos x="102" y="0"/>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28" name="Freeform 4">
                    <a:extLst>
                      <a:ext uri="{FF2B5EF4-FFF2-40B4-BE49-F238E27FC236}">
                        <a16:creationId xmlns:a16="http://schemas.microsoft.com/office/drawing/2014/main" xmlns="" id="{6847C56F-0E73-4B18-95DE-79E4317216D0}"/>
                      </a:ext>
                    </a:extLst>
                  </p:cNvPr>
                  <p:cNvSpPr>
                    <a:spLocks/>
                  </p:cNvSpPr>
                  <p:nvPr/>
                </p:nvSpPr>
                <p:spPr bwMode="auto">
                  <a:xfrm>
                    <a:off x="5166" y="3537"/>
                    <a:ext cx="56" cy="90"/>
                  </a:xfrm>
                  <a:custGeom>
                    <a:avLst/>
                    <a:gdLst/>
                    <a:ahLst/>
                    <a:cxnLst>
                      <a:cxn ang="0">
                        <a:pos x="0" y="0"/>
                      </a:cxn>
                      <a:cxn ang="0">
                        <a:pos x="12" y="0"/>
                      </a:cxn>
                      <a:cxn ang="0">
                        <a:pos x="26" y="11"/>
                      </a:cxn>
                      <a:cxn ang="0">
                        <a:pos x="55" y="11"/>
                      </a:cxn>
                      <a:cxn ang="0">
                        <a:pos x="51" y="25"/>
                      </a:cxn>
                      <a:cxn ang="0">
                        <a:pos x="55" y="42"/>
                      </a:cxn>
                      <a:cxn ang="0">
                        <a:pos x="45" y="42"/>
                      </a:cxn>
                      <a:cxn ang="0">
                        <a:pos x="43" y="45"/>
                      </a:cxn>
                      <a:cxn ang="0">
                        <a:pos x="37" y="47"/>
                      </a:cxn>
                      <a:cxn ang="0">
                        <a:pos x="43" y="89"/>
                      </a:cxn>
                      <a:cxn ang="0">
                        <a:pos x="26" y="86"/>
                      </a:cxn>
                      <a:cxn ang="0">
                        <a:pos x="10" y="72"/>
                      </a:cxn>
                      <a:cxn ang="0">
                        <a:pos x="10" y="45"/>
                      </a:cxn>
                      <a:cxn ang="0">
                        <a:pos x="10" y="33"/>
                      </a:cxn>
                      <a:cxn ang="0">
                        <a:pos x="0" y="25"/>
                      </a:cxn>
                      <a:cxn ang="0">
                        <a:pos x="0" y="0"/>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030" name="Freeform 6">
                  <a:extLst>
                    <a:ext uri="{FF2B5EF4-FFF2-40B4-BE49-F238E27FC236}">
                      <a16:creationId xmlns:a16="http://schemas.microsoft.com/office/drawing/2014/main" xmlns="" id="{A7791C81-6831-419E-B4CB-9CEB6E7C97CC}"/>
                    </a:ext>
                  </a:extLst>
                </p:cNvPr>
                <p:cNvSpPr>
                  <a:spLocks/>
                </p:cNvSpPr>
                <p:nvPr/>
              </p:nvSpPr>
              <p:spPr bwMode="auto">
                <a:xfrm>
                  <a:off x="5266" y="2575"/>
                  <a:ext cx="89" cy="101"/>
                </a:xfrm>
                <a:custGeom>
                  <a:avLst/>
                  <a:gdLst/>
                  <a:ahLst/>
                  <a:cxnLst>
                    <a:cxn ang="0">
                      <a:pos x="16" y="37"/>
                    </a:cxn>
                    <a:cxn ang="0">
                      <a:pos x="0" y="80"/>
                    </a:cxn>
                    <a:cxn ang="0">
                      <a:pos x="6" y="97"/>
                    </a:cxn>
                    <a:cxn ang="0">
                      <a:pos x="31" y="100"/>
                    </a:cxn>
                    <a:cxn ang="0">
                      <a:pos x="53" y="100"/>
                    </a:cxn>
                    <a:cxn ang="0">
                      <a:pos x="61" y="83"/>
                    </a:cxn>
                    <a:cxn ang="0">
                      <a:pos x="65" y="66"/>
                    </a:cxn>
                    <a:cxn ang="0">
                      <a:pos x="88" y="66"/>
                    </a:cxn>
                    <a:cxn ang="0">
                      <a:pos x="84" y="40"/>
                    </a:cxn>
                    <a:cxn ang="0">
                      <a:pos x="84" y="14"/>
                    </a:cxn>
                    <a:cxn ang="0">
                      <a:pos x="61" y="0"/>
                    </a:cxn>
                    <a:cxn ang="0">
                      <a:pos x="59" y="29"/>
                    </a:cxn>
                    <a:cxn ang="0">
                      <a:pos x="72" y="46"/>
                    </a:cxn>
                    <a:cxn ang="0">
                      <a:pos x="51" y="46"/>
                    </a:cxn>
                    <a:cxn ang="0">
                      <a:pos x="43" y="57"/>
                    </a:cxn>
                    <a:cxn ang="0">
                      <a:pos x="16" y="37"/>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045" name="Group 21">
                <a:extLst>
                  <a:ext uri="{FF2B5EF4-FFF2-40B4-BE49-F238E27FC236}">
                    <a16:creationId xmlns:a16="http://schemas.microsoft.com/office/drawing/2014/main" xmlns="" id="{40F1D3E6-07AA-4EA2-B711-2DFCAA876099}"/>
                  </a:ext>
                </a:extLst>
              </p:cNvPr>
              <p:cNvGrpSpPr>
                <a:grpSpLocks/>
              </p:cNvGrpSpPr>
              <p:nvPr/>
            </p:nvGrpSpPr>
            <p:grpSpPr bwMode="auto">
              <a:xfrm>
                <a:off x="4293" y="1104"/>
                <a:ext cx="1037" cy="2393"/>
                <a:chOff x="4293" y="1104"/>
                <a:chExt cx="1037" cy="2393"/>
              </a:xfrm>
              <a:grpFill/>
            </p:grpSpPr>
            <p:grpSp>
              <p:nvGrpSpPr>
                <p:cNvPr id="1035" name="Group 11">
                  <a:extLst>
                    <a:ext uri="{FF2B5EF4-FFF2-40B4-BE49-F238E27FC236}">
                      <a16:creationId xmlns:a16="http://schemas.microsoft.com/office/drawing/2014/main" xmlns="" id="{1E595943-1265-4E9B-82FB-1F9753036835}"/>
                    </a:ext>
                  </a:extLst>
                </p:cNvPr>
                <p:cNvGrpSpPr>
                  <a:grpSpLocks/>
                </p:cNvGrpSpPr>
                <p:nvPr/>
              </p:nvGrpSpPr>
              <p:grpSpPr bwMode="auto">
                <a:xfrm>
                  <a:off x="4460" y="1348"/>
                  <a:ext cx="232" cy="719"/>
                  <a:chOff x="4460" y="1348"/>
                  <a:chExt cx="232" cy="719"/>
                </a:xfrm>
                <a:grpFill/>
              </p:grpSpPr>
              <p:sp>
                <p:nvSpPr>
                  <p:cNvPr id="1032" name="Freeform 8">
                    <a:extLst>
                      <a:ext uri="{FF2B5EF4-FFF2-40B4-BE49-F238E27FC236}">
                        <a16:creationId xmlns:a16="http://schemas.microsoft.com/office/drawing/2014/main" xmlns="" id="{BC5819D5-FC0E-4BF5-88D2-7ACA97C3C4A8}"/>
                      </a:ext>
                    </a:extLst>
                  </p:cNvPr>
                  <p:cNvSpPr>
                    <a:spLocks/>
                  </p:cNvSpPr>
                  <p:nvPr/>
                </p:nvSpPr>
                <p:spPr bwMode="auto">
                  <a:xfrm>
                    <a:off x="4460" y="1993"/>
                    <a:ext cx="56" cy="74"/>
                  </a:xfrm>
                  <a:custGeom>
                    <a:avLst/>
                    <a:gdLst/>
                    <a:ahLst/>
                    <a:cxnLst>
                      <a:cxn ang="0">
                        <a:pos x="0" y="56"/>
                      </a:cxn>
                      <a:cxn ang="0">
                        <a:pos x="10" y="70"/>
                      </a:cxn>
                      <a:cxn ang="0">
                        <a:pos x="22" y="67"/>
                      </a:cxn>
                      <a:cxn ang="0">
                        <a:pos x="39" y="73"/>
                      </a:cxn>
                      <a:cxn ang="0">
                        <a:pos x="53" y="73"/>
                      </a:cxn>
                      <a:cxn ang="0">
                        <a:pos x="55" y="48"/>
                      </a:cxn>
                      <a:cxn ang="0">
                        <a:pos x="51" y="31"/>
                      </a:cxn>
                      <a:cxn ang="0">
                        <a:pos x="41" y="11"/>
                      </a:cxn>
                      <a:cxn ang="0">
                        <a:pos x="31" y="11"/>
                      </a:cxn>
                      <a:cxn ang="0">
                        <a:pos x="28" y="0"/>
                      </a:cxn>
                      <a:cxn ang="0">
                        <a:pos x="14" y="0"/>
                      </a:cxn>
                      <a:cxn ang="0">
                        <a:pos x="14" y="22"/>
                      </a:cxn>
                      <a:cxn ang="0">
                        <a:pos x="0" y="56"/>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33" name="Freeform 9">
                    <a:extLst>
                      <a:ext uri="{FF2B5EF4-FFF2-40B4-BE49-F238E27FC236}">
                        <a16:creationId xmlns:a16="http://schemas.microsoft.com/office/drawing/2014/main" xmlns="" id="{077B3DA1-90F0-419A-A026-F3E09914711B}"/>
                      </a:ext>
                    </a:extLst>
                  </p:cNvPr>
                  <p:cNvSpPr>
                    <a:spLocks/>
                  </p:cNvSpPr>
                  <p:nvPr/>
                </p:nvSpPr>
                <p:spPr bwMode="auto">
                  <a:xfrm>
                    <a:off x="4607" y="1865"/>
                    <a:ext cx="54" cy="94"/>
                  </a:xfrm>
                  <a:custGeom>
                    <a:avLst/>
                    <a:gdLst/>
                    <a:ahLst/>
                    <a:cxnLst>
                      <a:cxn ang="0">
                        <a:pos x="12" y="0"/>
                      </a:cxn>
                      <a:cxn ang="0">
                        <a:pos x="35" y="3"/>
                      </a:cxn>
                      <a:cxn ang="0">
                        <a:pos x="43" y="28"/>
                      </a:cxn>
                      <a:cxn ang="0">
                        <a:pos x="53" y="42"/>
                      </a:cxn>
                      <a:cxn ang="0">
                        <a:pos x="45" y="54"/>
                      </a:cxn>
                      <a:cxn ang="0">
                        <a:pos x="53" y="68"/>
                      </a:cxn>
                      <a:cxn ang="0">
                        <a:pos x="49" y="85"/>
                      </a:cxn>
                      <a:cxn ang="0">
                        <a:pos x="41" y="93"/>
                      </a:cxn>
                      <a:cxn ang="0">
                        <a:pos x="26" y="90"/>
                      </a:cxn>
                      <a:cxn ang="0">
                        <a:pos x="16" y="90"/>
                      </a:cxn>
                      <a:cxn ang="0">
                        <a:pos x="10" y="79"/>
                      </a:cxn>
                      <a:cxn ang="0">
                        <a:pos x="4" y="65"/>
                      </a:cxn>
                      <a:cxn ang="0">
                        <a:pos x="4" y="51"/>
                      </a:cxn>
                      <a:cxn ang="0">
                        <a:pos x="0" y="31"/>
                      </a:cxn>
                      <a:cxn ang="0">
                        <a:pos x="12" y="0"/>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34" name="Freeform 10">
                    <a:extLst>
                      <a:ext uri="{FF2B5EF4-FFF2-40B4-BE49-F238E27FC236}">
                        <a16:creationId xmlns:a16="http://schemas.microsoft.com/office/drawing/2014/main" xmlns="" id="{3C543BFB-F847-49EF-B369-8F41A10489A5}"/>
                      </a:ext>
                    </a:extLst>
                  </p:cNvPr>
                  <p:cNvSpPr>
                    <a:spLocks/>
                  </p:cNvSpPr>
                  <p:nvPr/>
                </p:nvSpPr>
                <p:spPr bwMode="auto">
                  <a:xfrm>
                    <a:off x="4597" y="1348"/>
                    <a:ext cx="95" cy="87"/>
                  </a:xfrm>
                  <a:custGeom>
                    <a:avLst/>
                    <a:gdLst/>
                    <a:ahLst/>
                    <a:cxnLst>
                      <a:cxn ang="0">
                        <a:pos x="14" y="0"/>
                      </a:cxn>
                      <a:cxn ang="0">
                        <a:pos x="25" y="14"/>
                      </a:cxn>
                      <a:cxn ang="0">
                        <a:pos x="37" y="11"/>
                      </a:cxn>
                      <a:cxn ang="0">
                        <a:pos x="55" y="14"/>
                      </a:cxn>
                      <a:cxn ang="0">
                        <a:pos x="71" y="14"/>
                      </a:cxn>
                      <a:cxn ang="0">
                        <a:pos x="78" y="22"/>
                      </a:cxn>
                      <a:cxn ang="0">
                        <a:pos x="88" y="42"/>
                      </a:cxn>
                      <a:cxn ang="0">
                        <a:pos x="94" y="50"/>
                      </a:cxn>
                      <a:cxn ang="0">
                        <a:pos x="72" y="55"/>
                      </a:cxn>
                      <a:cxn ang="0">
                        <a:pos x="67" y="61"/>
                      </a:cxn>
                      <a:cxn ang="0">
                        <a:pos x="72" y="72"/>
                      </a:cxn>
                      <a:cxn ang="0">
                        <a:pos x="72" y="83"/>
                      </a:cxn>
                      <a:cxn ang="0">
                        <a:pos x="51" y="72"/>
                      </a:cxn>
                      <a:cxn ang="0">
                        <a:pos x="33" y="64"/>
                      </a:cxn>
                      <a:cxn ang="0">
                        <a:pos x="25" y="67"/>
                      </a:cxn>
                      <a:cxn ang="0">
                        <a:pos x="25" y="83"/>
                      </a:cxn>
                      <a:cxn ang="0">
                        <a:pos x="14" y="86"/>
                      </a:cxn>
                      <a:cxn ang="0">
                        <a:pos x="8" y="72"/>
                      </a:cxn>
                      <a:cxn ang="0">
                        <a:pos x="6" y="55"/>
                      </a:cxn>
                      <a:cxn ang="0">
                        <a:pos x="0" y="53"/>
                      </a:cxn>
                      <a:cxn ang="0">
                        <a:pos x="6" y="36"/>
                      </a:cxn>
                      <a:cxn ang="0">
                        <a:pos x="16" y="31"/>
                      </a:cxn>
                      <a:cxn ang="0">
                        <a:pos x="14" y="0"/>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036" name="Freeform 12">
                  <a:extLst>
                    <a:ext uri="{FF2B5EF4-FFF2-40B4-BE49-F238E27FC236}">
                      <a16:creationId xmlns:a16="http://schemas.microsoft.com/office/drawing/2014/main" xmlns="" id="{4483D31F-10DF-4986-8D13-FC7D7D46E344}"/>
                    </a:ext>
                  </a:extLst>
                </p:cNvPr>
                <p:cNvSpPr>
                  <a:spLocks/>
                </p:cNvSpPr>
                <p:nvPr/>
              </p:nvSpPr>
              <p:spPr bwMode="auto">
                <a:xfrm>
                  <a:off x="4676" y="2803"/>
                  <a:ext cx="654" cy="694"/>
                </a:xfrm>
                <a:custGeom>
                  <a:avLst/>
                  <a:gdLst/>
                  <a:ahLst/>
                  <a:cxnLst>
                    <a:cxn ang="0">
                      <a:pos x="505" y="56"/>
                    </a:cxn>
                    <a:cxn ang="0">
                      <a:pos x="531" y="78"/>
                    </a:cxn>
                    <a:cxn ang="0">
                      <a:pos x="558" y="181"/>
                    </a:cxn>
                    <a:cxn ang="0">
                      <a:pos x="618" y="287"/>
                    </a:cxn>
                    <a:cxn ang="0">
                      <a:pos x="653" y="395"/>
                    </a:cxn>
                    <a:cxn ang="0">
                      <a:pos x="628" y="495"/>
                    </a:cxn>
                    <a:cxn ang="0">
                      <a:pos x="602" y="559"/>
                    </a:cxn>
                    <a:cxn ang="0">
                      <a:pos x="587" y="621"/>
                    </a:cxn>
                    <a:cxn ang="0">
                      <a:pos x="571" y="657"/>
                    </a:cxn>
                    <a:cxn ang="0">
                      <a:pos x="540" y="682"/>
                    </a:cxn>
                    <a:cxn ang="0">
                      <a:pos x="490" y="674"/>
                    </a:cxn>
                    <a:cxn ang="0">
                      <a:pos x="439" y="657"/>
                    </a:cxn>
                    <a:cxn ang="0">
                      <a:pos x="412" y="618"/>
                    </a:cxn>
                    <a:cxn ang="0">
                      <a:pos x="404" y="568"/>
                    </a:cxn>
                    <a:cxn ang="0">
                      <a:pos x="387" y="545"/>
                    </a:cxn>
                    <a:cxn ang="0">
                      <a:pos x="360" y="548"/>
                    </a:cxn>
                    <a:cxn ang="0">
                      <a:pos x="334" y="509"/>
                    </a:cxn>
                    <a:cxn ang="0">
                      <a:pos x="313" y="504"/>
                    </a:cxn>
                    <a:cxn ang="0">
                      <a:pos x="278" y="509"/>
                    </a:cxn>
                    <a:cxn ang="0">
                      <a:pos x="249" y="515"/>
                    </a:cxn>
                    <a:cxn ang="0">
                      <a:pos x="223" y="537"/>
                    </a:cxn>
                    <a:cxn ang="0">
                      <a:pos x="187" y="554"/>
                    </a:cxn>
                    <a:cxn ang="0">
                      <a:pos x="150" y="579"/>
                    </a:cxn>
                    <a:cxn ang="0">
                      <a:pos x="130" y="590"/>
                    </a:cxn>
                    <a:cxn ang="0">
                      <a:pos x="76" y="584"/>
                    </a:cxn>
                    <a:cxn ang="0">
                      <a:pos x="64" y="571"/>
                    </a:cxn>
                    <a:cxn ang="0">
                      <a:pos x="64" y="495"/>
                    </a:cxn>
                    <a:cxn ang="0">
                      <a:pos x="47" y="451"/>
                    </a:cxn>
                    <a:cxn ang="0">
                      <a:pos x="29" y="415"/>
                    </a:cxn>
                    <a:cxn ang="0">
                      <a:pos x="6" y="287"/>
                    </a:cxn>
                    <a:cxn ang="0">
                      <a:pos x="8" y="245"/>
                    </a:cxn>
                    <a:cxn ang="0">
                      <a:pos x="54" y="223"/>
                    </a:cxn>
                    <a:cxn ang="0">
                      <a:pos x="89" y="217"/>
                    </a:cxn>
                    <a:cxn ang="0">
                      <a:pos x="109" y="206"/>
                    </a:cxn>
                    <a:cxn ang="0">
                      <a:pos x="120" y="170"/>
                    </a:cxn>
                    <a:cxn ang="0">
                      <a:pos x="117" y="150"/>
                    </a:cxn>
                    <a:cxn ang="0">
                      <a:pos x="163" y="100"/>
                    </a:cxn>
                    <a:cxn ang="0">
                      <a:pos x="200" y="64"/>
                    </a:cxn>
                    <a:cxn ang="0">
                      <a:pos x="233" y="89"/>
                    </a:cxn>
                    <a:cxn ang="0">
                      <a:pos x="258" y="61"/>
                    </a:cxn>
                    <a:cxn ang="0">
                      <a:pos x="284" y="28"/>
                    </a:cxn>
                    <a:cxn ang="0">
                      <a:pos x="311" y="8"/>
                    </a:cxn>
                    <a:cxn ang="0">
                      <a:pos x="354" y="14"/>
                    </a:cxn>
                    <a:cxn ang="0">
                      <a:pos x="369" y="39"/>
                    </a:cxn>
                    <a:cxn ang="0">
                      <a:pos x="369" y="70"/>
                    </a:cxn>
                    <a:cxn ang="0">
                      <a:pos x="406" y="125"/>
                    </a:cxn>
                    <a:cxn ang="0">
                      <a:pos x="437" y="142"/>
                    </a:cxn>
                    <a:cxn ang="0">
                      <a:pos x="463" y="89"/>
                    </a:cxn>
                    <a:cxn ang="0">
                      <a:pos x="470" y="0"/>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37" name="Freeform 13">
                  <a:extLst>
                    <a:ext uri="{FF2B5EF4-FFF2-40B4-BE49-F238E27FC236}">
                      <a16:creationId xmlns:a16="http://schemas.microsoft.com/office/drawing/2014/main" xmlns="" id="{05CA18FD-9A1A-47D6-B49C-DCB632FABEE9}"/>
                    </a:ext>
                  </a:extLst>
                </p:cNvPr>
                <p:cNvSpPr>
                  <a:spLocks/>
                </p:cNvSpPr>
                <p:nvPr/>
              </p:nvSpPr>
              <p:spPr bwMode="auto">
                <a:xfrm>
                  <a:off x="4523" y="2653"/>
                  <a:ext cx="363" cy="95"/>
                </a:xfrm>
                <a:custGeom>
                  <a:avLst/>
                  <a:gdLst/>
                  <a:ahLst/>
                  <a:cxnLst>
                    <a:cxn ang="0">
                      <a:pos x="27" y="14"/>
                    </a:cxn>
                    <a:cxn ang="0">
                      <a:pos x="72" y="14"/>
                    </a:cxn>
                    <a:cxn ang="0">
                      <a:pos x="99" y="17"/>
                    </a:cxn>
                    <a:cxn ang="0">
                      <a:pos x="123" y="44"/>
                    </a:cxn>
                    <a:cxn ang="0">
                      <a:pos x="144" y="50"/>
                    </a:cxn>
                    <a:cxn ang="0">
                      <a:pos x="177" y="61"/>
                    </a:cxn>
                    <a:cxn ang="0">
                      <a:pos x="197" y="66"/>
                    </a:cxn>
                    <a:cxn ang="0">
                      <a:pos x="204" y="44"/>
                    </a:cxn>
                    <a:cxn ang="0">
                      <a:pos x="247" y="50"/>
                    </a:cxn>
                    <a:cxn ang="0">
                      <a:pos x="278" y="58"/>
                    </a:cxn>
                    <a:cxn ang="0">
                      <a:pos x="300" y="61"/>
                    </a:cxn>
                    <a:cxn ang="0">
                      <a:pos x="315" y="50"/>
                    </a:cxn>
                    <a:cxn ang="0">
                      <a:pos x="341" y="44"/>
                    </a:cxn>
                    <a:cxn ang="0">
                      <a:pos x="362" y="39"/>
                    </a:cxn>
                    <a:cxn ang="0">
                      <a:pos x="356" y="66"/>
                    </a:cxn>
                    <a:cxn ang="0">
                      <a:pos x="341" y="75"/>
                    </a:cxn>
                    <a:cxn ang="0">
                      <a:pos x="329" y="77"/>
                    </a:cxn>
                    <a:cxn ang="0">
                      <a:pos x="313" y="86"/>
                    </a:cxn>
                    <a:cxn ang="0">
                      <a:pos x="298" y="86"/>
                    </a:cxn>
                    <a:cxn ang="0">
                      <a:pos x="284" y="88"/>
                    </a:cxn>
                    <a:cxn ang="0">
                      <a:pos x="263" y="94"/>
                    </a:cxn>
                    <a:cxn ang="0">
                      <a:pos x="249" y="75"/>
                    </a:cxn>
                    <a:cxn ang="0">
                      <a:pos x="234" y="94"/>
                    </a:cxn>
                    <a:cxn ang="0">
                      <a:pos x="212" y="75"/>
                    </a:cxn>
                    <a:cxn ang="0">
                      <a:pos x="200" y="77"/>
                    </a:cxn>
                    <a:cxn ang="0">
                      <a:pos x="183" y="86"/>
                    </a:cxn>
                    <a:cxn ang="0">
                      <a:pos x="165" y="80"/>
                    </a:cxn>
                    <a:cxn ang="0">
                      <a:pos x="146" y="77"/>
                    </a:cxn>
                    <a:cxn ang="0">
                      <a:pos x="127" y="86"/>
                    </a:cxn>
                    <a:cxn ang="0">
                      <a:pos x="101" y="72"/>
                    </a:cxn>
                    <a:cxn ang="0">
                      <a:pos x="66" y="64"/>
                    </a:cxn>
                    <a:cxn ang="0">
                      <a:pos x="41" y="55"/>
                    </a:cxn>
                    <a:cxn ang="0">
                      <a:pos x="16" y="41"/>
                    </a:cxn>
                    <a:cxn ang="0">
                      <a:pos x="2" y="36"/>
                    </a:cxn>
                    <a:cxn ang="0">
                      <a:pos x="0" y="0"/>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38" name="Freeform 14">
                  <a:extLst>
                    <a:ext uri="{FF2B5EF4-FFF2-40B4-BE49-F238E27FC236}">
                      <a16:creationId xmlns:a16="http://schemas.microsoft.com/office/drawing/2014/main" xmlns="" id="{5C4EE115-D178-4D0B-ADB2-5A8ABB94F750}"/>
                    </a:ext>
                  </a:extLst>
                </p:cNvPr>
                <p:cNvSpPr>
                  <a:spLocks/>
                </p:cNvSpPr>
                <p:nvPr/>
              </p:nvSpPr>
              <p:spPr bwMode="auto">
                <a:xfrm>
                  <a:off x="4721" y="2468"/>
                  <a:ext cx="165" cy="182"/>
                </a:xfrm>
                <a:custGeom>
                  <a:avLst/>
                  <a:gdLst/>
                  <a:ahLst/>
                  <a:cxnLst>
                    <a:cxn ang="0">
                      <a:pos x="80" y="3"/>
                    </a:cxn>
                    <a:cxn ang="0">
                      <a:pos x="137" y="0"/>
                    </a:cxn>
                    <a:cxn ang="0">
                      <a:pos x="146" y="22"/>
                    </a:cxn>
                    <a:cxn ang="0">
                      <a:pos x="131" y="36"/>
                    </a:cxn>
                    <a:cxn ang="0">
                      <a:pos x="127" y="47"/>
                    </a:cxn>
                    <a:cxn ang="0">
                      <a:pos x="115" y="61"/>
                    </a:cxn>
                    <a:cxn ang="0">
                      <a:pos x="102" y="64"/>
                    </a:cxn>
                    <a:cxn ang="0">
                      <a:pos x="88" y="56"/>
                    </a:cxn>
                    <a:cxn ang="0">
                      <a:pos x="72" y="36"/>
                    </a:cxn>
                    <a:cxn ang="0">
                      <a:pos x="53" y="36"/>
                    </a:cxn>
                    <a:cxn ang="0">
                      <a:pos x="51" y="64"/>
                    </a:cxn>
                    <a:cxn ang="0">
                      <a:pos x="53" y="81"/>
                    </a:cxn>
                    <a:cxn ang="0">
                      <a:pos x="72" y="70"/>
                    </a:cxn>
                    <a:cxn ang="0">
                      <a:pos x="86" y="75"/>
                    </a:cxn>
                    <a:cxn ang="0">
                      <a:pos x="82" y="92"/>
                    </a:cxn>
                    <a:cxn ang="0">
                      <a:pos x="80" y="103"/>
                    </a:cxn>
                    <a:cxn ang="0">
                      <a:pos x="82" y="120"/>
                    </a:cxn>
                    <a:cxn ang="0">
                      <a:pos x="92" y="128"/>
                    </a:cxn>
                    <a:cxn ang="0">
                      <a:pos x="88" y="148"/>
                    </a:cxn>
                    <a:cxn ang="0">
                      <a:pos x="82" y="170"/>
                    </a:cxn>
                    <a:cxn ang="0">
                      <a:pos x="68" y="175"/>
                    </a:cxn>
                    <a:cxn ang="0">
                      <a:pos x="62" y="164"/>
                    </a:cxn>
                    <a:cxn ang="0">
                      <a:pos x="55" y="139"/>
                    </a:cxn>
                    <a:cxn ang="0">
                      <a:pos x="55" y="114"/>
                    </a:cxn>
                    <a:cxn ang="0">
                      <a:pos x="35" y="114"/>
                    </a:cxn>
                    <a:cxn ang="0">
                      <a:pos x="23" y="117"/>
                    </a:cxn>
                    <a:cxn ang="0">
                      <a:pos x="39" y="128"/>
                    </a:cxn>
                    <a:cxn ang="0">
                      <a:pos x="47" y="145"/>
                    </a:cxn>
                    <a:cxn ang="0">
                      <a:pos x="41" y="167"/>
                    </a:cxn>
                    <a:cxn ang="0">
                      <a:pos x="29" y="181"/>
                    </a:cxn>
                    <a:cxn ang="0">
                      <a:pos x="29" y="164"/>
                    </a:cxn>
                    <a:cxn ang="0">
                      <a:pos x="21" y="145"/>
                    </a:cxn>
                    <a:cxn ang="0">
                      <a:pos x="10" y="128"/>
                    </a:cxn>
                    <a:cxn ang="0">
                      <a:pos x="2" y="109"/>
                    </a:cxn>
                    <a:cxn ang="0">
                      <a:pos x="16" y="86"/>
                    </a:cxn>
                    <a:cxn ang="0">
                      <a:pos x="23" y="58"/>
                    </a:cxn>
                    <a:cxn ang="0">
                      <a:pos x="25" y="39"/>
                    </a:cxn>
                    <a:cxn ang="0">
                      <a:pos x="23" y="22"/>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39" name="Freeform 15">
                  <a:extLst>
                    <a:ext uri="{FF2B5EF4-FFF2-40B4-BE49-F238E27FC236}">
                      <a16:creationId xmlns:a16="http://schemas.microsoft.com/office/drawing/2014/main" xmlns="" id="{EA00563A-304E-4CB9-8707-A35864872DFD}"/>
                    </a:ext>
                  </a:extLst>
                </p:cNvPr>
                <p:cNvSpPr>
                  <a:spLocks/>
                </p:cNvSpPr>
                <p:nvPr/>
              </p:nvSpPr>
              <p:spPr bwMode="auto">
                <a:xfrm>
                  <a:off x="4549" y="2387"/>
                  <a:ext cx="182" cy="249"/>
                </a:xfrm>
                <a:custGeom>
                  <a:avLst/>
                  <a:gdLst/>
                  <a:ahLst/>
                  <a:cxnLst>
                    <a:cxn ang="0">
                      <a:pos x="0" y="83"/>
                    </a:cxn>
                    <a:cxn ang="0">
                      <a:pos x="37" y="44"/>
                    </a:cxn>
                    <a:cxn ang="0">
                      <a:pos x="56" y="28"/>
                    </a:cxn>
                    <a:cxn ang="0">
                      <a:pos x="66" y="14"/>
                    </a:cxn>
                    <a:cxn ang="0">
                      <a:pos x="95" y="0"/>
                    </a:cxn>
                    <a:cxn ang="0">
                      <a:pos x="111" y="30"/>
                    </a:cxn>
                    <a:cxn ang="0">
                      <a:pos x="127" y="17"/>
                    </a:cxn>
                    <a:cxn ang="0">
                      <a:pos x="132" y="8"/>
                    </a:cxn>
                    <a:cxn ang="0">
                      <a:pos x="146" y="0"/>
                    </a:cxn>
                    <a:cxn ang="0">
                      <a:pos x="154" y="0"/>
                    </a:cxn>
                    <a:cxn ang="0">
                      <a:pos x="156" y="11"/>
                    </a:cxn>
                    <a:cxn ang="0">
                      <a:pos x="156" y="19"/>
                    </a:cxn>
                    <a:cxn ang="0">
                      <a:pos x="148" y="33"/>
                    </a:cxn>
                    <a:cxn ang="0">
                      <a:pos x="148" y="41"/>
                    </a:cxn>
                    <a:cxn ang="0">
                      <a:pos x="169" y="77"/>
                    </a:cxn>
                    <a:cxn ang="0">
                      <a:pos x="173" y="99"/>
                    </a:cxn>
                    <a:cxn ang="0">
                      <a:pos x="179" y="99"/>
                    </a:cxn>
                    <a:cxn ang="0">
                      <a:pos x="181" y="110"/>
                    </a:cxn>
                    <a:cxn ang="0">
                      <a:pos x="173" y="121"/>
                    </a:cxn>
                    <a:cxn ang="0">
                      <a:pos x="167" y="116"/>
                    </a:cxn>
                    <a:cxn ang="0">
                      <a:pos x="154" y="124"/>
                    </a:cxn>
                    <a:cxn ang="0">
                      <a:pos x="156" y="146"/>
                    </a:cxn>
                    <a:cxn ang="0">
                      <a:pos x="140" y="160"/>
                    </a:cxn>
                    <a:cxn ang="0">
                      <a:pos x="140" y="196"/>
                    </a:cxn>
                    <a:cxn ang="0">
                      <a:pos x="140" y="220"/>
                    </a:cxn>
                    <a:cxn ang="0">
                      <a:pos x="132" y="231"/>
                    </a:cxn>
                    <a:cxn ang="0">
                      <a:pos x="127" y="248"/>
                    </a:cxn>
                    <a:cxn ang="0">
                      <a:pos x="119" y="245"/>
                    </a:cxn>
                    <a:cxn ang="0">
                      <a:pos x="107" y="237"/>
                    </a:cxn>
                    <a:cxn ang="0">
                      <a:pos x="97" y="229"/>
                    </a:cxn>
                    <a:cxn ang="0">
                      <a:pos x="90" y="215"/>
                    </a:cxn>
                    <a:cxn ang="0">
                      <a:pos x="62" y="218"/>
                    </a:cxn>
                    <a:cxn ang="0">
                      <a:pos x="39" y="209"/>
                    </a:cxn>
                    <a:cxn ang="0">
                      <a:pos x="23" y="187"/>
                    </a:cxn>
                    <a:cxn ang="0">
                      <a:pos x="14" y="171"/>
                    </a:cxn>
                    <a:cxn ang="0">
                      <a:pos x="6" y="157"/>
                    </a:cxn>
                    <a:cxn ang="0">
                      <a:pos x="6" y="130"/>
                    </a:cxn>
                    <a:cxn ang="0">
                      <a:pos x="0" y="83"/>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0" name="Freeform 16">
                  <a:extLst>
                    <a:ext uri="{FF2B5EF4-FFF2-40B4-BE49-F238E27FC236}">
                      <a16:creationId xmlns:a16="http://schemas.microsoft.com/office/drawing/2014/main" xmlns="" id="{EE958D50-877A-41F5-8EE6-A23955B5AC1A}"/>
                    </a:ext>
                  </a:extLst>
                </p:cNvPr>
                <p:cNvSpPr>
                  <a:spLocks/>
                </p:cNvSpPr>
                <p:nvPr/>
              </p:nvSpPr>
              <p:spPr bwMode="auto">
                <a:xfrm>
                  <a:off x="4934" y="2529"/>
                  <a:ext cx="348" cy="235"/>
                </a:xfrm>
                <a:custGeom>
                  <a:avLst/>
                  <a:gdLst/>
                  <a:ahLst/>
                  <a:cxnLst>
                    <a:cxn ang="0">
                      <a:pos x="31" y="3"/>
                    </a:cxn>
                    <a:cxn ang="0">
                      <a:pos x="68" y="39"/>
                    </a:cxn>
                    <a:cxn ang="0">
                      <a:pos x="74" y="56"/>
                    </a:cxn>
                    <a:cxn ang="0">
                      <a:pos x="96" y="47"/>
                    </a:cxn>
                    <a:cxn ang="0">
                      <a:pos x="107" y="53"/>
                    </a:cxn>
                    <a:cxn ang="0">
                      <a:pos x="121" y="39"/>
                    </a:cxn>
                    <a:cxn ang="0">
                      <a:pos x="140" y="31"/>
                    </a:cxn>
                    <a:cxn ang="0">
                      <a:pos x="185" y="47"/>
                    </a:cxn>
                    <a:cxn ang="0">
                      <a:pos x="212" y="67"/>
                    </a:cxn>
                    <a:cxn ang="0">
                      <a:pos x="234" y="81"/>
                    </a:cxn>
                    <a:cxn ang="0">
                      <a:pos x="271" y="111"/>
                    </a:cxn>
                    <a:cxn ang="0">
                      <a:pos x="275" y="128"/>
                    </a:cxn>
                    <a:cxn ang="0">
                      <a:pos x="292" y="142"/>
                    </a:cxn>
                    <a:cxn ang="0">
                      <a:pos x="306" y="148"/>
                    </a:cxn>
                    <a:cxn ang="0">
                      <a:pos x="322" y="176"/>
                    </a:cxn>
                    <a:cxn ang="0">
                      <a:pos x="333" y="192"/>
                    </a:cxn>
                    <a:cxn ang="0">
                      <a:pos x="335" y="234"/>
                    </a:cxn>
                    <a:cxn ang="0">
                      <a:pos x="320" y="234"/>
                    </a:cxn>
                    <a:cxn ang="0">
                      <a:pos x="310" y="226"/>
                    </a:cxn>
                    <a:cxn ang="0">
                      <a:pos x="275" y="184"/>
                    </a:cxn>
                    <a:cxn ang="0">
                      <a:pos x="240" y="184"/>
                    </a:cxn>
                    <a:cxn ang="0">
                      <a:pos x="228" y="198"/>
                    </a:cxn>
                    <a:cxn ang="0">
                      <a:pos x="218" y="206"/>
                    </a:cxn>
                    <a:cxn ang="0">
                      <a:pos x="197" y="217"/>
                    </a:cxn>
                    <a:cxn ang="0">
                      <a:pos x="177" y="212"/>
                    </a:cxn>
                    <a:cxn ang="0">
                      <a:pos x="160" y="212"/>
                    </a:cxn>
                    <a:cxn ang="0">
                      <a:pos x="138" y="159"/>
                    </a:cxn>
                    <a:cxn ang="0">
                      <a:pos x="113" y="111"/>
                    </a:cxn>
                    <a:cxn ang="0">
                      <a:pos x="82" y="95"/>
                    </a:cxn>
                    <a:cxn ang="0">
                      <a:pos x="53" y="92"/>
                    </a:cxn>
                    <a:cxn ang="0">
                      <a:pos x="23" y="75"/>
                    </a:cxn>
                    <a:cxn ang="0">
                      <a:pos x="25" y="25"/>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1" name="Freeform 17">
                  <a:extLst>
                    <a:ext uri="{FF2B5EF4-FFF2-40B4-BE49-F238E27FC236}">
                      <a16:creationId xmlns:a16="http://schemas.microsoft.com/office/drawing/2014/main" xmlns="" id="{D08FCB9E-A52E-4B03-BD2E-2B5D40869765}"/>
                    </a:ext>
                  </a:extLst>
                </p:cNvPr>
                <p:cNvSpPr>
                  <a:spLocks/>
                </p:cNvSpPr>
                <p:nvPr/>
              </p:nvSpPr>
              <p:spPr bwMode="auto">
                <a:xfrm>
                  <a:off x="4293" y="2362"/>
                  <a:ext cx="209" cy="310"/>
                </a:xfrm>
                <a:custGeom>
                  <a:avLst/>
                  <a:gdLst/>
                  <a:ahLst/>
                  <a:cxnLst>
                    <a:cxn ang="0">
                      <a:pos x="0" y="8"/>
                    </a:cxn>
                    <a:cxn ang="0">
                      <a:pos x="21" y="0"/>
                    </a:cxn>
                    <a:cxn ang="0">
                      <a:pos x="46" y="14"/>
                    </a:cxn>
                    <a:cxn ang="0">
                      <a:pos x="50" y="28"/>
                    </a:cxn>
                    <a:cxn ang="0">
                      <a:pos x="50" y="33"/>
                    </a:cxn>
                    <a:cxn ang="0">
                      <a:pos x="56" y="36"/>
                    </a:cxn>
                    <a:cxn ang="0">
                      <a:pos x="56" y="42"/>
                    </a:cxn>
                    <a:cxn ang="0">
                      <a:pos x="64" y="45"/>
                    </a:cxn>
                    <a:cxn ang="0">
                      <a:pos x="64" y="56"/>
                    </a:cxn>
                    <a:cxn ang="0">
                      <a:pos x="89" y="89"/>
                    </a:cxn>
                    <a:cxn ang="0">
                      <a:pos x="92" y="89"/>
                    </a:cxn>
                    <a:cxn ang="0">
                      <a:pos x="96" y="97"/>
                    </a:cxn>
                    <a:cxn ang="0">
                      <a:pos x="100" y="106"/>
                    </a:cxn>
                    <a:cxn ang="0">
                      <a:pos x="104" y="106"/>
                    </a:cxn>
                    <a:cxn ang="0">
                      <a:pos x="121" y="117"/>
                    </a:cxn>
                    <a:cxn ang="0">
                      <a:pos x="154" y="122"/>
                    </a:cxn>
                    <a:cxn ang="0">
                      <a:pos x="156" y="161"/>
                    </a:cxn>
                    <a:cxn ang="0">
                      <a:pos x="164" y="167"/>
                    </a:cxn>
                    <a:cxn ang="0">
                      <a:pos x="162" y="181"/>
                    </a:cxn>
                    <a:cxn ang="0">
                      <a:pos x="181" y="200"/>
                    </a:cxn>
                    <a:cxn ang="0">
                      <a:pos x="198" y="209"/>
                    </a:cxn>
                    <a:cxn ang="0">
                      <a:pos x="198" y="273"/>
                    </a:cxn>
                    <a:cxn ang="0">
                      <a:pos x="208" y="298"/>
                    </a:cxn>
                    <a:cxn ang="0">
                      <a:pos x="202" y="306"/>
                    </a:cxn>
                    <a:cxn ang="0">
                      <a:pos x="191" y="309"/>
                    </a:cxn>
                    <a:cxn ang="0">
                      <a:pos x="189" y="287"/>
                    </a:cxn>
                    <a:cxn ang="0">
                      <a:pos x="169" y="309"/>
                    </a:cxn>
                    <a:cxn ang="0">
                      <a:pos x="156" y="276"/>
                    </a:cxn>
                    <a:cxn ang="0">
                      <a:pos x="148" y="253"/>
                    </a:cxn>
                    <a:cxn ang="0">
                      <a:pos x="125" y="223"/>
                    </a:cxn>
                    <a:cxn ang="0">
                      <a:pos x="119" y="223"/>
                    </a:cxn>
                    <a:cxn ang="0">
                      <a:pos x="98" y="206"/>
                    </a:cxn>
                    <a:cxn ang="0">
                      <a:pos x="94" y="189"/>
                    </a:cxn>
                    <a:cxn ang="0">
                      <a:pos x="94" y="178"/>
                    </a:cxn>
                    <a:cxn ang="0">
                      <a:pos x="77" y="134"/>
                    </a:cxn>
                    <a:cxn ang="0">
                      <a:pos x="69" y="106"/>
                    </a:cxn>
                    <a:cxn ang="0">
                      <a:pos x="48" y="81"/>
                    </a:cxn>
                    <a:cxn ang="0">
                      <a:pos x="19" y="42"/>
                    </a:cxn>
                    <a:cxn ang="0">
                      <a:pos x="0" y="8"/>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2" name="Freeform 18">
                  <a:extLst>
                    <a:ext uri="{FF2B5EF4-FFF2-40B4-BE49-F238E27FC236}">
                      <a16:creationId xmlns:a16="http://schemas.microsoft.com/office/drawing/2014/main" xmlns="" id="{6D3C86F8-6851-4A5F-BB92-1E63618CBD24}"/>
                    </a:ext>
                  </a:extLst>
                </p:cNvPr>
                <p:cNvSpPr>
                  <a:spLocks/>
                </p:cNvSpPr>
                <p:nvPr/>
              </p:nvSpPr>
              <p:spPr bwMode="auto">
                <a:xfrm>
                  <a:off x="4664" y="2029"/>
                  <a:ext cx="205" cy="341"/>
                </a:xfrm>
                <a:custGeom>
                  <a:avLst/>
                  <a:gdLst/>
                  <a:ahLst/>
                  <a:cxnLst>
                    <a:cxn ang="0">
                      <a:pos x="14" y="0"/>
                    </a:cxn>
                    <a:cxn ang="0">
                      <a:pos x="31" y="0"/>
                    </a:cxn>
                    <a:cxn ang="0">
                      <a:pos x="51" y="36"/>
                    </a:cxn>
                    <a:cxn ang="0">
                      <a:pos x="47" y="70"/>
                    </a:cxn>
                    <a:cxn ang="0">
                      <a:pos x="59" y="81"/>
                    </a:cxn>
                    <a:cxn ang="0">
                      <a:pos x="65" y="103"/>
                    </a:cxn>
                    <a:cxn ang="0">
                      <a:pos x="78" y="114"/>
                    </a:cxn>
                    <a:cxn ang="0">
                      <a:pos x="94" y="117"/>
                    </a:cxn>
                    <a:cxn ang="0">
                      <a:pos x="118" y="134"/>
                    </a:cxn>
                    <a:cxn ang="0">
                      <a:pos x="133" y="153"/>
                    </a:cxn>
                    <a:cxn ang="0">
                      <a:pos x="137" y="153"/>
                    </a:cxn>
                    <a:cxn ang="0">
                      <a:pos x="157" y="170"/>
                    </a:cxn>
                    <a:cxn ang="0">
                      <a:pos x="157" y="212"/>
                    </a:cxn>
                    <a:cxn ang="0">
                      <a:pos x="163" y="231"/>
                    </a:cxn>
                    <a:cxn ang="0">
                      <a:pos x="169" y="242"/>
                    </a:cxn>
                    <a:cxn ang="0">
                      <a:pos x="177" y="254"/>
                    </a:cxn>
                    <a:cxn ang="0">
                      <a:pos x="184" y="268"/>
                    </a:cxn>
                    <a:cxn ang="0">
                      <a:pos x="188" y="284"/>
                    </a:cxn>
                    <a:cxn ang="0">
                      <a:pos x="204" y="298"/>
                    </a:cxn>
                    <a:cxn ang="0">
                      <a:pos x="202" y="315"/>
                    </a:cxn>
                    <a:cxn ang="0">
                      <a:pos x="186" y="318"/>
                    </a:cxn>
                    <a:cxn ang="0">
                      <a:pos x="180" y="304"/>
                    </a:cxn>
                    <a:cxn ang="0">
                      <a:pos x="169" y="304"/>
                    </a:cxn>
                    <a:cxn ang="0">
                      <a:pos x="169" y="340"/>
                    </a:cxn>
                    <a:cxn ang="0">
                      <a:pos x="159" y="340"/>
                    </a:cxn>
                    <a:cxn ang="0">
                      <a:pos x="147" y="323"/>
                    </a:cxn>
                    <a:cxn ang="0">
                      <a:pos x="139" y="315"/>
                    </a:cxn>
                    <a:cxn ang="0">
                      <a:pos x="139" y="295"/>
                    </a:cxn>
                    <a:cxn ang="0">
                      <a:pos x="122" y="295"/>
                    </a:cxn>
                    <a:cxn ang="0">
                      <a:pos x="116" y="315"/>
                    </a:cxn>
                    <a:cxn ang="0">
                      <a:pos x="110" y="295"/>
                    </a:cxn>
                    <a:cxn ang="0">
                      <a:pos x="108" y="276"/>
                    </a:cxn>
                    <a:cxn ang="0">
                      <a:pos x="129" y="268"/>
                    </a:cxn>
                    <a:cxn ang="0">
                      <a:pos x="141" y="273"/>
                    </a:cxn>
                    <a:cxn ang="0">
                      <a:pos x="143" y="240"/>
                    </a:cxn>
                    <a:cxn ang="0">
                      <a:pos x="131" y="229"/>
                    </a:cxn>
                    <a:cxn ang="0">
                      <a:pos x="124" y="201"/>
                    </a:cxn>
                    <a:cxn ang="0">
                      <a:pos x="118" y="167"/>
                    </a:cxn>
                    <a:cxn ang="0">
                      <a:pos x="96" y="156"/>
                    </a:cxn>
                    <a:cxn ang="0">
                      <a:pos x="86" y="142"/>
                    </a:cxn>
                    <a:cxn ang="0">
                      <a:pos x="69" y="134"/>
                    </a:cxn>
                    <a:cxn ang="0">
                      <a:pos x="78" y="164"/>
                    </a:cxn>
                    <a:cxn ang="0">
                      <a:pos x="59" y="178"/>
                    </a:cxn>
                    <a:cxn ang="0">
                      <a:pos x="47" y="145"/>
                    </a:cxn>
                    <a:cxn ang="0">
                      <a:pos x="37" y="137"/>
                    </a:cxn>
                    <a:cxn ang="0">
                      <a:pos x="37" y="117"/>
                    </a:cxn>
                    <a:cxn ang="0">
                      <a:pos x="24" y="95"/>
                    </a:cxn>
                    <a:cxn ang="0">
                      <a:pos x="8" y="81"/>
                    </a:cxn>
                    <a:cxn ang="0">
                      <a:pos x="0" y="67"/>
                    </a:cxn>
                    <a:cxn ang="0">
                      <a:pos x="4" y="56"/>
                    </a:cxn>
                    <a:cxn ang="0">
                      <a:pos x="16" y="61"/>
                    </a:cxn>
                    <a:cxn ang="0">
                      <a:pos x="20" y="47"/>
                    </a:cxn>
                    <a:cxn ang="0">
                      <a:pos x="16" y="28"/>
                    </a:cxn>
                    <a:cxn ang="0">
                      <a:pos x="14" y="0"/>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3" name="Freeform 19">
                  <a:extLst>
                    <a:ext uri="{FF2B5EF4-FFF2-40B4-BE49-F238E27FC236}">
                      <a16:creationId xmlns:a16="http://schemas.microsoft.com/office/drawing/2014/main" xmlns="" id="{602722B4-E9A5-4BDD-B72B-B68E5F465779}"/>
                    </a:ext>
                  </a:extLst>
                </p:cNvPr>
                <p:cNvSpPr>
                  <a:spLocks/>
                </p:cNvSpPr>
                <p:nvPr/>
              </p:nvSpPr>
              <p:spPr bwMode="auto">
                <a:xfrm>
                  <a:off x="4619" y="1452"/>
                  <a:ext cx="150" cy="289"/>
                </a:xfrm>
                <a:custGeom>
                  <a:avLst/>
                  <a:gdLst/>
                  <a:ahLst/>
                  <a:cxnLst>
                    <a:cxn ang="0">
                      <a:pos x="31" y="0"/>
                    </a:cxn>
                    <a:cxn ang="0">
                      <a:pos x="60" y="20"/>
                    </a:cxn>
                    <a:cxn ang="0">
                      <a:pos x="77" y="36"/>
                    </a:cxn>
                    <a:cxn ang="0">
                      <a:pos x="89" y="62"/>
                    </a:cxn>
                    <a:cxn ang="0">
                      <a:pos x="99" y="62"/>
                    </a:cxn>
                    <a:cxn ang="0">
                      <a:pos x="97" y="78"/>
                    </a:cxn>
                    <a:cxn ang="0">
                      <a:pos x="108" y="89"/>
                    </a:cxn>
                    <a:cxn ang="0">
                      <a:pos x="116" y="106"/>
                    </a:cxn>
                    <a:cxn ang="0">
                      <a:pos x="135" y="140"/>
                    </a:cxn>
                    <a:cxn ang="0">
                      <a:pos x="149" y="179"/>
                    </a:cxn>
                    <a:cxn ang="0">
                      <a:pos x="124" y="176"/>
                    </a:cxn>
                    <a:cxn ang="0">
                      <a:pos x="104" y="171"/>
                    </a:cxn>
                    <a:cxn ang="0">
                      <a:pos x="118" y="199"/>
                    </a:cxn>
                    <a:cxn ang="0">
                      <a:pos x="118" y="215"/>
                    </a:cxn>
                    <a:cxn ang="0">
                      <a:pos x="118" y="232"/>
                    </a:cxn>
                    <a:cxn ang="0">
                      <a:pos x="110" y="224"/>
                    </a:cxn>
                    <a:cxn ang="0">
                      <a:pos x="101" y="210"/>
                    </a:cxn>
                    <a:cxn ang="0">
                      <a:pos x="83" y="193"/>
                    </a:cxn>
                    <a:cxn ang="0">
                      <a:pos x="74" y="185"/>
                    </a:cxn>
                    <a:cxn ang="0">
                      <a:pos x="58" y="193"/>
                    </a:cxn>
                    <a:cxn ang="0">
                      <a:pos x="48" y="199"/>
                    </a:cxn>
                    <a:cxn ang="0">
                      <a:pos x="54" y="213"/>
                    </a:cxn>
                    <a:cxn ang="0">
                      <a:pos x="70" y="224"/>
                    </a:cxn>
                    <a:cxn ang="0">
                      <a:pos x="85" y="235"/>
                    </a:cxn>
                    <a:cxn ang="0">
                      <a:pos x="91" y="254"/>
                    </a:cxn>
                    <a:cxn ang="0">
                      <a:pos x="89" y="280"/>
                    </a:cxn>
                    <a:cxn ang="0">
                      <a:pos x="89" y="288"/>
                    </a:cxn>
                    <a:cxn ang="0">
                      <a:pos x="83" y="288"/>
                    </a:cxn>
                    <a:cxn ang="0">
                      <a:pos x="74" y="280"/>
                    </a:cxn>
                    <a:cxn ang="0">
                      <a:pos x="70" y="277"/>
                    </a:cxn>
                    <a:cxn ang="0">
                      <a:pos x="64" y="271"/>
                    </a:cxn>
                    <a:cxn ang="0">
                      <a:pos x="58" y="285"/>
                    </a:cxn>
                    <a:cxn ang="0">
                      <a:pos x="48" y="288"/>
                    </a:cxn>
                    <a:cxn ang="0">
                      <a:pos x="41" y="277"/>
                    </a:cxn>
                    <a:cxn ang="0">
                      <a:pos x="41" y="252"/>
                    </a:cxn>
                    <a:cxn ang="0">
                      <a:pos x="39" y="238"/>
                    </a:cxn>
                    <a:cxn ang="0">
                      <a:pos x="29" y="229"/>
                    </a:cxn>
                    <a:cxn ang="0">
                      <a:pos x="19" y="243"/>
                    </a:cxn>
                    <a:cxn ang="0">
                      <a:pos x="4" y="243"/>
                    </a:cxn>
                    <a:cxn ang="0">
                      <a:pos x="0" y="232"/>
                    </a:cxn>
                    <a:cxn ang="0">
                      <a:pos x="4" y="204"/>
                    </a:cxn>
                    <a:cxn ang="0">
                      <a:pos x="15" y="187"/>
                    </a:cxn>
                    <a:cxn ang="0">
                      <a:pos x="14" y="143"/>
                    </a:cxn>
                    <a:cxn ang="0">
                      <a:pos x="14" y="131"/>
                    </a:cxn>
                    <a:cxn ang="0">
                      <a:pos x="25" y="129"/>
                    </a:cxn>
                    <a:cxn ang="0">
                      <a:pos x="35" y="140"/>
                    </a:cxn>
                    <a:cxn ang="0">
                      <a:pos x="52" y="145"/>
                    </a:cxn>
                    <a:cxn ang="0">
                      <a:pos x="52" y="126"/>
                    </a:cxn>
                    <a:cxn ang="0">
                      <a:pos x="45" y="115"/>
                    </a:cxn>
                    <a:cxn ang="0">
                      <a:pos x="41" y="106"/>
                    </a:cxn>
                    <a:cxn ang="0">
                      <a:pos x="46" y="106"/>
                    </a:cxn>
                    <a:cxn ang="0">
                      <a:pos x="50" y="106"/>
                    </a:cxn>
                    <a:cxn ang="0">
                      <a:pos x="54" y="106"/>
                    </a:cxn>
                    <a:cxn ang="0">
                      <a:pos x="58" y="106"/>
                    </a:cxn>
                    <a:cxn ang="0">
                      <a:pos x="64" y="98"/>
                    </a:cxn>
                    <a:cxn ang="0">
                      <a:pos x="62" y="89"/>
                    </a:cxn>
                    <a:cxn ang="0">
                      <a:pos x="56" y="70"/>
                    </a:cxn>
                    <a:cxn ang="0">
                      <a:pos x="45" y="50"/>
                    </a:cxn>
                    <a:cxn ang="0">
                      <a:pos x="29" y="39"/>
                    </a:cxn>
                    <a:cxn ang="0">
                      <a:pos x="23" y="28"/>
                    </a:cxn>
                    <a:cxn ang="0">
                      <a:pos x="31" y="0"/>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4" name="Freeform 20">
                  <a:extLst>
                    <a:ext uri="{FF2B5EF4-FFF2-40B4-BE49-F238E27FC236}">
                      <a16:creationId xmlns:a16="http://schemas.microsoft.com/office/drawing/2014/main" xmlns="" id="{C223B44F-3827-4A77-A353-9DE287FD2C1B}"/>
                    </a:ext>
                  </a:extLst>
                </p:cNvPr>
                <p:cNvSpPr>
                  <a:spLocks/>
                </p:cNvSpPr>
                <p:nvPr/>
              </p:nvSpPr>
              <p:spPr bwMode="auto">
                <a:xfrm>
                  <a:off x="4448" y="1104"/>
                  <a:ext cx="165" cy="237"/>
                </a:xfrm>
                <a:custGeom>
                  <a:avLst/>
                  <a:gdLst/>
                  <a:ahLst/>
                  <a:cxnLst>
                    <a:cxn ang="0">
                      <a:pos x="0" y="0"/>
                    </a:cxn>
                    <a:cxn ang="0">
                      <a:pos x="16" y="0"/>
                    </a:cxn>
                    <a:cxn ang="0">
                      <a:pos x="21" y="17"/>
                    </a:cxn>
                    <a:cxn ang="0">
                      <a:pos x="43" y="42"/>
                    </a:cxn>
                    <a:cxn ang="0">
                      <a:pos x="53" y="69"/>
                    </a:cxn>
                    <a:cxn ang="0">
                      <a:pos x="68" y="72"/>
                    </a:cxn>
                    <a:cxn ang="0">
                      <a:pos x="80" y="78"/>
                    </a:cxn>
                    <a:cxn ang="0">
                      <a:pos x="90" y="89"/>
                    </a:cxn>
                    <a:cxn ang="0">
                      <a:pos x="102" y="89"/>
                    </a:cxn>
                    <a:cxn ang="0">
                      <a:pos x="115" y="106"/>
                    </a:cxn>
                    <a:cxn ang="0">
                      <a:pos x="127" y="119"/>
                    </a:cxn>
                    <a:cxn ang="0">
                      <a:pos x="141" y="128"/>
                    </a:cxn>
                    <a:cxn ang="0">
                      <a:pos x="139" y="136"/>
                    </a:cxn>
                    <a:cxn ang="0">
                      <a:pos x="131" y="142"/>
                    </a:cxn>
                    <a:cxn ang="0">
                      <a:pos x="123" y="142"/>
                    </a:cxn>
                    <a:cxn ang="0">
                      <a:pos x="119" y="150"/>
                    </a:cxn>
                    <a:cxn ang="0">
                      <a:pos x="135" y="167"/>
                    </a:cxn>
                    <a:cxn ang="0">
                      <a:pos x="146" y="183"/>
                    </a:cxn>
                    <a:cxn ang="0">
                      <a:pos x="164" y="200"/>
                    </a:cxn>
                    <a:cxn ang="0">
                      <a:pos x="152" y="219"/>
                    </a:cxn>
                    <a:cxn ang="0">
                      <a:pos x="143" y="225"/>
                    </a:cxn>
                    <a:cxn ang="0">
                      <a:pos x="144" y="236"/>
                    </a:cxn>
                    <a:cxn ang="0">
                      <a:pos x="127" y="236"/>
                    </a:cxn>
                    <a:cxn ang="0">
                      <a:pos x="121" y="228"/>
                    </a:cxn>
                    <a:cxn ang="0">
                      <a:pos x="107" y="205"/>
                    </a:cxn>
                    <a:cxn ang="0">
                      <a:pos x="98" y="186"/>
                    </a:cxn>
                    <a:cxn ang="0">
                      <a:pos x="82" y="153"/>
                    </a:cxn>
                    <a:cxn ang="0">
                      <a:pos x="64" y="128"/>
                    </a:cxn>
                    <a:cxn ang="0">
                      <a:pos x="45" y="92"/>
                    </a:cxn>
                    <a:cxn ang="0">
                      <a:pos x="33" y="81"/>
                    </a:cxn>
                    <a:cxn ang="0">
                      <a:pos x="23" y="72"/>
                    </a:cxn>
                    <a:cxn ang="0">
                      <a:pos x="20" y="53"/>
                    </a:cxn>
                    <a:cxn ang="0">
                      <a:pos x="2" y="36"/>
                    </a:cxn>
                    <a:cxn ang="0">
                      <a:pos x="2" y="25"/>
                    </a:cxn>
                    <a:cxn ang="0">
                      <a:pos x="0" y="0"/>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nvGrpSpPr>
              <p:cNvPr id="1054" name="Group 30">
                <a:extLst>
                  <a:ext uri="{FF2B5EF4-FFF2-40B4-BE49-F238E27FC236}">
                    <a16:creationId xmlns:a16="http://schemas.microsoft.com/office/drawing/2014/main" xmlns="" id="{B9C48EEC-9406-4411-87B6-8DD21C949F60}"/>
                  </a:ext>
                </a:extLst>
              </p:cNvPr>
              <p:cNvGrpSpPr>
                <a:grpSpLocks/>
              </p:cNvGrpSpPr>
              <p:nvPr/>
            </p:nvGrpSpPr>
            <p:grpSpPr bwMode="auto">
              <a:xfrm>
                <a:off x="2314" y="617"/>
                <a:ext cx="2387" cy="2766"/>
                <a:chOff x="2314" y="617"/>
                <a:chExt cx="2387" cy="2766"/>
              </a:xfrm>
              <a:grpFill/>
            </p:grpSpPr>
            <p:sp>
              <p:nvSpPr>
                <p:cNvPr id="1046" name="Freeform 22">
                  <a:extLst>
                    <a:ext uri="{FF2B5EF4-FFF2-40B4-BE49-F238E27FC236}">
                      <a16:creationId xmlns:a16="http://schemas.microsoft.com/office/drawing/2014/main" xmlns="" id="{F88C0E05-EBE2-4E9A-A7D1-942DB7B14A28}"/>
                    </a:ext>
                  </a:extLst>
                </p:cNvPr>
                <p:cNvSpPr>
                  <a:spLocks/>
                </p:cNvSpPr>
                <p:nvPr/>
              </p:nvSpPr>
              <p:spPr bwMode="auto">
                <a:xfrm>
                  <a:off x="2314" y="1584"/>
                  <a:ext cx="1187" cy="1799"/>
                </a:xfrm>
                <a:custGeom>
                  <a:avLst/>
                  <a:gdLst/>
                  <a:ahLst/>
                  <a:cxnLst>
                    <a:cxn ang="0">
                      <a:pos x="906" y="290"/>
                    </a:cxn>
                    <a:cxn ang="0">
                      <a:pos x="1017" y="589"/>
                    </a:cxn>
                    <a:cxn ang="0">
                      <a:pos x="1062" y="664"/>
                    </a:cxn>
                    <a:cxn ang="0">
                      <a:pos x="1159" y="645"/>
                    </a:cxn>
                    <a:cxn ang="0">
                      <a:pos x="1184" y="718"/>
                    </a:cxn>
                    <a:cxn ang="0">
                      <a:pos x="1067" y="919"/>
                    </a:cxn>
                    <a:cxn ang="0">
                      <a:pos x="972" y="1150"/>
                    </a:cxn>
                    <a:cxn ang="0">
                      <a:pos x="986" y="1234"/>
                    </a:cxn>
                    <a:cxn ang="0">
                      <a:pos x="986" y="1318"/>
                    </a:cxn>
                    <a:cxn ang="0">
                      <a:pos x="943" y="1349"/>
                    </a:cxn>
                    <a:cxn ang="0">
                      <a:pos x="881" y="1463"/>
                    </a:cxn>
                    <a:cxn ang="0">
                      <a:pos x="857" y="1561"/>
                    </a:cxn>
                    <a:cxn ang="0">
                      <a:pos x="799" y="1695"/>
                    </a:cxn>
                    <a:cxn ang="0">
                      <a:pos x="766" y="1725"/>
                    </a:cxn>
                    <a:cxn ang="0">
                      <a:pos x="694" y="1792"/>
                    </a:cxn>
                    <a:cxn ang="0">
                      <a:pos x="607" y="1770"/>
                    </a:cxn>
                    <a:cxn ang="0">
                      <a:pos x="597" y="1706"/>
                    </a:cxn>
                    <a:cxn ang="0">
                      <a:pos x="558" y="1617"/>
                    </a:cxn>
                    <a:cxn ang="0">
                      <a:pos x="550" y="1541"/>
                    </a:cxn>
                    <a:cxn ang="0">
                      <a:pos x="539" y="1491"/>
                    </a:cxn>
                    <a:cxn ang="0">
                      <a:pos x="502" y="1435"/>
                    </a:cxn>
                    <a:cxn ang="0">
                      <a:pos x="478" y="1362"/>
                    </a:cxn>
                    <a:cxn ang="0">
                      <a:pos x="511" y="1240"/>
                    </a:cxn>
                    <a:cxn ang="0">
                      <a:pos x="496" y="1067"/>
                    </a:cxn>
                    <a:cxn ang="0">
                      <a:pos x="443" y="980"/>
                    </a:cxn>
                    <a:cxn ang="0">
                      <a:pos x="436" y="843"/>
                    </a:cxn>
                    <a:cxn ang="0">
                      <a:pos x="360" y="793"/>
                    </a:cxn>
                    <a:cxn ang="0">
                      <a:pos x="261" y="807"/>
                    </a:cxn>
                    <a:cxn ang="0">
                      <a:pos x="56" y="698"/>
                    </a:cxn>
                    <a:cxn ang="0">
                      <a:pos x="10" y="522"/>
                    </a:cxn>
                    <a:cxn ang="0">
                      <a:pos x="47" y="396"/>
                    </a:cxn>
                    <a:cxn ang="0">
                      <a:pos x="115" y="260"/>
                    </a:cxn>
                    <a:cxn ang="0">
                      <a:pos x="216" y="156"/>
                    </a:cxn>
                    <a:cxn ang="0">
                      <a:pos x="292" y="47"/>
                    </a:cxn>
                    <a:cxn ang="0">
                      <a:pos x="362" y="75"/>
                    </a:cxn>
                    <a:cxn ang="0">
                      <a:pos x="437" y="28"/>
                    </a:cxn>
                    <a:cxn ang="0">
                      <a:pos x="490" y="6"/>
                    </a:cxn>
                    <a:cxn ang="0">
                      <a:pos x="531" y="61"/>
                    </a:cxn>
                    <a:cxn ang="0">
                      <a:pos x="612" y="151"/>
                    </a:cxn>
                    <a:cxn ang="0">
                      <a:pos x="669" y="109"/>
                    </a:cxn>
                    <a:cxn ang="0">
                      <a:pos x="754" y="140"/>
                    </a:cxn>
                    <a:cxn ang="0">
                      <a:pos x="848" y="137"/>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nvGrpSpPr>
                <p:cNvPr id="1051" name="Group 27">
                  <a:extLst>
                    <a:ext uri="{FF2B5EF4-FFF2-40B4-BE49-F238E27FC236}">
                      <a16:creationId xmlns:a16="http://schemas.microsoft.com/office/drawing/2014/main" xmlns="" id="{7B21673C-8611-492A-BFAA-D221CBAF7254}"/>
                    </a:ext>
                  </a:extLst>
                </p:cNvPr>
                <p:cNvGrpSpPr>
                  <a:grpSpLocks/>
                </p:cNvGrpSpPr>
                <p:nvPr/>
              </p:nvGrpSpPr>
              <p:grpSpPr bwMode="auto">
                <a:xfrm>
                  <a:off x="2395" y="617"/>
                  <a:ext cx="526" cy="620"/>
                  <a:chOff x="2395" y="617"/>
                  <a:chExt cx="526" cy="620"/>
                </a:xfrm>
                <a:grpFill/>
              </p:grpSpPr>
              <p:grpSp>
                <p:nvGrpSpPr>
                  <p:cNvPr id="1049" name="Group 25">
                    <a:extLst>
                      <a:ext uri="{FF2B5EF4-FFF2-40B4-BE49-F238E27FC236}">
                        <a16:creationId xmlns:a16="http://schemas.microsoft.com/office/drawing/2014/main" xmlns="" id="{678B41F2-46E0-4174-8B31-1E40E56B207B}"/>
                      </a:ext>
                    </a:extLst>
                  </p:cNvPr>
                  <p:cNvGrpSpPr>
                    <a:grpSpLocks/>
                  </p:cNvGrpSpPr>
                  <p:nvPr/>
                </p:nvGrpSpPr>
                <p:grpSpPr bwMode="auto">
                  <a:xfrm>
                    <a:off x="2603" y="1004"/>
                    <a:ext cx="165" cy="233"/>
                    <a:chOff x="2603" y="1004"/>
                    <a:chExt cx="165" cy="233"/>
                  </a:xfrm>
                  <a:grpFill/>
                </p:grpSpPr>
                <p:sp>
                  <p:nvSpPr>
                    <p:cNvPr id="1047" name="Freeform 23">
                      <a:extLst>
                        <a:ext uri="{FF2B5EF4-FFF2-40B4-BE49-F238E27FC236}">
                          <a16:creationId xmlns:a16="http://schemas.microsoft.com/office/drawing/2014/main" xmlns="" id="{340D8E3A-D4AC-4A25-A3AE-C5CD8ABBFF5A}"/>
                        </a:ext>
                      </a:extLst>
                    </p:cNvPr>
                    <p:cNvSpPr>
                      <a:spLocks/>
                    </p:cNvSpPr>
                    <p:nvPr/>
                  </p:nvSpPr>
                  <p:spPr bwMode="auto">
                    <a:xfrm>
                      <a:off x="2603" y="1089"/>
                      <a:ext cx="78" cy="132"/>
                    </a:xfrm>
                    <a:custGeom>
                      <a:avLst/>
                      <a:gdLst/>
                      <a:ahLst/>
                      <a:cxnLst>
                        <a:cxn ang="0">
                          <a:pos x="18" y="40"/>
                        </a:cxn>
                        <a:cxn ang="0">
                          <a:pos x="24" y="26"/>
                        </a:cxn>
                        <a:cxn ang="0">
                          <a:pos x="38" y="26"/>
                        </a:cxn>
                        <a:cxn ang="0">
                          <a:pos x="57" y="0"/>
                        </a:cxn>
                        <a:cxn ang="0">
                          <a:pos x="63" y="17"/>
                        </a:cxn>
                        <a:cxn ang="0">
                          <a:pos x="73" y="17"/>
                        </a:cxn>
                        <a:cxn ang="0">
                          <a:pos x="77" y="26"/>
                        </a:cxn>
                        <a:cxn ang="0">
                          <a:pos x="71" y="40"/>
                        </a:cxn>
                        <a:cxn ang="0">
                          <a:pos x="63" y="46"/>
                        </a:cxn>
                        <a:cxn ang="0">
                          <a:pos x="63" y="57"/>
                        </a:cxn>
                        <a:cxn ang="0">
                          <a:pos x="61" y="63"/>
                        </a:cxn>
                        <a:cxn ang="0">
                          <a:pos x="59" y="71"/>
                        </a:cxn>
                        <a:cxn ang="0">
                          <a:pos x="63" y="83"/>
                        </a:cxn>
                        <a:cxn ang="0">
                          <a:pos x="57" y="94"/>
                        </a:cxn>
                        <a:cxn ang="0">
                          <a:pos x="51" y="100"/>
                        </a:cxn>
                        <a:cxn ang="0">
                          <a:pos x="45" y="100"/>
                        </a:cxn>
                        <a:cxn ang="0">
                          <a:pos x="43" y="103"/>
                        </a:cxn>
                        <a:cxn ang="0">
                          <a:pos x="41" y="111"/>
                        </a:cxn>
                        <a:cxn ang="0">
                          <a:pos x="32" y="114"/>
                        </a:cxn>
                        <a:cxn ang="0">
                          <a:pos x="30" y="111"/>
                        </a:cxn>
                        <a:cxn ang="0">
                          <a:pos x="22" y="120"/>
                        </a:cxn>
                        <a:cxn ang="0">
                          <a:pos x="20" y="122"/>
                        </a:cxn>
                        <a:cxn ang="0">
                          <a:pos x="10" y="131"/>
                        </a:cxn>
                        <a:cxn ang="0">
                          <a:pos x="6" y="131"/>
                        </a:cxn>
                        <a:cxn ang="0">
                          <a:pos x="4" y="125"/>
                        </a:cxn>
                        <a:cxn ang="0">
                          <a:pos x="2" y="111"/>
                        </a:cxn>
                        <a:cxn ang="0">
                          <a:pos x="0" y="108"/>
                        </a:cxn>
                        <a:cxn ang="0">
                          <a:pos x="0" y="97"/>
                        </a:cxn>
                        <a:cxn ang="0">
                          <a:pos x="6" y="91"/>
                        </a:cxn>
                        <a:cxn ang="0">
                          <a:pos x="12" y="85"/>
                        </a:cxn>
                        <a:cxn ang="0">
                          <a:pos x="16" y="74"/>
                        </a:cxn>
                        <a:cxn ang="0">
                          <a:pos x="22" y="74"/>
                        </a:cxn>
                        <a:cxn ang="0">
                          <a:pos x="26" y="77"/>
                        </a:cxn>
                        <a:cxn ang="0">
                          <a:pos x="32" y="74"/>
                        </a:cxn>
                        <a:cxn ang="0">
                          <a:pos x="26" y="71"/>
                        </a:cxn>
                        <a:cxn ang="0">
                          <a:pos x="18" y="40"/>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48" name="Freeform 24">
                      <a:extLst>
                        <a:ext uri="{FF2B5EF4-FFF2-40B4-BE49-F238E27FC236}">
                          <a16:creationId xmlns:a16="http://schemas.microsoft.com/office/drawing/2014/main" xmlns="" id="{4F36789A-04FF-4D97-829C-6F33AFDA2154}"/>
                        </a:ext>
                      </a:extLst>
                    </p:cNvPr>
                    <p:cNvSpPr>
                      <a:spLocks/>
                    </p:cNvSpPr>
                    <p:nvPr/>
                  </p:nvSpPr>
                  <p:spPr bwMode="auto">
                    <a:xfrm>
                      <a:off x="2674" y="1004"/>
                      <a:ext cx="94" cy="233"/>
                    </a:xfrm>
                    <a:custGeom>
                      <a:avLst/>
                      <a:gdLst/>
                      <a:ahLst/>
                      <a:cxnLst>
                        <a:cxn ang="0">
                          <a:pos x="36" y="25"/>
                        </a:cxn>
                        <a:cxn ang="0">
                          <a:pos x="57" y="22"/>
                        </a:cxn>
                        <a:cxn ang="0">
                          <a:pos x="65" y="14"/>
                        </a:cxn>
                        <a:cxn ang="0">
                          <a:pos x="75" y="6"/>
                        </a:cxn>
                        <a:cxn ang="0">
                          <a:pos x="93" y="3"/>
                        </a:cxn>
                        <a:cxn ang="0">
                          <a:pos x="87" y="22"/>
                        </a:cxn>
                        <a:cxn ang="0">
                          <a:pos x="79" y="28"/>
                        </a:cxn>
                        <a:cxn ang="0">
                          <a:pos x="67" y="45"/>
                        </a:cxn>
                        <a:cxn ang="0">
                          <a:pos x="81" y="45"/>
                        </a:cxn>
                        <a:cxn ang="0">
                          <a:pos x="93" y="45"/>
                        </a:cxn>
                        <a:cxn ang="0">
                          <a:pos x="85" y="64"/>
                        </a:cxn>
                        <a:cxn ang="0">
                          <a:pos x="71" y="73"/>
                        </a:cxn>
                        <a:cxn ang="0">
                          <a:pos x="69" y="87"/>
                        </a:cxn>
                        <a:cxn ang="0">
                          <a:pos x="81" y="106"/>
                        </a:cxn>
                        <a:cxn ang="0">
                          <a:pos x="87" y="126"/>
                        </a:cxn>
                        <a:cxn ang="0">
                          <a:pos x="93" y="151"/>
                        </a:cxn>
                        <a:cxn ang="0">
                          <a:pos x="89" y="182"/>
                        </a:cxn>
                        <a:cxn ang="0">
                          <a:pos x="79" y="196"/>
                        </a:cxn>
                        <a:cxn ang="0">
                          <a:pos x="87" y="218"/>
                        </a:cxn>
                        <a:cxn ang="0">
                          <a:pos x="65" y="218"/>
                        </a:cxn>
                        <a:cxn ang="0">
                          <a:pos x="53" y="215"/>
                        </a:cxn>
                        <a:cxn ang="0">
                          <a:pos x="36" y="224"/>
                        </a:cxn>
                        <a:cxn ang="0">
                          <a:pos x="26" y="226"/>
                        </a:cxn>
                        <a:cxn ang="0">
                          <a:pos x="14" y="229"/>
                        </a:cxn>
                        <a:cxn ang="0">
                          <a:pos x="4" y="221"/>
                        </a:cxn>
                        <a:cxn ang="0">
                          <a:pos x="0" y="207"/>
                        </a:cxn>
                        <a:cxn ang="0">
                          <a:pos x="10" y="193"/>
                        </a:cxn>
                        <a:cxn ang="0">
                          <a:pos x="24" y="190"/>
                        </a:cxn>
                        <a:cxn ang="0">
                          <a:pos x="16" y="182"/>
                        </a:cxn>
                        <a:cxn ang="0">
                          <a:pos x="16" y="168"/>
                        </a:cxn>
                        <a:cxn ang="0">
                          <a:pos x="28" y="159"/>
                        </a:cxn>
                        <a:cxn ang="0">
                          <a:pos x="38" y="157"/>
                        </a:cxn>
                        <a:cxn ang="0">
                          <a:pos x="44" y="131"/>
                        </a:cxn>
                        <a:cxn ang="0">
                          <a:pos x="49" y="106"/>
                        </a:cxn>
                        <a:cxn ang="0">
                          <a:pos x="40" y="89"/>
                        </a:cxn>
                        <a:cxn ang="0">
                          <a:pos x="20" y="84"/>
                        </a:cxn>
                        <a:cxn ang="0">
                          <a:pos x="30" y="34"/>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050" name="Freeform 26">
                    <a:extLst>
                      <a:ext uri="{FF2B5EF4-FFF2-40B4-BE49-F238E27FC236}">
                        <a16:creationId xmlns:a16="http://schemas.microsoft.com/office/drawing/2014/main" xmlns="" id="{D099C44B-F9A9-4BFA-8B19-3C556F4708AD}"/>
                      </a:ext>
                    </a:extLst>
                  </p:cNvPr>
                  <p:cNvSpPr>
                    <a:spLocks/>
                  </p:cNvSpPr>
                  <p:nvPr/>
                </p:nvSpPr>
                <p:spPr bwMode="auto">
                  <a:xfrm>
                    <a:off x="2395" y="617"/>
                    <a:ext cx="526" cy="390"/>
                  </a:xfrm>
                  <a:custGeom>
                    <a:avLst/>
                    <a:gdLst/>
                    <a:ahLst/>
                    <a:cxnLst>
                      <a:cxn ang="0">
                        <a:pos x="33" y="381"/>
                      </a:cxn>
                      <a:cxn ang="0">
                        <a:pos x="53" y="353"/>
                      </a:cxn>
                      <a:cxn ang="0">
                        <a:pos x="64" y="344"/>
                      </a:cxn>
                      <a:cxn ang="0">
                        <a:pos x="82" y="336"/>
                      </a:cxn>
                      <a:cxn ang="0">
                        <a:pos x="95" y="336"/>
                      </a:cxn>
                      <a:cxn ang="0">
                        <a:pos x="107" y="325"/>
                      </a:cxn>
                      <a:cxn ang="0">
                        <a:pos x="121" y="308"/>
                      </a:cxn>
                      <a:cxn ang="0">
                        <a:pos x="134" y="299"/>
                      </a:cxn>
                      <a:cxn ang="0">
                        <a:pos x="148" y="291"/>
                      </a:cxn>
                      <a:cxn ang="0">
                        <a:pos x="163" y="280"/>
                      </a:cxn>
                      <a:cxn ang="0">
                        <a:pos x="183" y="274"/>
                      </a:cxn>
                      <a:cxn ang="0">
                        <a:pos x="214" y="280"/>
                      </a:cxn>
                      <a:cxn ang="0">
                        <a:pos x="239" y="269"/>
                      </a:cxn>
                      <a:cxn ang="0">
                        <a:pos x="253" y="241"/>
                      </a:cxn>
                      <a:cxn ang="0">
                        <a:pos x="270" y="218"/>
                      </a:cxn>
                      <a:cxn ang="0">
                        <a:pos x="282" y="199"/>
                      </a:cxn>
                      <a:cxn ang="0">
                        <a:pos x="292" y="182"/>
                      </a:cxn>
                      <a:cxn ang="0">
                        <a:pos x="315" y="165"/>
                      </a:cxn>
                      <a:cxn ang="0">
                        <a:pos x="311" y="188"/>
                      </a:cxn>
                      <a:cxn ang="0">
                        <a:pos x="329" y="199"/>
                      </a:cxn>
                      <a:cxn ang="0">
                        <a:pos x="344" y="190"/>
                      </a:cxn>
                      <a:cxn ang="0">
                        <a:pos x="350" y="174"/>
                      </a:cxn>
                      <a:cxn ang="0">
                        <a:pos x="356" y="157"/>
                      </a:cxn>
                      <a:cxn ang="0">
                        <a:pos x="366" y="140"/>
                      </a:cxn>
                      <a:cxn ang="0">
                        <a:pos x="395" y="140"/>
                      </a:cxn>
                      <a:cxn ang="0">
                        <a:pos x="424" y="112"/>
                      </a:cxn>
                      <a:cxn ang="0">
                        <a:pos x="453" y="92"/>
                      </a:cxn>
                      <a:cxn ang="0">
                        <a:pos x="484" y="45"/>
                      </a:cxn>
                      <a:cxn ang="0">
                        <a:pos x="511" y="22"/>
                      </a:cxn>
                      <a:cxn ang="0">
                        <a:pos x="502" y="0"/>
                      </a:cxn>
                      <a:cxn ang="0">
                        <a:pos x="455" y="14"/>
                      </a:cxn>
                      <a:cxn ang="0">
                        <a:pos x="424" y="28"/>
                      </a:cxn>
                      <a:cxn ang="0">
                        <a:pos x="391" y="36"/>
                      </a:cxn>
                      <a:cxn ang="0">
                        <a:pos x="350" y="59"/>
                      </a:cxn>
                      <a:cxn ang="0">
                        <a:pos x="315" y="73"/>
                      </a:cxn>
                      <a:cxn ang="0">
                        <a:pos x="278" y="92"/>
                      </a:cxn>
                      <a:cxn ang="0">
                        <a:pos x="253" y="120"/>
                      </a:cxn>
                      <a:cxn ang="0">
                        <a:pos x="231" y="140"/>
                      </a:cxn>
                      <a:cxn ang="0">
                        <a:pos x="189" y="174"/>
                      </a:cxn>
                      <a:cxn ang="0">
                        <a:pos x="146" y="215"/>
                      </a:cxn>
                      <a:cxn ang="0">
                        <a:pos x="109" y="246"/>
                      </a:cxn>
                      <a:cxn ang="0">
                        <a:pos x="80" y="288"/>
                      </a:cxn>
                      <a:cxn ang="0">
                        <a:pos x="49" y="316"/>
                      </a:cxn>
                      <a:cxn ang="0">
                        <a:pos x="0" y="389"/>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sp>
              <p:nvSpPr>
                <p:cNvPr id="1052" name="Freeform 28">
                  <a:extLst>
                    <a:ext uri="{FF2B5EF4-FFF2-40B4-BE49-F238E27FC236}">
                      <a16:creationId xmlns:a16="http://schemas.microsoft.com/office/drawing/2014/main" xmlns="" id="{D71CB5C6-B9BC-4DEC-8ED2-64E2D7337D55}"/>
                    </a:ext>
                  </a:extLst>
                </p:cNvPr>
                <p:cNvSpPr>
                  <a:spLocks/>
                </p:cNvSpPr>
                <p:nvPr/>
              </p:nvSpPr>
              <p:spPr bwMode="auto">
                <a:xfrm>
                  <a:off x="3324" y="2815"/>
                  <a:ext cx="158" cy="378"/>
                </a:xfrm>
                <a:custGeom>
                  <a:avLst/>
                  <a:gdLst/>
                  <a:ahLst/>
                  <a:cxnLst>
                    <a:cxn ang="0">
                      <a:pos x="29" y="117"/>
                    </a:cxn>
                    <a:cxn ang="0">
                      <a:pos x="26" y="193"/>
                    </a:cxn>
                    <a:cxn ang="0">
                      <a:pos x="12" y="240"/>
                    </a:cxn>
                    <a:cxn ang="0">
                      <a:pos x="0" y="285"/>
                    </a:cxn>
                    <a:cxn ang="0">
                      <a:pos x="0" y="318"/>
                    </a:cxn>
                    <a:cxn ang="0">
                      <a:pos x="4" y="346"/>
                    </a:cxn>
                    <a:cxn ang="0">
                      <a:pos x="18" y="371"/>
                    </a:cxn>
                    <a:cxn ang="0">
                      <a:pos x="29" y="374"/>
                    </a:cxn>
                    <a:cxn ang="0">
                      <a:pos x="39" y="374"/>
                    </a:cxn>
                    <a:cxn ang="0">
                      <a:pos x="51" y="377"/>
                    </a:cxn>
                    <a:cxn ang="0">
                      <a:pos x="57" y="357"/>
                    </a:cxn>
                    <a:cxn ang="0">
                      <a:pos x="63" y="307"/>
                    </a:cxn>
                    <a:cxn ang="0">
                      <a:pos x="80" y="274"/>
                    </a:cxn>
                    <a:cxn ang="0">
                      <a:pos x="84" y="223"/>
                    </a:cxn>
                    <a:cxn ang="0">
                      <a:pos x="92" y="204"/>
                    </a:cxn>
                    <a:cxn ang="0">
                      <a:pos x="100" y="190"/>
                    </a:cxn>
                    <a:cxn ang="0">
                      <a:pos x="106" y="154"/>
                    </a:cxn>
                    <a:cxn ang="0">
                      <a:pos x="118" y="131"/>
                    </a:cxn>
                    <a:cxn ang="0">
                      <a:pos x="126" y="114"/>
                    </a:cxn>
                    <a:cxn ang="0">
                      <a:pos x="133" y="101"/>
                    </a:cxn>
                    <a:cxn ang="0">
                      <a:pos x="133" y="92"/>
                    </a:cxn>
                    <a:cxn ang="0">
                      <a:pos x="151" y="73"/>
                    </a:cxn>
                    <a:cxn ang="0">
                      <a:pos x="153" y="42"/>
                    </a:cxn>
                    <a:cxn ang="0">
                      <a:pos x="157" y="22"/>
                    </a:cxn>
                    <a:cxn ang="0">
                      <a:pos x="141" y="14"/>
                    </a:cxn>
                    <a:cxn ang="0">
                      <a:pos x="131" y="0"/>
                    </a:cxn>
                    <a:cxn ang="0">
                      <a:pos x="118" y="14"/>
                    </a:cxn>
                    <a:cxn ang="0">
                      <a:pos x="106" y="47"/>
                    </a:cxn>
                    <a:cxn ang="0">
                      <a:pos x="92" y="70"/>
                    </a:cxn>
                    <a:cxn ang="0">
                      <a:pos x="80" y="89"/>
                    </a:cxn>
                    <a:cxn ang="0">
                      <a:pos x="75" y="89"/>
                    </a:cxn>
                    <a:cxn ang="0">
                      <a:pos x="63" y="101"/>
                    </a:cxn>
                    <a:cxn ang="0">
                      <a:pos x="57" y="112"/>
                    </a:cxn>
                    <a:cxn ang="0">
                      <a:pos x="29" y="11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53" name="Freeform 29">
                  <a:extLst>
                    <a:ext uri="{FF2B5EF4-FFF2-40B4-BE49-F238E27FC236}">
                      <a16:creationId xmlns:a16="http://schemas.microsoft.com/office/drawing/2014/main" xmlns="" id="{02E392AF-B9B3-48F6-A64C-BAC8DA132C27}"/>
                    </a:ext>
                  </a:extLst>
                </p:cNvPr>
                <p:cNvSpPr>
                  <a:spLocks/>
                </p:cNvSpPr>
                <p:nvPr/>
              </p:nvSpPr>
              <p:spPr bwMode="auto">
                <a:xfrm>
                  <a:off x="2575" y="655"/>
                  <a:ext cx="2126" cy="1789"/>
                </a:xfrm>
                <a:custGeom>
                  <a:avLst/>
                  <a:gdLst/>
                  <a:ahLst/>
                  <a:cxnLst>
                    <a:cxn ang="0">
                      <a:pos x="124" y="750"/>
                    </a:cxn>
                    <a:cxn ang="0">
                      <a:pos x="142" y="619"/>
                    </a:cxn>
                    <a:cxn ang="0">
                      <a:pos x="214" y="544"/>
                    </a:cxn>
                    <a:cxn ang="0">
                      <a:pos x="296" y="508"/>
                    </a:cxn>
                    <a:cxn ang="0">
                      <a:pos x="319" y="432"/>
                    </a:cxn>
                    <a:cxn ang="0">
                      <a:pos x="424" y="365"/>
                    </a:cxn>
                    <a:cxn ang="0">
                      <a:pos x="492" y="271"/>
                    </a:cxn>
                    <a:cxn ang="0">
                      <a:pos x="461" y="223"/>
                    </a:cxn>
                    <a:cxn ang="0">
                      <a:pos x="467" y="179"/>
                    </a:cxn>
                    <a:cxn ang="0">
                      <a:pos x="399" y="243"/>
                    </a:cxn>
                    <a:cxn ang="0">
                      <a:pos x="377" y="371"/>
                    </a:cxn>
                    <a:cxn ang="0">
                      <a:pos x="331" y="410"/>
                    </a:cxn>
                    <a:cxn ang="0">
                      <a:pos x="307" y="343"/>
                    </a:cxn>
                    <a:cxn ang="0">
                      <a:pos x="243" y="374"/>
                    </a:cxn>
                    <a:cxn ang="0">
                      <a:pos x="226" y="324"/>
                    </a:cxn>
                    <a:cxn ang="0">
                      <a:pos x="227" y="273"/>
                    </a:cxn>
                    <a:cxn ang="0">
                      <a:pos x="296" y="240"/>
                    </a:cxn>
                    <a:cxn ang="0">
                      <a:pos x="340" y="153"/>
                    </a:cxn>
                    <a:cxn ang="0">
                      <a:pos x="412" y="53"/>
                    </a:cxn>
                    <a:cxn ang="0">
                      <a:pos x="511" y="25"/>
                    </a:cxn>
                    <a:cxn ang="0">
                      <a:pos x="642" y="103"/>
                    </a:cxn>
                    <a:cxn ang="0">
                      <a:pos x="595" y="223"/>
                    </a:cxn>
                    <a:cxn ang="0">
                      <a:pos x="642" y="285"/>
                    </a:cxn>
                    <a:cxn ang="0">
                      <a:pos x="682" y="215"/>
                    </a:cxn>
                    <a:cxn ang="0">
                      <a:pos x="859" y="187"/>
                    </a:cxn>
                    <a:cxn ang="0">
                      <a:pos x="1073" y="33"/>
                    </a:cxn>
                    <a:cxn ang="0">
                      <a:pos x="1406" y="103"/>
                    </a:cxn>
                    <a:cxn ang="0">
                      <a:pos x="2004" y="226"/>
                    </a:cxn>
                    <a:cxn ang="0">
                      <a:pos x="2057" y="298"/>
                    </a:cxn>
                    <a:cxn ang="0">
                      <a:pos x="2076" y="541"/>
                    </a:cxn>
                    <a:cxn ang="0">
                      <a:pos x="1901" y="346"/>
                    </a:cxn>
                    <a:cxn ang="0">
                      <a:pos x="1763" y="435"/>
                    </a:cxn>
                    <a:cxn ang="0">
                      <a:pos x="1954" y="775"/>
                    </a:cxn>
                    <a:cxn ang="0">
                      <a:pos x="1876" y="920"/>
                    </a:cxn>
                    <a:cxn ang="0">
                      <a:pos x="2003" y="1252"/>
                    </a:cxn>
                    <a:cxn ang="0">
                      <a:pos x="1874" y="1425"/>
                    </a:cxn>
                    <a:cxn ang="0">
                      <a:pos x="1841" y="1559"/>
                    </a:cxn>
                    <a:cxn ang="0">
                      <a:pos x="1833" y="1690"/>
                    </a:cxn>
                    <a:cxn ang="0">
                      <a:pos x="1789" y="1685"/>
                    </a:cxn>
                    <a:cxn ang="0">
                      <a:pos x="1658" y="1411"/>
                    </a:cxn>
                    <a:cxn ang="0">
                      <a:pos x="1472" y="1403"/>
                    </a:cxn>
                    <a:cxn ang="0">
                      <a:pos x="1359" y="1562"/>
                    </a:cxn>
                    <a:cxn ang="0">
                      <a:pos x="1128" y="1213"/>
                    </a:cxn>
                    <a:cxn ang="0">
                      <a:pos x="822" y="1091"/>
                    </a:cxn>
                    <a:cxn ang="0">
                      <a:pos x="1054" y="1308"/>
                    </a:cxn>
                    <a:cxn ang="0">
                      <a:pos x="784" y="1503"/>
                    </a:cxn>
                    <a:cxn ang="0">
                      <a:pos x="714" y="1319"/>
                    </a:cxn>
                    <a:cxn ang="0">
                      <a:pos x="601" y="1105"/>
                    </a:cxn>
                    <a:cxn ang="0">
                      <a:pos x="537" y="946"/>
                    </a:cxn>
                    <a:cxn ang="0">
                      <a:pos x="505" y="873"/>
                    </a:cxn>
                    <a:cxn ang="0">
                      <a:pos x="465" y="831"/>
                    </a:cxn>
                    <a:cxn ang="0">
                      <a:pos x="449" y="909"/>
                    </a:cxn>
                    <a:cxn ang="0">
                      <a:pos x="393" y="787"/>
                    </a:cxn>
                    <a:cxn ang="0">
                      <a:pos x="329" y="742"/>
                    </a:cxn>
                    <a:cxn ang="0">
                      <a:pos x="397" y="848"/>
                    </a:cxn>
                    <a:cxn ang="0">
                      <a:pos x="367" y="873"/>
                    </a:cxn>
                    <a:cxn ang="0">
                      <a:pos x="313" y="803"/>
                    </a:cxn>
                    <a:cxn ang="0">
                      <a:pos x="251" y="753"/>
                    </a:cxn>
                    <a:cxn ang="0">
                      <a:pos x="169" y="817"/>
                    </a:cxn>
                    <a:cxn ang="0">
                      <a:pos x="152" y="890"/>
                    </a:cxn>
                    <a:cxn ang="0">
                      <a:pos x="95" y="943"/>
                    </a:cxn>
                    <a:cxn ang="0">
                      <a:pos x="12" y="909"/>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grpSp>
          <p:nvGrpSpPr>
            <p:cNvPr id="1062" name="Group 38">
              <a:extLst>
                <a:ext uri="{FF2B5EF4-FFF2-40B4-BE49-F238E27FC236}">
                  <a16:creationId xmlns:a16="http://schemas.microsoft.com/office/drawing/2014/main" xmlns="" id="{864F0ADF-B758-4A1A-B69A-3FB0F2DF30B7}"/>
                </a:ext>
              </a:extLst>
            </p:cNvPr>
            <p:cNvGrpSpPr>
              <a:grpSpLocks/>
            </p:cNvGrpSpPr>
            <p:nvPr/>
          </p:nvGrpSpPr>
          <p:grpSpPr bwMode="auto">
            <a:xfrm>
              <a:off x="92" y="615"/>
              <a:ext cx="1865" cy="3311"/>
              <a:chOff x="92" y="615"/>
              <a:chExt cx="1865" cy="3311"/>
            </a:xfrm>
            <a:grpFill/>
          </p:grpSpPr>
          <p:sp>
            <p:nvSpPr>
              <p:cNvPr id="1056" name="Freeform 32">
                <a:extLst>
                  <a:ext uri="{FF2B5EF4-FFF2-40B4-BE49-F238E27FC236}">
                    <a16:creationId xmlns:a16="http://schemas.microsoft.com/office/drawing/2014/main" xmlns="" id="{D636E578-AE79-40EE-A098-66503F6411F6}"/>
                  </a:ext>
                </a:extLst>
              </p:cNvPr>
              <p:cNvSpPr>
                <a:spLocks/>
              </p:cNvSpPr>
              <p:nvPr/>
            </p:nvSpPr>
            <p:spPr bwMode="auto">
              <a:xfrm>
                <a:off x="92" y="761"/>
                <a:ext cx="1262" cy="1550"/>
              </a:xfrm>
              <a:custGeom>
                <a:avLst/>
                <a:gdLst/>
                <a:ahLst/>
                <a:cxnLst>
                  <a:cxn ang="0">
                    <a:pos x="101" y="290"/>
                  </a:cxn>
                  <a:cxn ang="0">
                    <a:pos x="82" y="203"/>
                  </a:cxn>
                  <a:cxn ang="0">
                    <a:pos x="181" y="131"/>
                  </a:cxn>
                  <a:cxn ang="0">
                    <a:pos x="225" y="75"/>
                  </a:cxn>
                  <a:cxn ang="0">
                    <a:pos x="303" y="64"/>
                  </a:cxn>
                  <a:cxn ang="0">
                    <a:pos x="544" y="67"/>
                  </a:cxn>
                  <a:cxn ang="0">
                    <a:pos x="666" y="95"/>
                  </a:cxn>
                  <a:cxn ang="0">
                    <a:pos x="620" y="92"/>
                  </a:cxn>
                  <a:cxn ang="0">
                    <a:pos x="589" y="3"/>
                  </a:cxn>
                  <a:cxn ang="0">
                    <a:pos x="649" y="0"/>
                  </a:cxn>
                  <a:cxn ang="0">
                    <a:pos x="696" y="39"/>
                  </a:cxn>
                  <a:cxn ang="0">
                    <a:pos x="767" y="103"/>
                  </a:cxn>
                  <a:cxn ang="0">
                    <a:pos x="754" y="33"/>
                  </a:cxn>
                  <a:cxn ang="0">
                    <a:pos x="884" y="100"/>
                  </a:cxn>
                  <a:cxn ang="0">
                    <a:pos x="886" y="128"/>
                  </a:cxn>
                  <a:cxn ang="0">
                    <a:pos x="847" y="198"/>
                  </a:cxn>
                  <a:cxn ang="0">
                    <a:pos x="814" y="312"/>
                  </a:cxn>
                  <a:cxn ang="0">
                    <a:pos x="935" y="376"/>
                  </a:cxn>
                  <a:cxn ang="0">
                    <a:pos x="938" y="476"/>
                  </a:cxn>
                  <a:cxn ang="0">
                    <a:pos x="956" y="398"/>
                  </a:cxn>
                  <a:cxn ang="0">
                    <a:pos x="956" y="254"/>
                  </a:cxn>
                  <a:cxn ang="0">
                    <a:pos x="1043" y="293"/>
                  </a:cxn>
                  <a:cxn ang="0">
                    <a:pos x="1098" y="251"/>
                  </a:cxn>
                  <a:cxn ang="0">
                    <a:pos x="1195" y="357"/>
                  </a:cxn>
                  <a:cxn ang="0">
                    <a:pos x="1261" y="449"/>
                  </a:cxn>
                  <a:cxn ang="0">
                    <a:pos x="1209" y="485"/>
                  </a:cxn>
                  <a:cxn ang="0">
                    <a:pos x="1117" y="515"/>
                  </a:cxn>
                  <a:cxn ang="0">
                    <a:pos x="1181" y="535"/>
                  </a:cxn>
                  <a:cxn ang="0">
                    <a:pos x="1209" y="618"/>
                  </a:cxn>
                  <a:cxn ang="0">
                    <a:pos x="1183" y="624"/>
                  </a:cxn>
                  <a:cxn ang="0">
                    <a:pos x="1146" y="657"/>
                  </a:cxn>
                  <a:cxn ang="0">
                    <a:pos x="1088" y="730"/>
                  </a:cxn>
                  <a:cxn ang="0">
                    <a:pos x="1082" y="839"/>
                  </a:cxn>
                  <a:cxn ang="0">
                    <a:pos x="1020" y="1003"/>
                  </a:cxn>
                  <a:cxn ang="0">
                    <a:pos x="1038" y="1142"/>
                  </a:cxn>
                  <a:cxn ang="0">
                    <a:pos x="1003" y="1048"/>
                  </a:cxn>
                  <a:cxn ang="0">
                    <a:pos x="942" y="1006"/>
                  </a:cxn>
                  <a:cxn ang="0">
                    <a:pos x="890" y="1034"/>
                  </a:cxn>
                  <a:cxn ang="0">
                    <a:pos x="804" y="1048"/>
                  </a:cxn>
                  <a:cxn ang="0">
                    <a:pos x="760" y="1151"/>
                  </a:cxn>
                  <a:cxn ang="0">
                    <a:pos x="859" y="1290"/>
                  </a:cxn>
                  <a:cxn ang="0">
                    <a:pos x="874" y="1212"/>
                  </a:cxn>
                  <a:cxn ang="0">
                    <a:pos x="931" y="1268"/>
                  </a:cxn>
                  <a:cxn ang="0">
                    <a:pos x="962" y="1346"/>
                  </a:cxn>
                  <a:cxn ang="0">
                    <a:pos x="987" y="1415"/>
                  </a:cxn>
                  <a:cxn ang="0">
                    <a:pos x="1045" y="1521"/>
                  </a:cxn>
                  <a:cxn ang="0">
                    <a:pos x="1133" y="1518"/>
                  </a:cxn>
                  <a:cxn ang="0">
                    <a:pos x="1080" y="1532"/>
                  </a:cxn>
                  <a:cxn ang="0">
                    <a:pos x="977" y="1516"/>
                  </a:cxn>
                  <a:cxn ang="0">
                    <a:pos x="905" y="1421"/>
                  </a:cxn>
                  <a:cxn ang="0">
                    <a:pos x="853" y="1385"/>
                  </a:cxn>
                  <a:cxn ang="0">
                    <a:pos x="769" y="1340"/>
                  </a:cxn>
                  <a:cxn ang="0">
                    <a:pos x="622" y="1190"/>
                  </a:cxn>
                  <a:cxn ang="0">
                    <a:pos x="501" y="970"/>
                  </a:cxn>
                  <a:cxn ang="0">
                    <a:pos x="542" y="1167"/>
                  </a:cxn>
                  <a:cxn ang="0">
                    <a:pos x="464" y="1031"/>
                  </a:cxn>
                  <a:cxn ang="0">
                    <a:pos x="392" y="763"/>
                  </a:cxn>
                  <a:cxn ang="0">
                    <a:pos x="400" y="568"/>
                  </a:cxn>
                  <a:cxn ang="0">
                    <a:pos x="375" y="418"/>
                  </a:cxn>
                  <a:cxn ang="0">
                    <a:pos x="354" y="329"/>
                  </a:cxn>
                  <a:cxn ang="0">
                    <a:pos x="305" y="276"/>
                  </a:cxn>
                  <a:cxn ang="0">
                    <a:pos x="202" y="290"/>
                  </a:cxn>
                  <a:cxn ang="0">
                    <a:pos x="124" y="34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57" name="Freeform 33">
                <a:extLst>
                  <a:ext uri="{FF2B5EF4-FFF2-40B4-BE49-F238E27FC236}">
                    <a16:creationId xmlns:a16="http://schemas.microsoft.com/office/drawing/2014/main" xmlns="" id="{EE89B4F3-3FAF-417A-B378-37DC7477FA39}"/>
                  </a:ext>
                </a:extLst>
              </p:cNvPr>
              <p:cNvSpPr>
                <a:spLocks/>
              </p:cNvSpPr>
              <p:nvPr/>
            </p:nvSpPr>
            <p:spPr bwMode="auto">
              <a:xfrm>
                <a:off x="994" y="615"/>
                <a:ext cx="429" cy="408"/>
              </a:xfrm>
              <a:custGeom>
                <a:avLst/>
                <a:gdLst/>
                <a:ahLst/>
                <a:cxnLst>
                  <a:cxn ang="0">
                    <a:pos x="0" y="84"/>
                  </a:cxn>
                  <a:cxn ang="0">
                    <a:pos x="10" y="53"/>
                  </a:cxn>
                  <a:cxn ang="0">
                    <a:pos x="10" y="31"/>
                  </a:cxn>
                  <a:cxn ang="0">
                    <a:pos x="25" y="0"/>
                  </a:cxn>
                  <a:cxn ang="0">
                    <a:pos x="103" y="20"/>
                  </a:cxn>
                  <a:cxn ang="0">
                    <a:pos x="236" y="56"/>
                  </a:cxn>
                  <a:cxn ang="0">
                    <a:pos x="289" y="86"/>
                  </a:cxn>
                  <a:cxn ang="0">
                    <a:pos x="358" y="114"/>
                  </a:cxn>
                  <a:cxn ang="0">
                    <a:pos x="393" y="167"/>
                  </a:cxn>
                  <a:cxn ang="0">
                    <a:pos x="428" y="192"/>
                  </a:cxn>
                  <a:cxn ang="0">
                    <a:pos x="414" y="212"/>
                  </a:cxn>
                  <a:cxn ang="0">
                    <a:pos x="414" y="237"/>
                  </a:cxn>
                  <a:cxn ang="0">
                    <a:pos x="401" y="243"/>
                  </a:cxn>
                  <a:cxn ang="0">
                    <a:pos x="389" y="265"/>
                  </a:cxn>
                  <a:cxn ang="0">
                    <a:pos x="401" y="287"/>
                  </a:cxn>
                  <a:cxn ang="0">
                    <a:pos x="399" y="304"/>
                  </a:cxn>
                  <a:cxn ang="0">
                    <a:pos x="385" y="326"/>
                  </a:cxn>
                  <a:cxn ang="0">
                    <a:pos x="387" y="348"/>
                  </a:cxn>
                  <a:cxn ang="0">
                    <a:pos x="411" y="371"/>
                  </a:cxn>
                  <a:cxn ang="0">
                    <a:pos x="413" y="393"/>
                  </a:cxn>
                  <a:cxn ang="0">
                    <a:pos x="407" y="404"/>
                  </a:cxn>
                  <a:cxn ang="0">
                    <a:pos x="383" y="407"/>
                  </a:cxn>
                  <a:cxn ang="0">
                    <a:pos x="366" y="396"/>
                  </a:cxn>
                  <a:cxn ang="0">
                    <a:pos x="347" y="368"/>
                  </a:cxn>
                  <a:cxn ang="0">
                    <a:pos x="339" y="368"/>
                  </a:cxn>
                  <a:cxn ang="0">
                    <a:pos x="329" y="357"/>
                  </a:cxn>
                  <a:cxn ang="0">
                    <a:pos x="320" y="323"/>
                  </a:cxn>
                  <a:cxn ang="0">
                    <a:pos x="308" y="312"/>
                  </a:cxn>
                  <a:cxn ang="0">
                    <a:pos x="283" y="295"/>
                  </a:cxn>
                  <a:cxn ang="0">
                    <a:pos x="261" y="284"/>
                  </a:cxn>
                  <a:cxn ang="0">
                    <a:pos x="230" y="254"/>
                  </a:cxn>
                  <a:cxn ang="0">
                    <a:pos x="217" y="231"/>
                  </a:cxn>
                  <a:cxn ang="0">
                    <a:pos x="219" y="215"/>
                  </a:cxn>
                  <a:cxn ang="0">
                    <a:pos x="232" y="201"/>
                  </a:cxn>
                  <a:cxn ang="0">
                    <a:pos x="221" y="184"/>
                  </a:cxn>
                  <a:cxn ang="0">
                    <a:pos x="209" y="192"/>
                  </a:cxn>
                  <a:cxn ang="0">
                    <a:pos x="190" y="167"/>
                  </a:cxn>
                  <a:cxn ang="0">
                    <a:pos x="186" y="181"/>
                  </a:cxn>
                  <a:cxn ang="0">
                    <a:pos x="168" y="181"/>
                  </a:cxn>
                  <a:cxn ang="0">
                    <a:pos x="165" y="170"/>
                  </a:cxn>
                  <a:cxn ang="0">
                    <a:pos x="165" y="151"/>
                  </a:cxn>
                  <a:cxn ang="0">
                    <a:pos x="157" y="139"/>
                  </a:cxn>
                  <a:cxn ang="0">
                    <a:pos x="145" y="142"/>
                  </a:cxn>
                  <a:cxn ang="0">
                    <a:pos x="130" y="112"/>
                  </a:cxn>
                  <a:cxn ang="0">
                    <a:pos x="118" y="109"/>
                  </a:cxn>
                  <a:cxn ang="0">
                    <a:pos x="101" y="95"/>
                  </a:cxn>
                  <a:cxn ang="0">
                    <a:pos x="64" y="98"/>
                  </a:cxn>
                  <a:cxn ang="0">
                    <a:pos x="27" y="95"/>
                  </a:cxn>
                  <a:cxn ang="0">
                    <a:pos x="0" y="84"/>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58" name="Freeform 34">
                <a:extLst>
                  <a:ext uri="{FF2B5EF4-FFF2-40B4-BE49-F238E27FC236}">
                    <a16:creationId xmlns:a16="http://schemas.microsoft.com/office/drawing/2014/main" xmlns="" id="{425C6BB3-DAE8-41DA-8C4C-87A43B10424F}"/>
                  </a:ext>
                </a:extLst>
              </p:cNvPr>
              <p:cNvSpPr>
                <a:spLocks/>
              </p:cNvSpPr>
              <p:nvPr/>
            </p:nvSpPr>
            <p:spPr bwMode="auto">
              <a:xfrm>
                <a:off x="908" y="758"/>
                <a:ext cx="274" cy="210"/>
              </a:xfrm>
              <a:custGeom>
                <a:avLst/>
                <a:gdLst/>
                <a:ahLst/>
                <a:cxnLst>
                  <a:cxn ang="0">
                    <a:pos x="10" y="0"/>
                  </a:cxn>
                  <a:cxn ang="0">
                    <a:pos x="0" y="17"/>
                  </a:cxn>
                  <a:cxn ang="0">
                    <a:pos x="0" y="36"/>
                  </a:cxn>
                  <a:cxn ang="0">
                    <a:pos x="19" y="56"/>
                  </a:cxn>
                  <a:cxn ang="0">
                    <a:pos x="31" y="50"/>
                  </a:cxn>
                  <a:cxn ang="0">
                    <a:pos x="35" y="59"/>
                  </a:cxn>
                  <a:cxn ang="0">
                    <a:pos x="46" y="61"/>
                  </a:cxn>
                  <a:cxn ang="0">
                    <a:pos x="54" y="47"/>
                  </a:cxn>
                  <a:cxn ang="0">
                    <a:pos x="81" y="50"/>
                  </a:cxn>
                  <a:cxn ang="0">
                    <a:pos x="85" y="64"/>
                  </a:cxn>
                  <a:cxn ang="0">
                    <a:pos x="94" y="70"/>
                  </a:cxn>
                  <a:cxn ang="0">
                    <a:pos x="117" y="67"/>
                  </a:cxn>
                  <a:cxn ang="0">
                    <a:pos x="125" y="75"/>
                  </a:cxn>
                  <a:cxn ang="0">
                    <a:pos x="137" y="84"/>
                  </a:cxn>
                  <a:cxn ang="0">
                    <a:pos x="146" y="100"/>
                  </a:cxn>
                  <a:cxn ang="0">
                    <a:pos x="146" y="123"/>
                  </a:cxn>
                  <a:cxn ang="0">
                    <a:pos x="138" y="128"/>
                  </a:cxn>
                  <a:cxn ang="0">
                    <a:pos x="142" y="137"/>
                  </a:cxn>
                  <a:cxn ang="0">
                    <a:pos x="131" y="150"/>
                  </a:cxn>
                  <a:cxn ang="0">
                    <a:pos x="131" y="170"/>
                  </a:cxn>
                  <a:cxn ang="0">
                    <a:pos x="148" y="173"/>
                  </a:cxn>
                  <a:cxn ang="0">
                    <a:pos x="158" y="167"/>
                  </a:cxn>
                  <a:cxn ang="0">
                    <a:pos x="161" y="159"/>
                  </a:cxn>
                  <a:cxn ang="0">
                    <a:pos x="167" y="167"/>
                  </a:cxn>
                  <a:cxn ang="0">
                    <a:pos x="177" y="162"/>
                  </a:cxn>
                  <a:cxn ang="0">
                    <a:pos x="198" y="173"/>
                  </a:cxn>
                  <a:cxn ang="0">
                    <a:pos x="211" y="192"/>
                  </a:cxn>
                  <a:cxn ang="0">
                    <a:pos x="215" y="192"/>
                  </a:cxn>
                  <a:cxn ang="0">
                    <a:pos x="217" y="203"/>
                  </a:cxn>
                  <a:cxn ang="0">
                    <a:pos x="231" y="209"/>
                  </a:cxn>
                  <a:cxn ang="0">
                    <a:pos x="246" y="209"/>
                  </a:cxn>
                  <a:cxn ang="0">
                    <a:pos x="236" y="198"/>
                  </a:cxn>
                  <a:cxn ang="0">
                    <a:pos x="240" y="187"/>
                  </a:cxn>
                  <a:cxn ang="0">
                    <a:pos x="252" y="198"/>
                  </a:cxn>
                  <a:cxn ang="0">
                    <a:pos x="265" y="201"/>
                  </a:cxn>
                  <a:cxn ang="0">
                    <a:pos x="267" y="184"/>
                  </a:cxn>
                  <a:cxn ang="0">
                    <a:pos x="254" y="170"/>
                  </a:cxn>
                  <a:cxn ang="0">
                    <a:pos x="244" y="170"/>
                  </a:cxn>
                  <a:cxn ang="0">
                    <a:pos x="231" y="156"/>
                  </a:cxn>
                  <a:cxn ang="0">
                    <a:pos x="244" y="156"/>
                  </a:cxn>
                  <a:cxn ang="0">
                    <a:pos x="254" y="164"/>
                  </a:cxn>
                  <a:cxn ang="0">
                    <a:pos x="273" y="164"/>
                  </a:cxn>
                  <a:cxn ang="0">
                    <a:pos x="269" y="148"/>
                  </a:cxn>
                  <a:cxn ang="0">
                    <a:pos x="252" y="131"/>
                  </a:cxn>
                  <a:cxn ang="0">
                    <a:pos x="240" y="128"/>
                  </a:cxn>
                  <a:cxn ang="0">
                    <a:pos x="223" y="109"/>
                  </a:cxn>
                  <a:cxn ang="0">
                    <a:pos x="202" y="103"/>
                  </a:cxn>
                  <a:cxn ang="0">
                    <a:pos x="185" y="95"/>
                  </a:cxn>
                  <a:cxn ang="0">
                    <a:pos x="171" y="70"/>
                  </a:cxn>
                  <a:cxn ang="0">
                    <a:pos x="161" y="39"/>
                  </a:cxn>
                  <a:cxn ang="0">
                    <a:pos x="148" y="39"/>
                  </a:cxn>
                  <a:cxn ang="0">
                    <a:pos x="144" y="31"/>
                  </a:cxn>
                  <a:cxn ang="0">
                    <a:pos x="137" y="33"/>
                  </a:cxn>
                  <a:cxn ang="0">
                    <a:pos x="123" y="20"/>
                  </a:cxn>
                  <a:cxn ang="0">
                    <a:pos x="100" y="14"/>
                  </a:cxn>
                  <a:cxn ang="0">
                    <a:pos x="90" y="22"/>
                  </a:cxn>
                  <a:cxn ang="0">
                    <a:pos x="69" y="14"/>
                  </a:cxn>
                  <a:cxn ang="0">
                    <a:pos x="56" y="14"/>
                  </a:cxn>
                  <a:cxn ang="0">
                    <a:pos x="50" y="3"/>
                  </a:cxn>
                  <a:cxn ang="0">
                    <a:pos x="44" y="0"/>
                  </a:cxn>
                  <a:cxn ang="0">
                    <a:pos x="35" y="3"/>
                  </a:cxn>
                  <a:cxn ang="0">
                    <a:pos x="10" y="0"/>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59" name="Freeform 35">
                <a:extLst>
                  <a:ext uri="{FF2B5EF4-FFF2-40B4-BE49-F238E27FC236}">
                    <a16:creationId xmlns:a16="http://schemas.microsoft.com/office/drawing/2014/main" xmlns="" id="{78B66546-798D-4009-8006-A02B07E9F359}"/>
                  </a:ext>
                </a:extLst>
              </p:cNvPr>
              <p:cNvSpPr>
                <a:spLocks/>
              </p:cNvSpPr>
              <p:nvPr/>
            </p:nvSpPr>
            <p:spPr bwMode="auto">
              <a:xfrm>
                <a:off x="1064" y="1925"/>
                <a:ext cx="195" cy="98"/>
              </a:xfrm>
              <a:custGeom>
                <a:avLst/>
                <a:gdLst/>
                <a:ahLst/>
                <a:cxnLst>
                  <a:cxn ang="0">
                    <a:pos x="0" y="49"/>
                  </a:cxn>
                  <a:cxn ang="0">
                    <a:pos x="17" y="20"/>
                  </a:cxn>
                  <a:cxn ang="0">
                    <a:pos x="25" y="20"/>
                  </a:cxn>
                  <a:cxn ang="0">
                    <a:pos x="38" y="6"/>
                  </a:cxn>
                  <a:cxn ang="0">
                    <a:pos x="54" y="6"/>
                  </a:cxn>
                  <a:cxn ang="0">
                    <a:pos x="58" y="3"/>
                  </a:cxn>
                  <a:cxn ang="0">
                    <a:pos x="63" y="0"/>
                  </a:cxn>
                  <a:cxn ang="0">
                    <a:pos x="83" y="17"/>
                  </a:cxn>
                  <a:cxn ang="0">
                    <a:pos x="88" y="29"/>
                  </a:cxn>
                  <a:cxn ang="0">
                    <a:pos x="92" y="23"/>
                  </a:cxn>
                  <a:cxn ang="0">
                    <a:pos x="108" y="34"/>
                  </a:cxn>
                  <a:cxn ang="0">
                    <a:pos x="117" y="34"/>
                  </a:cxn>
                  <a:cxn ang="0">
                    <a:pos x="125" y="43"/>
                  </a:cxn>
                  <a:cxn ang="0">
                    <a:pos x="138" y="49"/>
                  </a:cxn>
                  <a:cxn ang="0">
                    <a:pos x="138" y="63"/>
                  </a:cxn>
                  <a:cxn ang="0">
                    <a:pos x="163" y="63"/>
                  </a:cxn>
                  <a:cxn ang="0">
                    <a:pos x="169" y="77"/>
                  </a:cxn>
                  <a:cxn ang="0">
                    <a:pos x="184" y="77"/>
                  </a:cxn>
                  <a:cxn ang="0">
                    <a:pos x="194" y="94"/>
                  </a:cxn>
                  <a:cxn ang="0">
                    <a:pos x="188" y="97"/>
                  </a:cxn>
                  <a:cxn ang="0">
                    <a:pos x="184" y="91"/>
                  </a:cxn>
                  <a:cxn ang="0">
                    <a:pos x="182" y="88"/>
                  </a:cxn>
                  <a:cxn ang="0">
                    <a:pos x="169" y="91"/>
                  </a:cxn>
                  <a:cxn ang="0">
                    <a:pos x="165" y="94"/>
                  </a:cxn>
                  <a:cxn ang="0">
                    <a:pos x="154" y="97"/>
                  </a:cxn>
                  <a:cxn ang="0">
                    <a:pos x="136" y="97"/>
                  </a:cxn>
                  <a:cxn ang="0">
                    <a:pos x="125" y="97"/>
                  </a:cxn>
                  <a:cxn ang="0">
                    <a:pos x="125" y="88"/>
                  </a:cxn>
                  <a:cxn ang="0">
                    <a:pos x="108" y="66"/>
                  </a:cxn>
                  <a:cxn ang="0">
                    <a:pos x="108" y="51"/>
                  </a:cxn>
                  <a:cxn ang="0">
                    <a:pos x="88" y="51"/>
                  </a:cxn>
                  <a:cxn ang="0">
                    <a:pos x="81" y="43"/>
                  </a:cxn>
                  <a:cxn ang="0">
                    <a:pos x="75" y="51"/>
                  </a:cxn>
                  <a:cxn ang="0">
                    <a:pos x="69" y="40"/>
                  </a:cxn>
                  <a:cxn ang="0">
                    <a:pos x="63" y="40"/>
                  </a:cxn>
                  <a:cxn ang="0">
                    <a:pos x="63" y="26"/>
                  </a:cxn>
                  <a:cxn ang="0">
                    <a:pos x="58" y="20"/>
                  </a:cxn>
                  <a:cxn ang="0">
                    <a:pos x="40" y="23"/>
                  </a:cxn>
                  <a:cxn ang="0">
                    <a:pos x="29" y="40"/>
                  </a:cxn>
                  <a:cxn ang="0">
                    <a:pos x="15" y="43"/>
                  </a:cxn>
                  <a:cxn ang="0">
                    <a:pos x="0" y="49"/>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60" name="Freeform 36">
                <a:extLst>
                  <a:ext uri="{FF2B5EF4-FFF2-40B4-BE49-F238E27FC236}">
                    <a16:creationId xmlns:a16="http://schemas.microsoft.com/office/drawing/2014/main" xmlns="" id="{FAC55847-E8C3-4CC9-A59C-A8F5B90620FB}"/>
                  </a:ext>
                </a:extLst>
              </p:cNvPr>
              <p:cNvSpPr>
                <a:spLocks/>
              </p:cNvSpPr>
              <p:nvPr/>
            </p:nvSpPr>
            <p:spPr bwMode="auto">
              <a:xfrm>
                <a:off x="1234" y="1995"/>
                <a:ext cx="129" cy="83"/>
              </a:xfrm>
              <a:custGeom>
                <a:avLst/>
                <a:gdLst/>
                <a:ahLst/>
                <a:cxnLst>
                  <a:cxn ang="0">
                    <a:pos x="0" y="62"/>
                  </a:cxn>
                  <a:cxn ang="0">
                    <a:pos x="12" y="65"/>
                  </a:cxn>
                  <a:cxn ang="0">
                    <a:pos x="40" y="62"/>
                  </a:cxn>
                  <a:cxn ang="0">
                    <a:pos x="52" y="79"/>
                  </a:cxn>
                  <a:cxn ang="0">
                    <a:pos x="68" y="82"/>
                  </a:cxn>
                  <a:cxn ang="0">
                    <a:pos x="76" y="62"/>
                  </a:cxn>
                  <a:cxn ang="0">
                    <a:pos x="72" y="57"/>
                  </a:cxn>
                  <a:cxn ang="0">
                    <a:pos x="80" y="48"/>
                  </a:cxn>
                  <a:cxn ang="0">
                    <a:pos x="96" y="62"/>
                  </a:cxn>
                  <a:cxn ang="0">
                    <a:pos x="108" y="62"/>
                  </a:cxn>
                  <a:cxn ang="0">
                    <a:pos x="108" y="54"/>
                  </a:cxn>
                  <a:cxn ang="0">
                    <a:pos x="116" y="54"/>
                  </a:cxn>
                  <a:cxn ang="0">
                    <a:pos x="128" y="40"/>
                  </a:cxn>
                  <a:cxn ang="0">
                    <a:pos x="120" y="37"/>
                  </a:cxn>
                  <a:cxn ang="0">
                    <a:pos x="120" y="23"/>
                  </a:cxn>
                  <a:cxn ang="0">
                    <a:pos x="120" y="11"/>
                  </a:cxn>
                  <a:cxn ang="0">
                    <a:pos x="102" y="8"/>
                  </a:cxn>
                  <a:cxn ang="0">
                    <a:pos x="88" y="11"/>
                  </a:cxn>
                  <a:cxn ang="0">
                    <a:pos x="76" y="11"/>
                  </a:cxn>
                  <a:cxn ang="0">
                    <a:pos x="58" y="8"/>
                  </a:cxn>
                  <a:cxn ang="0">
                    <a:pos x="44" y="0"/>
                  </a:cxn>
                  <a:cxn ang="0">
                    <a:pos x="40" y="8"/>
                  </a:cxn>
                  <a:cxn ang="0">
                    <a:pos x="38" y="25"/>
                  </a:cxn>
                  <a:cxn ang="0">
                    <a:pos x="24" y="25"/>
                  </a:cxn>
                  <a:cxn ang="0">
                    <a:pos x="20" y="40"/>
                  </a:cxn>
                  <a:cxn ang="0">
                    <a:pos x="12" y="45"/>
                  </a:cxn>
                  <a:cxn ang="0">
                    <a:pos x="0" y="62"/>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sp>
            <p:nvSpPr>
              <p:cNvPr id="1061" name="Freeform 37">
                <a:extLst>
                  <a:ext uri="{FF2B5EF4-FFF2-40B4-BE49-F238E27FC236}">
                    <a16:creationId xmlns:a16="http://schemas.microsoft.com/office/drawing/2014/main" xmlns="" id="{96EC4D8D-204F-44F4-9927-610D24D62997}"/>
                  </a:ext>
                </a:extLst>
              </p:cNvPr>
              <p:cNvSpPr>
                <a:spLocks/>
              </p:cNvSpPr>
              <p:nvPr/>
            </p:nvSpPr>
            <p:spPr bwMode="auto">
              <a:xfrm>
                <a:off x="1155" y="2228"/>
                <a:ext cx="802" cy="1698"/>
              </a:xfrm>
              <a:custGeom>
                <a:avLst/>
                <a:gdLst/>
                <a:ahLst/>
                <a:cxnLst>
                  <a:cxn ang="0">
                    <a:pos x="92" y="28"/>
                  </a:cxn>
                  <a:cxn ang="0">
                    <a:pos x="152" y="3"/>
                  </a:cxn>
                  <a:cxn ang="0">
                    <a:pos x="127" y="59"/>
                  </a:cxn>
                  <a:cxn ang="0">
                    <a:pos x="152" y="56"/>
                  </a:cxn>
                  <a:cxn ang="0">
                    <a:pos x="177" y="53"/>
                  </a:cxn>
                  <a:cxn ang="0">
                    <a:pos x="212" y="73"/>
                  </a:cxn>
                  <a:cxn ang="0">
                    <a:pos x="322" y="103"/>
                  </a:cxn>
                  <a:cxn ang="0">
                    <a:pos x="372" y="134"/>
                  </a:cxn>
                  <a:cxn ang="0">
                    <a:pos x="437" y="151"/>
                  </a:cxn>
                  <a:cxn ang="0">
                    <a:pos x="530" y="234"/>
                  </a:cxn>
                  <a:cxn ang="0">
                    <a:pos x="581" y="338"/>
                  </a:cxn>
                  <a:cxn ang="0">
                    <a:pos x="780" y="424"/>
                  </a:cxn>
                  <a:cxn ang="0">
                    <a:pos x="782" y="567"/>
                  </a:cxn>
                  <a:cxn ang="0">
                    <a:pos x="731" y="642"/>
                  </a:cxn>
                  <a:cxn ang="0">
                    <a:pos x="723" y="751"/>
                  </a:cxn>
                  <a:cxn ang="0">
                    <a:pos x="694" y="798"/>
                  </a:cxn>
                  <a:cxn ang="0">
                    <a:pos x="647" y="879"/>
                  </a:cxn>
                  <a:cxn ang="0">
                    <a:pos x="579" y="907"/>
                  </a:cxn>
                  <a:cxn ang="0">
                    <a:pos x="544" y="991"/>
                  </a:cxn>
                  <a:cxn ang="0">
                    <a:pos x="536" y="1061"/>
                  </a:cxn>
                  <a:cxn ang="0">
                    <a:pos x="481" y="1125"/>
                  </a:cxn>
                  <a:cxn ang="0">
                    <a:pos x="448" y="1175"/>
                  </a:cxn>
                  <a:cxn ang="0">
                    <a:pos x="427" y="1200"/>
                  </a:cxn>
                  <a:cxn ang="0">
                    <a:pos x="415" y="1267"/>
                  </a:cxn>
                  <a:cxn ang="0">
                    <a:pos x="361" y="1295"/>
                  </a:cxn>
                  <a:cxn ang="0">
                    <a:pos x="318" y="1323"/>
                  </a:cxn>
                  <a:cxn ang="0">
                    <a:pos x="316" y="1387"/>
                  </a:cxn>
                  <a:cxn ang="0">
                    <a:pos x="275" y="1437"/>
                  </a:cxn>
                  <a:cxn ang="0">
                    <a:pos x="300" y="1482"/>
                  </a:cxn>
                  <a:cxn ang="0">
                    <a:pos x="259" y="1524"/>
                  </a:cxn>
                  <a:cxn ang="0">
                    <a:pos x="238" y="1597"/>
                  </a:cxn>
                  <a:cxn ang="0">
                    <a:pos x="292" y="1697"/>
                  </a:cxn>
                  <a:cxn ang="0">
                    <a:pos x="228" y="1647"/>
                  </a:cxn>
                  <a:cxn ang="0">
                    <a:pos x="187" y="1557"/>
                  </a:cxn>
                  <a:cxn ang="0">
                    <a:pos x="183" y="1323"/>
                  </a:cxn>
                  <a:cxn ang="0">
                    <a:pos x="177" y="1223"/>
                  </a:cxn>
                  <a:cxn ang="0">
                    <a:pos x="181" y="1114"/>
                  </a:cxn>
                  <a:cxn ang="0">
                    <a:pos x="189" y="1027"/>
                  </a:cxn>
                  <a:cxn ang="0">
                    <a:pos x="185" y="888"/>
                  </a:cxn>
                  <a:cxn ang="0">
                    <a:pos x="191" y="773"/>
                  </a:cxn>
                  <a:cxn ang="0">
                    <a:pos x="144" y="695"/>
                  </a:cxn>
                  <a:cxn ang="0">
                    <a:pos x="72" y="634"/>
                  </a:cxn>
                  <a:cxn ang="0">
                    <a:pos x="47" y="539"/>
                  </a:cxn>
                  <a:cxn ang="0">
                    <a:pos x="14" y="486"/>
                  </a:cxn>
                  <a:cxn ang="0">
                    <a:pos x="16" y="396"/>
                  </a:cxn>
                  <a:cxn ang="0">
                    <a:pos x="8" y="310"/>
                  </a:cxn>
                  <a:cxn ang="0">
                    <a:pos x="58" y="140"/>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grpFill/>
              <a:ln w="12700" cap="rnd" cmpd="sng">
                <a:noFill/>
                <a:prstDash val="solid"/>
                <a:round/>
                <a:headEnd type="none" w="med" len="med"/>
                <a:tailEnd type="none" w="med" len="med"/>
              </a:ln>
              <a:effectLst/>
            </p:spPr>
            <p:txBody>
              <a:bodyPr/>
              <a:lstStyle/>
              <a:p>
                <a:pPr>
                  <a:defRPr/>
                </a:pPr>
                <a:endParaRPr lang="de-DE">
                  <a:latin typeface="Arial" charset="0"/>
                </a:endParaRPr>
              </a:p>
            </p:txBody>
          </p:sp>
        </p:grpSp>
      </p:grpSp>
      <p:sp>
        <p:nvSpPr>
          <p:cNvPr id="1064" name="Rectangle 40">
            <a:extLst>
              <a:ext uri="{FF2B5EF4-FFF2-40B4-BE49-F238E27FC236}">
                <a16:creationId xmlns:a16="http://schemas.microsoft.com/office/drawing/2014/main" xmlns="" id="{DAC3F1EB-41B7-4584-8B44-0EF577FC9137}"/>
              </a:ext>
            </a:extLst>
          </p:cNvPr>
          <p:cNvSpPr>
            <a:spLocks noGrp="1" noChangeArrowheads="1"/>
          </p:cNvSpPr>
          <p:nvPr>
            <p:ph type="title"/>
          </p:nvPr>
        </p:nvSpPr>
        <p:spPr bwMode="auto">
          <a:xfrm>
            <a:off x="900113" y="-4763"/>
            <a:ext cx="8285162" cy="1366838"/>
          </a:xfrm>
          <a:prstGeom prst="rect">
            <a:avLst/>
          </a:prstGeom>
          <a:gradFill flip="none" rotWithShape="1">
            <a:gsLst>
              <a:gs pos="100000">
                <a:srgbClr val="92D050"/>
              </a:gs>
              <a:gs pos="100000">
                <a:schemeClr val="accent1">
                  <a:shade val="67500"/>
                  <a:satMod val="115000"/>
                </a:schemeClr>
              </a:gs>
              <a:gs pos="0">
                <a:schemeClr val="bg1"/>
              </a:gs>
            </a:gsLst>
            <a:lin ang="16200000" scaled="0"/>
            <a:tileRect/>
          </a:gradFill>
          <a:ln w="12700">
            <a:noFill/>
            <a:miter lim="800000"/>
            <a:headEnd/>
            <a:tailEnd/>
          </a:ln>
          <a:effectLst/>
        </p:spPr>
        <p:txBody>
          <a:bodyPr vert="horz" wrap="square" lIns="90488" tIns="44450" rIns="90488" bIns="44450" numCol="1" anchor="ctr" anchorCtr="0" compatLnSpc="1">
            <a:prstTxWarp prst="textNoShape">
              <a:avLst/>
            </a:prstTxWarp>
          </a:bodyPr>
          <a:lstStyle/>
          <a:p>
            <a:pPr lvl="0"/>
            <a:endParaRPr lang="de-DE" dirty="0"/>
          </a:p>
        </p:txBody>
      </p:sp>
      <p:pic>
        <p:nvPicPr>
          <p:cNvPr id="3" name="Grafik 42" descr="NORWAPP.T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90588" y="6416675"/>
            <a:ext cx="2254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ußzeilenplatzhalter 43">
            <a:extLst>
              <a:ext uri="{FF2B5EF4-FFF2-40B4-BE49-F238E27FC236}">
                <a16:creationId xmlns:a16="http://schemas.microsoft.com/office/drawing/2014/main" xmlns="" id="{25EAFF35-96D0-487A-85E2-0A8C97B7CB99}"/>
              </a:ext>
            </a:extLst>
          </p:cNvPr>
          <p:cNvSpPr>
            <a:spLocks noGrp="1"/>
          </p:cNvSpPr>
          <p:nvPr>
            <p:ph type="ftr" sz="quarter" idx="3"/>
          </p:nvPr>
        </p:nvSpPr>
        <p:spPr>
          <a:xfrm>
            <a:off x="1116013" y="6356350"/>
            <a:ext cx="3140075" cy="365125"/>
          </a:xfrm>
          <a:prstGeom prst="rect">
            <a:avLst/>
          </a:prstGeom>
        </p:spPr>
        <p:txBody>
          <a:bodyPr vert="horz" lIns="91440" tIns="45720" rIns="91440" bIns="45720" rtlCol="0" anchor="ctr"/>
          <a:lstStyle>
            <a:lvl1pPr algn="l" eaLnBrk="0" hangingPunct="0">
              <a:defRPr sz="1100">
                <a:solidFill>
                  <a:schemeClr val="tx1"/>
                </a:solidFill>
                <a:latin typeface="Calibri" pitchFamily="34" charset="0"/>
              </a:defRPr>
            </a:lvl1pPr>
          </a:lstStyle>
          <a:p>
            <a:pPr>
              <a:defRPr/>
            </a:pPr>
            <a:r>
              <a:rPr lang="de-DE"/>
              <a:t>STADT NORDERSTEDT – Die Oberbürgermeisterin</a:t>
            </a:r>
          </a:p>
        </p:txBody>
      </p:sp>
      <p:sp>
        <p:nvSpPr>
          <p:cNvPr id="2" name="Textfeld 1">
            <a:extLst>
              <a:ext uri="{FF2B5EF4-FFF2-40B4-BE49-F238E27FC236}">
                <a16:creationId xmlns:a16="http://schemas.microsoft.com/office/drawing/2014/main" xmlns="" id="{813F50AB-7233-4974-9B78-1262C88BAEDE}"/>
              </a:ext>
            </a:extLst>
          </p:cNvPr>
          <p:cNvSpPr txBox="1"/>
          <p:nvPr userDrawn="1"/>
        </p:nvSpPr>
        <p:spPr>
          <a:xfrm>
            <a:off x="-1273" y="0"/>
            <a:ext cx="748923" cy="6858000"/>
          </a:xfrm>
          <a:prstGeom prst="rect">
            <a:avLst/>
          </a:prstGeom>
          <a:solidFill>
            <a:srgbClr val="92D050">
              <a:alpha val="80000"/>
            </a:srgbClr>
          </a:solidFill>
        </p:spPr>
        <p:txBody>
          <a:bodyPr vert="vert270" anchor="ctr">
            <a:spAutoFit/>
          </a:bodyPr>
          <a:lstStyle/>
          <a:p>
            <a:pPr marL="720000">
              <a:lnSpc>
                <a:spcPts val="800"/>
              </a:lnSpc>
              <a:spcBef>
                <a:spcPts val="0"/>
              </a:spcBef>
              <a:spcAft>
                <a:spcPts val="0"/>
              </a:spcAft>
              <a:defRPr/>
            </a:pPr>
            <a:endParaRPr lang="de-DE" sz="800" b="1" dirty="0">
              <a:latin typeface="Calibri" panose="020F0502020204030204" pitchFamily="34" charset="0"/>
            </a:endParaRPr>
          </a:p>
          <a:p>
            <a:pPr marL="720000">
              <a:lnSpc>
                <a:spcPts val="2800"/>
              </a:lnSpc>
              <a:spcBef>
                <a:spcPts val="0"/>
              </a:spcBef>
              <a:spcAft>
                <a:spcPts val="0"/>
              </a:spcAft>
              <a:defRPr/>
            </a:pPr>
            <a:r>
              <a:rPr lang="de-DE" b="1" dirty="0">
                <a:latin typeface="Calibri" panose="020F0502020204030204" pitchFamily="34" charset="0"/>
              </a:rPr>
              <a:t>V</a:t>
            </a:r>
            <a:r>
              <a:rPr lang="de-DE" sz="2000" b="1" dirty="0">
                <a:latin typeface="Calibri" panose="020F0502020204030204" pitchFamily="34" charset="0"/>
              </a:rPr>
              <a:t>orsprung durch </a:t>
            </a:r>
            <a:r>
              <a:rPr lang="de-DE" b="1" dirty="0">
                <a:latin typeface="Calibri" panose="020F0502020204030204" pitchFamily="34" charset="0"/>
              </a:rPr>
              <a:t>N</a:t>
            </a:r>
            <a:r>
              <a:rPr lang="de-DE" sz="2000" b="1" dirty="0">
                <a:latin typeface="Calibri" panose="020F0502020204030204" pitchFamily="34" charset="0"/>
              </a:rPr>
              <a:t>achhaltigkeit </a:t>
            </a:r>
          </a:p>
          <a:p>
            <a:pPr marL="720000">
              <a:lnSpc>
                <a:spcPts val="800"/>
              </a:lnSpc>
              <a:spcBef>
                <a:spcPts val="0"/>
              </a:spcBef>
              <a:spcAft>
                <a:spcPts val="0"/>
              </a:spcAft>
              <a:defRPr/>
            </a:pPr>
            <a:endParaRPr lang="de-DE" b="1" dirty="0">
              <a:latin typeface="Calibri" panose="020F0502020204030204" pitchFamily="34" charset="0"/>
            </a:endParaRPr>
          </a:p>
        </p:txBody>
      </p:sp>
      <p:pic>
        <p:nvPicPr>
          <p:cNvPr id="4" name="Grafik 3"/>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6308725"/>
            <a:ext cx="82867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2">
            <a:extLst>
              <a:ext uri="{FF2B5EF4-FFF2-40B4-BE49-F238E27FC236}">
                <a16:creationId xmlns:a16="http://schemas.microsoft.com/office/drawing/2014/main" xmlns="" id="{B29C662E-ED65-4210-8629-8B693A2068BA}"/>
              </a:ext>
            </a:extLst>
          </p:cNvPr>
          <p:cNvSpPr>
            <a:spLocks noChangeArrowheads="1"/>
          </p:cNvSpPr>
          <p:nvPr userDrawn="1"/>
        </p:nvSpPr>
        <p:spPr bwMode="auto">
          <a:xfrm>
            <a:off x="4500563" y="6410325"/>
            <a:ext cx="4348162" cy="258763"/>
          </a:xfrm>
          <a:prstGeom prst="rect">
            <a:avLst/>
          </a:prstGeom>
          <a:noFill/>
          <a:ln w="12700">
            <a:noFill/>
            <a:miter lim="800000"/>
            <a:headEnd/>
            <a:tailEnd/>
          </a:ln>
          <a:effectLst/>
        </p:spPr>
        <p:txBody>
          <a:bodyPr lIns="90488" tIns="44450" rIns="90488" bIns="44450" anchor="ctr">
            <a:spAutoFit/>
          </a:bodyPr>
          <a:lstStyle>
            <a:lvl1pPr defTabSz="719138">
              <a:tabLst>
                <a:tab pos="3767138" algn="r"/>
                <a:tab pos="4032250" algn="r"/>
              </a:tabLst>
              <a:defRPr sz="2400">
                <a:solidFill>
                  <a:schemeClr val="tx1"/>
                </a:solidFill>
                <a:latin typeface="Arial" pitchFamily="34" charset="0"/>
              </a:defRPr>
            </a:lvl1pPr>
            <a:lvl2pPr marL="742950" indent="-285750" defTabSz="719138">
              <a:tabLst>
                <a:tab pos="3767138" algn="r"/>
                <a:tab pos="4032250" algn="r"/>
              </a:tabLst>
              <a:defRPr sz="2400">
                <a:solidFill>
                  <a:schemeClr val="tx1"/>
                </a:solidFill>
                <a:latin typeface="Arial" pitchFamily="34" charset="0"/>
              </a:defRPr>
            </a:lvl2pPr>
            <a:lvl3pPr marL="1143000" indent="-228600" defTabSz="719138">
              <a:tabLst>
                <a:tab pos="3767138" algn="r"/>
                <a:tab pos="4032250" algn="r"/>
              </a:tabLst>
              <a:defRPr sz="2400">
                <a:solidFill>
                  <a:schemeClr val="tx1"/>
                </a:solidFill>
                <a:latin typeface="Arial" pitchFamily="34" charset="0"/>
              </a:defRPr>
            </a:lvl3pPr>
            <a:lvl4pPr marL="1600200" indent="-228600" defTabSz="719138">
              <a:tabLst>
                <a:tab pos="3767138" algn="r"/>
                <a:tab pos="4032250" algn="r"/>
              </a:tabLst>
              <a:defRPr sz="2400">
                <a:solidFill>
                  <a:schemeClr val="tx1"/>
                </a:solidFill>
                <a:latin typeface="Arial" pitchFamily="34" charset="0"/>
              </a:defRPr>
            </a:lvl4pPr>
            <a:lvl5pPr marL="2057400" indent="-228600" defTabSz="719138">
              <a:tabLst>
                <a:tab pos="3767138" algn="r"/>
                <a:tab pos="4032250" algn="r"/>
              </a:tabLst>
              <a:defRPr sz="2400">
                <a:solidFill>
                  <a:schemeClr val="tx1"/>
                </a:solidFill>
                <a:latin typeface="Arial" pitchFamily="34" charset="0"/>
              </a:defRPr>
            </a:lvl5pPr>
            <a:lvl6pPr marL="25146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6pPr>
            <a:lvl7pPr marL="29718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7pPr>
            <a:lvl8pPr marL="34290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8pPr>
            <a:lvl9pPr marL="3886200" indent="-228600" defTabSz="719138" eaLnBrk="0" fontAlgn="base" hangingPunct="0">
              <a:spcBef>
                <a:spcPct val="0"/>
              </a:spcBef>
              <a:spcAft>
                <a:spcPct val="0"/>
              </a:spcAft>
              <a:tabLst>
                <a:tab pos="3767138" algn="r"/>
                <a:tab pos="4032250" algn="r"/>
              </a:tabLst>
              <a:defRPr sz="2400">
                <a:solidFill>
                  <a:schemeClr val="tx1"/>
                </a:solidFill>
                <a:latin typeface="Arial" pitchFamily="34" charset="0"/>
              </a:defRPr>
            </a:lvl9pPr>
          </a:lstStyle>
          <a:p>
            <a:pPr algn="r"/>
            <a:r>
              <a:rPr lang="de-DE" altLang="de-DE" sz="1100">
                <a:solidFill>
                  <a:srgbClr val="000000"/>
                </a:solidFill>
                <a:latin typeface="Calibri" pitchFamily="34" charset="0"/>
              </a:rPr>
              <a:t>	e-fect	 </a:t>
            </a:r>
            <a:fld id="{91C79CD7-1FE8-41DF-88E2-A56DCCA6E46B}" type="slidenum">
              <a:rPr lang="de-DE" altLang="de-DE" sz="1100">
                <a:solidFill>
                  <a:srgbClr val="000000"/>
                </a:solidFill>
                <a:latin typeface="Calibri" pitchFamily="34" charset="0"/>
              </a:rPr>
              <a:pPr algn="r"/>
              <a:t>‹Nr.›</a:t>
            </a:fld>
            <a:endParaRPr lang="de-DE" altLang="de-DE" sz="1100">
              <a:solidFill>
                <a:srgbClr val="000000"/>
              </a:solidFill>
              <a:latin typeface="Calibri" pitchFamily="34" charset="0"/>
            </a:endParaRPr>
          </a:p>
        </p:txBody>
      </p:sp>
      <p:sp>
        <p:nvSpPr>
          <p:cNvPr id="5" name="Textplatzhalter 6"/>
          <p:cNvSpPr>
            <a:spLocks noGrp="1"/>
          </p:cNvSpPr>
          <p:nvPr>
            <p:ph type="body" idx="1"/>
          </p:nvPr>
        </p:nvSpPr>
        <p:spPr bwMode="auto">
          <a:xfrm>
            <a:off x="1116013" y="137636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54" r:id="rId7"/>
    <p:sldLayoutId id="2147483961" r:id="rId8"/>
    <p:sldLayoutId id="2147483962" r:id="rId9"/>
    <p:sldLayoutId id="2147483963" r:id="rId10"/>
  </p:sldLayoutIdLst>
  <p:hf sldNum="0" hdr="0" dt="0"/>
  <p:txStyles>
    <p:titleStyle>
      <a:lvl1pPr marL="179388" algn="l" rtl="0" eaLnBrk="0" fontAlgn="base" hangingPunct="0">
        <a:spcBef>
          <a:spcPct val="0"/>
        </a:spcBef>
        <a:spcAft>
          <a:spcPct val="0"/>
        </a:spcAft>
        <a:defRPr sz="4000" b="1">
          <a:solidFill>
            <a:schemeClr val="tx2"/>
          </a:solidFill>
          <a:latin typeface="Calibri" pitchFamily="34" charset="0"/>
          <a:ea typeface="+mj-ea"/>
          <a:cs typeface="+mj-cs"/>
        </a:defRPr>
      </a:lvl1pPr>
      <a:lvl2pPr marL="179388" algn="l" rtl="0" eaLnBrk="0" fontAlgn="base" hangingPunct="0">
        <a:spcBef>
          <a:spcPct val="0"/>
        </a:spcBef>
        <a:spcAft>
          <a:spcPct val="0"/>
        </a:spcAft>
        <a:defRPr sz="4000" b="1">
          <a:solidFill>
            <a:schemeClr val="tx2"/>
          </a:solidFill>
          <a:latin typeface="Calibri" pitchFamily="34" charset="0"/>
        </a:defRPr>
      </a:lvl2pPr>
      <a:lvl3pPr marL="179388" algn="l" rtl="0" eaLnBrk="0" fontAlgn="base" hangingPunct="0">
        <a:spcBef>
          <a:spcPct val="0"/>
        </a:spcBef>
        <a:spcAft>
          <a:spcPct val="0"/>
        </a:spcAft>
        <a:defRPr sz="4000" b="1">
          <a:solidFill>
            <a:schemeClr val="tx2"/>
          </a:solidFill>
          <a:latin typeface="Calibri" pitchFamily="34" charset="0"/>
        </a:defRPr>
      </a:lvl3pPr>
      <a:lvl4pPr marL="179388" algn="l" rtl="0" eaLnBrk="0" fontAlgn="base" hangingPunct="0">
        <a:spcBef>
          <a:spcPct val="0"/>
        </a:spcBef>
        <a:spcAft>
          <a:spcPct val="0"/>
        </a:spcAft>
        <a:defRPr sz="4000" b="1">
          <a:solidFill>
            <a:schemeClr val="tx2"/>
          </a:solidFill>
          <a:latin typeface="Calibri" pitchFamily="34" charset="0"/>
        </a:defRPr>
      </a:lvl4pPr>
      <a:lvl5pPr marL="179388" algn="l" rtl="0" eaLnBrk="0" fontAlgn="base" hangingPunct="0">
        <a:spcBef>
          <a:spcPct val="0"/>
        </a:spcBef>
        <a:spcAft>
          <a:spcPct val="0"/>
        </a:spcAft>
        <a:defRPr sz="4000" b="1">
          <a:solidFill>
            <a:schemeClr val="tx2"/>
          </a:solidFill>
          <a:latin typeface="Calibri" pitchFamily="34" charset="0"/>
        </a:defRPr>
      </a:lvl5pPr>
      <a:lvl6pPr marL="457200" algn="ctr" rtl="0" eaLnBrk="0" fontAlgn="base" hangingPunct="0">
        <a:spcBef>
          <a:spcPct val="0"/>
        </a:spcBef>
        <a:spcAft>
          <a:spcPct val="0"/>
        </a:spcAft>
        <a:defRPr sz="6000">
          <a:solidFill>
            <a:schemeClr val="tx2"/>
          </a:solidFill>
          <a:latin typeface="Arial" charset="0"/>
        </a:defRPr>
      </a:lvl6pPr>
      <a:lvl7pPr marL="914400" algn="ctr" rtl="0" eaLnBrk="0" fontAlgn="base" hangingPunct="0">
        <a:spcBef>
          <a:spcPct val="0"/>
        </a:spcBef>
        <a:spcAft>
          <a:spcPct val="0"/>
        </a:spcAft>
        <a:defRPr sz="6000">
          <a:solidFill>
            <a:schemeClr val="tx2"/>
          </a:solidFill>
          <a:latin typeface="Arial" charset="0"/>
        </a:defRPr>
      </a:lvl7pPr>
      <a:lvl8pPr marL="1371600" algn="ctr" rtl="0" eaLnBrk="0" fontAlgn="base" hangingPunct="0">
        <a:spcBef>
          <a:spcPct val="0"/>
        </a:spcBef>
        <a:spcAft>
          <a:spcPct val="0"/>
        </a:spcAft>
        <a:defRPr sz="6000">
          <a:solidFill>
            <a:schemeClr val="tx2"/>
          </a:solidFill>
          <a:latin typeface="Arial" charset="0"/>
        </a:defRPr>
      </a:lvl8pPr>
      <a:lvl9pPr marL="1828800" algn="ctr" rtl="0" eaLnBrk="0" fontAlgn="base" hangingPunct="0">
        <a:spcBef>
          <a:spcPct val="0"/>
        </a:spcBef>
        <a:spcAft>
          <a:spcPct val="0"/>
        </a:spcAft>
        <a:defRPr sz="6000">
          <a:solidFill>
            <a:schemeClr val="tx2"/>
          </a:solidFill>
          <a:latin typeface="Arial" charset="0"/>
        </a:defRPr>
      </a:lvl9pPr>
    </p:titleStyle>
    <p:bodyStyle>
      <a:lvl1pPr algn="l" rtl="0" eaLnBrk="0" fontAlgn="base" hangingPunct="0">
        <a:spcBef>
          <a:spcPct val="20000"/>
        </a:spcBef>
        <a:spcAft>
          <a:spcPct val="0"/>
        </a:spcAft>
        <a:buClr>
          <a:schemeClr val="tx2"/>
        </a:buClr>
        <a:buSzPct val="75000"/>
        <a:buFont typeface="Monotype Sorts"/>
        <a:defRPr sz="2000">
          <a:solidFill>
            <a:schemeClr val="tx1"/>
          </a:solidFill>
          <a:latin typeface="Calibri" pitchFamily="34" charset="0"/>
          <a:ea typeface="+mn-ea"/>
          <a:cs typeface="+mn-cs"/>
        </a:defRPr>
      </a:lvl1pPr>
      <a:lvl2pPr marL="268288" indent="-268288" algn="l" rtl="0" eaLnBrk="0" fontAlgn="base" hangingPunct="0">
        <a:spcBef>
          <a:spcPct val="20000"/>
        </a:spcBef>
        <a:spcAft>
          <a:spcPct val="0"/>
        </a:spcAft>
        <a:buClr>
          <a:schemeClr val="tx1"/>
        </a:buClr>
        <a:buSzPct val="80000"/>
        <a:buFont typeface="Wingdings" pitchFamily="2" charset="2"/>
        <a:buChar char="§"/>
        <a:defRPr sz="2000">
          <a:solidFill>
            <a:schemeClr val="tx1"/>
          </a:solidFill>
          <a:latin typeface="Calibri" pitchFamily="34" charset="0"/>
        </a:defRPr>
      </a:lvl2pPr>
      <a:lvl3pPr marL="536575" indent="-268288" algn="l" rtl="0" eaLnBrk="0" fontAlgn="base" hangingPunct="0">
        <a:spcBef>
          <a:spcPct val="20000"/>
        </a:spcBef>
        <a:spcAft>
          <a:spcPct val="0"/>
        </a:spcAft>
        <a:buClr>
          <a:schemeClr val="tx1"/>
        </a:buClr>
        <a:buSzPct val="80000"/>
        <a:buFont typeface="Wingdings" pitchFamily="2" charset="2"/>
        <a:buChar char="ð"/>
        <a:tabLst>
          <a:tab pos="536575" algn="l"/>
        </a:tabLst>
        <a:defRPr sz="2000">
          <a:solidFill>
            <a:schemeClr val="tx1"/>
          </a:solidFill>
          <a:latin typeface="Calibri" pitchFamily="34" charset="0"/>
        </a:defRPr>
      </a:lvl3pPr>
      <a:lvl4pPr marL="804863" indent="-268288" algn="l" rtl="0" eaLnBrk="0" fontAlgn="base" hangingPunct="0">
        <a:spcBef>
          <a:spcPct val="20000"/>
        </a:spcBef>
        <a:spcAft>
          <a:spcPct val="0"/>
        </a:spcAft>
        <a:buClr>
          <a:schemeClr val="tx1"/>
        </a:buClr>
        <a:buSzPct val="80000"/>
        <a:buChar char="–"/>
        <a:defRPr sz="2000">
          <a:solidFill>
            <a:schemeClr val="tx1"/>
          </a:solidFill>
          <a:latin typeface="Calibri" pitchFamily="34" charset="0"/>
        </a:defRPr>
      </a:lvl4pPr>
      <a:lvl5pPr marL="1073150" indent="-268288" algn="l" rtl="0" eaLnBrk="0" fontAlgn="base" hangingPunct="0">
        <a:spcBef>
          <a:spcPct val="20000"/>
        </a:spcBef>
        <a:spcAft>
          <a:spcPct val="0"/>
        </a:spcAft>
        <a:buClr>
          <a:schemeClr val="tx2"/>
        </a:buClr>
        <a:buSzPct val="80000"/>
        <a:buChar char="•"/>
        <a:defRPr sz="2000">
          <a:solidFill>
            <a:schemeClr val="tx1"/>
          </a:solidFill>
          <a:latin typeface="Calibri"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Microsoft_Excel_97-2003_Worksheet2.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oleObject" Target="../embeddings/Microsoft_Excel_97-2003_Worksheet3.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Microsoft_Excel_97-2003_Worksheet4.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Microsoft_Excel_97-2003_Worksheet5.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Microsoft_Excel_97-2003_Worksheet6.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6.png"/><Relationship Id="rId4" Type="http://schemas.openxmlformats.org/officeDocument/2006/relationships/oleObject" Target="../embeddings/Microsoft_Excel_97-2003_Worksheet7.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oleObject" Target="../embeddings/Microsoft_Excel_97-2003_Worksheet8.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Microsoft_Excel_97-2003_Worksheet9.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9.png"/><Relationship Id="rId4" Type="http://schemas.openxmlformats.org/officeDocument/2006/relationships/oleObject" Target="../embeddings/Microsoft_Excel_97-2003_Worksheet10.xls"/></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0.png"/><Relationship Id="rId4" Type="http://schemas.openxmlformats.org/officeDocument/2006/relationships/oleObject" Target="../embeddings/Microsoft_Excel_97-2003_Worksheet11.xls"/></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12.vml"/><Relationship Id="rId5" Type="http://schemas.openxmlformats.org/officeDocument/2006/relationships/image" Target="../media/image21.png"/><Relationship Id="rId4" Type="http://schemas.openxmlformats.org/officeDocument/2006/relationships/oleObject" Target="../embeddings/Microsoft_Excel_97-2003_Worksheet12.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vmlDrawing" Target="../drawings/vmlDrawing13.vml"/><Relationship Id="rId5" Type="http://schemas.openxmlformats.org/officeDocument/2006/relationships/image" Target="../media/image22.png"/><Relationship Id="rId4" Type="http://schemas.openxmlformats.org/officeDocument/2006/relationships/oleObject" Target="../embeddings/Microsoft_Excel_97-2003_Worksheet13.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embeddings/Microsoft_Excel_97-2003_Worksheet14.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noChangeArrowheads="1"/>
          </p:cNvSpPr>
          <p:nvPr>
            <p:ph type="ctrTitle"/>
          </p:nvPr>
        </p:nvSpPr>
        <p:spPr>
          <a:xfrm>
            <a:off x="4140200" y="2274937"/>
            <a:ext cx="4318000" cy="216217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pPr algn="ctr"/>
            <a:r>
              <a:rPr lang="de-DE" altLang="de-DE" sz="4800" dirty="0" smtClean="0"/>
              <a:t>Vorsprung durch Nachhaltigkeit</a:t>
            </a:r>
            <a:br>
              <a:rPr lang="de-DE" altLang="de-DE" sz="4800" dirty="0" smtClean="0"/>
            </a:br>
            <a:r>
              <a:rPr lang="de-DE" altLang="de-DE" sz="2800" dirty="0" smtClean="0"/>
              <a:t>- Bericht zur Befragung - </a:t>
            </a:r>
            <a:endParaRPr lang="de-DE" altLang="de-DE" sz="4800" dirty="0" smtClean="0"/>
          </a:p>
        </p:txBody>
      </p:sp>
      <p:pic>
        <p:nvPicPr>
          <p:cNvPr id="6" name="Grafik 5" descr="Luftbild 2007_04_26.JPG">
            <a:extLst>
              <a:ext uri="{FF2B5EF4-FFF2-40B4-BE49-F238E27FC236}">
                <a16:creationId xmlns:a16="http://schemas.microsoft.com/office/drawing/2014/main" xmlns="" id="{229CA53E-0FE0-41B3-998A-4C6299A74A96}"/>
              </a:ext>
            </a:extLst>
          </p:cNvPr>
          <p:cNvPicPr>
            <a:picLocks noChangeAspect="1"/>
          </p:cNvPicPr>
          <p:nvPr/>
        </p:nvPicPr>
        <p:blipFill>
          <a:blip r:embed="rId2">
            <a:clrChange>
              <a:clrFrom>
                <a:srgbClr val="CCCCCC"/>
              </a:clrFrom>
              <a:clrTo>
                <a:srgbClr val="CCCCCC">
                  <a:alpha val="0"/>
                </a:srgbClr>
              </a:clrTo>
            </a:clrChange>
          </a:blip>
          <a:srcRect l="476" t="337" r="476" b="337"/>
          <a:stretch>
            <a:fillRect/>
          </a:stretch>
        </p:blipFill>
        <p:spPr bwMode="auto">
          <a:xfrm>
            <a:off x="987425" y="1701800"/>
            <a:ext cx="2792413" cy="39592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Fußzeilenplatzhalter 4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xmlns="" id="{39CDB0D7-C577-4623-A7C2-753C29E6C395}"/>
              </a:ext>
            </a:extLst>
          </p:cNvPr>
          <p:cNvSpPr>
            <a:spLocks noGrp="1"/>
          </p:cNvSpPr>
          <p:nvPr>
            <p:ph type="title"/>
          </p:nvPr>
        </p:nvSpPr>
        <p:spPr>
          <a:xfrm>
            <a:off x="858838" y="-26988"/>
            <a:ext cx="8285162" cy="1366838"/>
          </a:xfrm>
        </p:spPr>
        <p:txBody>
          <a:bodyPr/>
          <a:lstStyle/>
          <a:p>
            <a:pPr>
              <a:defRPr/>
            </a:pPr>
            <a:r>
              <a:rPr lang="de-DE" altLang="de-DE" dirty="0"/>
              <a:t>Beschreibung der Stichprobe</a:t>
            </a:r>
            <a:endParaRPr lang="de-DE" altLang="de-DE" dirty="0">
              <a:latin typeface="Calibri" charset="0"/>
            </a:endParaRPr>
          </a:p>
        </p:txBody>
      </p:sp>
      <p:sp>
        <p:nvSpPr>
          <p:cNvPr id="21507"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8" name="Inhaltsplatzhalter 1">
            <a:extLst>
              <a:ext uri="{FF2B5EF4-FFF2-40B4-BE49-F238E27FC236}">
                <a16:creationId xmlns:a16="http://schemas.microsoft.com/office/drawing/2014/main" xmlns="" id="{AAB0FFEC-A4BB-4522-A29C-F51BC968E1A3}"/>
              </a:ext>
            </a:extLst>
          </p:cNvPr>
          <p:cNvSpPr txBox="1">
            <a:spLocks/>
          </p:cNvSpPr>
          <p:nvPr/>
        </p:nvSpPr>
        <p:spPr>
          <a:xfrm>
            <a:off x="1043608" y="1474440"/>
            <a:ext cx="7585075" cy="4114800"/>
          </a:xfrm>
          <a:prstGeom prst="rect">
            <a:avLst/>
          </a:prstGeom>
          <a:extLst/>
        </p:spPr>
        <p:txBody>
          <a:bodyPr>
            <a:normAutofit/>
          </a:bodyPr>
          <a:lstStyle>
            <a:lvl1pPr algn="l" rtl="0" eaLnBrk="0" fontAlgn="base" hangingPunct="0">
              <a:spcBef>
                <a:spcPct val="20000"/>
              </a:spcBef>
              <a:spcAft>
                <a:spcPct val="0"/>
              </a:spcAft>
              <a:buClr>
                <a:schemeClr val="tx2"/>
              </a:buClr>
              <a:buSzPct val="75000"/>
              <a:buFont typeface="Monotype Sorts"/>
              <a:defRPr sz="2000">
                <a:solidFill>
                  <a:schemeClr val="tx1"/>
                </a:solidFill>
                <a:latin typeface="Calibri" pitchFamily="34" charset="0"/>
                <a:ea typeface="+mn-ea"/>
                <a:cs typeface="+mn-cs"/>
              </a:defRPr>
            </a:lvl1pPr>
            <a:lvl2pPr marL="268288" indent="-268288" algn="l" rtl="0" eaLnBrk="0" fontAlgn="base" hangingPunct="0">
              <a:spcBef>
                <a:spcPct val="20000"/>
              </a:spcBef>
              <a:spcAft>
                <a:spcPct val="0"/>
              </a:spcAft>
              <a:buClr>
                <a:schemeClr val="tx1"/>
              </a:buClr>
              <a:buSzPct val="80000"/>
              <a:buFont typeface="Wingdings" panose="05000000000000000000" pitchFamily="2" charset="2"/>
              <a:buChar char="§"/>
              <a:defRPr sz="2000">
                <a:solidFill>
                  <a:schemeClr val="tx1"/>
                </a:solidFill>
                <a:latin typeface="Calibri" pitchFamily="34" charset="0"/>
              </a:defRPr>
            </a:lvl2pPr>
            <a:lvl3pPr marL="536575" indent="-268288" algn="l" rtl="0" eaLnBrk="0" fontAlgn="base" hangingPunct="0">
              <a:spcBef>
                <a:spcPct val="20000"/>
              </a:spcBef>
              <a:spcAft>
                <a:spcPct val="0"/>
              </a:spcAft>
              <a:buClr>
                <a:schemeClr val="tx1"/>
              </a:buClr>
              <a:buSzPct val="80000"/>
              <a:buFont typeface="Wingdings" panose="05000000000000000000" pitchFamily="2" charset="2"/>
              <a:buChar char="ð"/>
              <a:tabLst>
                <a:tab pos="536575" algn="l"/>
              </a:tabLst>
              <a:defRPr sz="2000">
                <a:solidFill>
                  <a:schemeClr val="tx1"/>
                </a:solidFill>
                <a:latin typeface="Calibri" pitchFamily="34" charset="0"/>
              </a:defRPr>
            </a:lvl3pPr>
            <a:lvl4pPr marL="804863" indent="-268288" algn="l" rtl="0" eaLnBrk="0" fontAlgn="base" hangingPunct="0">
              <a:spcBef>
                <a:spcPct val="20000"/>
              </a:spcBef>
              <a:spcAft>
                <a:spcPct val="0"/>
              </a:spcAft>
              <a:buClr>
                <a:schemeClr val="tx1"/>
              </a:buClr>
              <a:buSzPct val="80000"/>
              <a:buChar char="–"/>
              <a:defRPr sz="2000">
                <a:solidFill>
                  <a:schemeClr val="tx1"/>
                </a:solidFill>
                <a:latin typeface="Calibri" pitchFamily="34" charset="0"/>
              </a:defRPr>
            </a:lvl4pPr>
            <a:lvl5pPr marL="1073150" indent="-268288" algn="l" rtl="0" eaLnBrk="0" fontAlgn="base" hangingPunct="0">
              <a:spcBef>
                <a:spcPct val="20000"/>
              </a:spcBef>
              <a:spcAft>
                <a:spcPct val="0"/>
              </a:spcAft>
              <a:buClr>
                <a:schemeClr val="tx2"/>
              </a:buClr>
              <a:buSzPct val="80000"/>
              <a:buChar char="•"/>
              <a:defRPr sz="2000">
                <a:solidFill>
                  <a:schemeClr val="tx1"/>
                </a:solidFill>
                <a:latin typeface="Calibri"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defRPr/>
            </a:pPr>
            <a:r>
              <a:rPr lang="de-DE" altLang="de-DE" kern="0" dirty="0" smtClean="0">
                <a:ea typeface="MS PGothic" charset="-128"/>
              </a:rPr>
              <a:t>Aus der Zukunftsstadt-Umfrage wurden </a:t>
            </a:r>
            <a:r>
              <a:rPr lang="de-DE" altLang="de-DE" kern="0" dirty="0">
                <a:ea typeface="MS PGothic" charset="-128"/>
              </a:rPr>
              <a:t>insgesamt </a:t>
            </a:r>
            <a:r>
              <a:rPr lang="de-DE" altLang="de-DE" b="1" kern="0" dirty="0" smtClean="0">
                <a:ea typeface="MS PGothic" charset="-128"/>
              </a:rPr>
              <a:t>1.309 gültige </a:t>
            </a:r>
            <a:r>
              <a:rPr lang="de-DE" altLang="de-DE" b="1" kern="0" dirty="0">
                <a:ea typeface="MS PGothic" charset="-128"/>
              </a:rPr>
              <a:t>Datensätze </a:t>
            </a:r>
            <a:r>
              <a:rPr lang="de-DE" altLang="de-DE" kern="0" dirty="0" smtClean="0">
                <a:ea typeface="MS PGothic" charset="-128"/>
              </a:rPr>
              <a:t>(n </a:t>
            </a:r>
            <a:r>
              <a:rPr lang="de-DE" altLang="de-DE" kern="0" dirty="0">
                <a:ea typeface="MS PGothic" charset="-128"/>
              </a:rPr>
              <a:t>= </a:t>
            </a:r>
            <a:r>
              <a:rPr lang="de-DE" altLang="de-DE" kern="0" dirty="0" smtClean="0">
                <a:ea typeface="MS PGothic" charset="-128"/>
              </a:rPr>
              <a:t>1309) ausgewertet</a:t>
            </a:r>
            <a:r>
              <a:rPr lang="de-DE" altLang="de-DE" kern="0" dirty="0">
                <a:ea typeface="MS PGothic" charset="-128"/>
              </a:rPr>
              <a:t>. Die sozidemografische Verteilung entsprach </a:t>
            </a:r>
            <a:r>
              <a:rPr lang="de-DE" altLang="de-DE" kern="0" dirty="0" smtClean="0">
                <a:ea typeface="MS PGothic" charset="-128"/>
              </a:rPr>
              <a:t>mit 48,7</a:t>
            </a:r>
            <a:r>
              <a:rPr lang="de-DE" altLang="de-DE" kern="0" dirty="0">
                <a:ea typeface="MS PGothic" charset="-128"/>
              </a:rPr>
              <a:t>% Männern und 51,3% </a:t>
            </a:r>
            <a:r>
              <a:rPr lang="de-DE" altLang="de-DE" kern="0" dirty="0" smtClean="0">
                <a:ea typeface="MS PGothic" charset="-128"/>
              </a:rPr>
              <a:t>Frauen </a:t>
            </a:r>
            <a:r>
              <a:rPr lang="de-DE" altLang="de-DE" kern="0" dirty="0">
                <a:ea typeface="MS PGothic" charset="-128"/>
              </a:rPr>
              <a:t>sowie in Bildungsgrad und Wohnort ungefähr den entsprechenden Anteilen in der Bevölkerung in Norderstedt (siehe Tabellen auf den folgenden Seiten)</a:t>
            </a:r>
          </a:p>
          <a:p>
            <a:pPr>
              <a:defRPr/>
            </a:pPr>
            <a:endParaRPr lang="de-DE" altLang="de-DE" kern="0" dirty="0">
              <a:ea typeface="MS PGothic" charset="-128"/>
            </a:endParaRPr>
          </a:p>
          <a:p>
            <a:pPr marL="342900" indent="-342900">
              <a:buFont typeface="Wingdings" charset="2"/>
              <a:buChar char="§"/>
              <a:defRPr/>
            </a:pPr>
            <a:endParaRPr lang="de-DE" altLang="de-DE" kern="0" dirty="0">
              <a:ea typeface="MS PGothic" charset="-128"/>
            </a:endParaRPr>
          </a:p>
          <a:p>
            <a:pPr marL="611188" lvl="1" indent="-342900">
              <a:buFont typeface="Wingdings" charset="2"/>
              <a:buChar char="§"/>
              <a:defRPr/>
            </a:pPr>
            <a:endParaRPr lang="de-DE" altLang="de-DE" kern="0" dirty="0">
              <a:ea typeface="MS PGothic" charset="-128"/>
            </a:endParaRPr>
          </a:p>
          <a:p>
            <a:pPr marL="611188" lvl="1" indent="-342900">
              <a:buFont typeface="Arial" charset="0"/>
              <a:buChar char="•"/>
              <a:defRPr/>
            </a:pPr>
            <a:endParaRPr lang="de-DE" altLang="de-DE" kern="0" dirty="0">
              <a:ea typeface="MS PGothic" charset="-128"/>
            </a:endParaRPr>
          </a:p>
          <a:p>
            <a:pPr marL="342900" indent="-342900">
              <a:buFont typeface="Wingdings" charset="2"/>
              <a:buChar char="§"/>
              <a:defRPr/>
            </a:pPr>
            <a:endParaRPr lang="de-DE" kern="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xmlns="" id="{BCE9BAA2-F768-44CC-9767-533CC6944527}"/>
              </a:ext>
            </a:extLst>
          </p:cNvPr>
          <p:cNvSpPr>
            <a:spLocks noGrp="1"/>
          </p:cNvSpPr>
          <p:nvPr>
            <p:ph type="title"/>
          </p:nvPr>
        </p:nvSpPr>
        <p:spPr>
          <a:xfrm>
            <a:off x="858838" y="-27384"/>
            <a:ext cx="8285162" cy="1366838"/>
          </a:xfrm>
        </p:spPr>
        <p:txBody>
          <a:bodyPr/>
          <a:lstStyle/>
          <a:p>
            <a:pPr>
              <a:defRPr/>
            </a:pPr>
            <a:r>
              <a:rPr lang="de-DE" altLang="de-DE" dirty="0"/>
              <a:t>Stichprobe: </a:t>
            </a:r>
            <a:r>
              <a:rPr lang="de-DE" altLang="de-DE" dirty="0" smtClean="0"/>
              <a:t>Soziodemographie/1</a:t>
            </a:r>
            <a:endParaRPr lang="de-DE" altLang="de-DE" dirty="0">
              <a:latin typeface="Calibri" charset="0"/>
            </a:endParaRPr>
          </a:p>
        </p:txBody>
      </p:sp>
      <p:sp>
        <p:nvSpPr>
          <p:cNvPr id="23555"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graphicFrame>
        <p:nvGraphicFramePr>
          <p:cNvPr id="6" name="Group 4">
            <a:extLst>
              <a:ext uri="{FF2B5EF4-FFF2-40B4-BE49-F238E27FC236}">
                <a16:creationId xmlns:a16="http://schemas.microsoft.com/office/drawing/2014/main" xmlns="" id="{D92CDEDE-53AA-4165-9FF6-119705D4C8C5}"/>
              </a:ext>
            </a:extLst>
          </p:cNvPr>
          <p:cNvGraphicFramePr>
            <a:graphicFrameLocks noGrp="1"/>
          </p:cNvGraphicFramePr>
          <p:nvPr>
            <p:extLst>
              <p:ext uri="{D42A27DB-BD31-4B8C-83A1-F6EECF244321}">
                <p14:modId xmlns:p14="http://schemas.microsoft.com/office/powerpoint/2010/main" val="205616829"/>
              </p:ext>
            </p:extLst>
          </p:nvPr>
        </p:nvGraphicFramePr>
        <p:xfrm>
          <a:off x="1116013" y="1412776"/>
          <a:ext cx="3671887" cy="4075111"/>
        </p:xfrm>
        <a:graphic>
          <a:graphicData uri="http://schemas.openxmlformats.org/drawingml/2006/table">
            <a:tbl>
              <a:tblPr/>
              <a:tblGrid>
                <a:gridCol w="1177925">
                  <a:extLst>
                    <a:ext uri="{9D8B030D-6E8A-4147-A177-3AD203B41FA5}">
                      <a16:colId xmlns:a16="http://schemas.microsoft.com/office/drawing/2014/main" xmlns="" val="20000"/>
                    </a:ext>
                  </a:extLst>
                </a:gridCol>
                <a:gridCol w="1731962">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304812">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dirty="0">
                          <a:ln>
                            <a:noFill/>
                          </a:ln>
                          <a:solidFill>
                            <a:schemeClr val="tx1"/>
                          </a:solidFill>
                          <a:effectLst/>
                          <a:latin typeface="Calibri" charset="0"/>
                        </a:rPr>
                        <a:t>Merkmal</a:t>
                      </a:r>
                    </a:p>
                  </a:txBody>
                  <a:tcPr marL="91420" marR="91420" marT="45726" marB="45726"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endParaRPr kumimoji="0" lang="de-DE" altLang="de-DE" sz="1400" b="0" i="0" u="none" strike="noStrike" cap="none" normalizeH="0" baseline="0" dirty="0">
                        <a:ln>
                          <a:noFill/>
                        </a:ln>
                        <a:solidFill>
                          <a:schemeClr val="tx1"/>
                        </a:solidFill>
                        <a:effectLst/>
                        <a:latin typeface="Calibri" charset="0"/>
                      </a:endParaRPr>
                    </a:p>
                  </a:txBody>
                  <a:tcPr marL="91420" marR="91420" marT="45726" marB="45726"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a:ln>
                            <a:noFill/>
                          </a:ln>
                          <a:solidFill>
                            <a:schemeClr val="tx1"/>
                          </a:solidFill>
                          <a:effectLst/>
                          <a:latin typeface="Calibri" charset="0"/>
                        </a:rPr>
                        <a:t>Prozent</a:t>
                      </a:r>
                    </a:p>
                  </a:txBody>
                  <a:tcPr marL="91420" marR="91420" marT="45726" marB="45726"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extLst>
                  <a:ext uri="{0D108BD9-81ED-4DB2-BD59-A6C34878D82A}">
                    <a16:rowId xmlns:a16="http://schemas.microsoft.com/office/drawing/2014/main" xmlns="" val="10000"/>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Geschlecht</a:t>
                      </a:r>
                    </a:p>
                  </a:txBody>
                  <a:tcPr marL="17996" marR="17996" marT="18003" marB="18003"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Weiblich</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51,3</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1"/>
                  </a:ext>
                </a:extLst>
              </a:tr>
              <a:tr h="249237">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Männlich</a:t>
                      </a:r>
                    </a:p>
                  </a:txBody>
                  <a:tcPr marL="17996" marR="17996"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48,7</a:t>
                      </a:r>
                    </a:p>
                  </a:txBody>
                  <a:tcPr marL="17996" marR="17996"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Alter</a:t>
                      </a:r>
                    </a:p>
                  </a:txBody>
                  <a:tcPr marL="17996" marR="17996" marT="18003" marB="18003"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&lt; 18 Jahre</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8,1</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3"/>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18-24 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4,7</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4"/>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25-34 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14,0</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35-44Jahre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17,4</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6"/>
                  </a:ext>
                </a:extLst>
              </a:tr>
              <a:tr h="249237">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45-54 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20,4</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55-64 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17,4</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8"/>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65-74 Jahre</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11,7</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9"/>
                  </a:ext>
                </a:extLst>
              </a:tr>
              <a:tr h="261937">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 75 Jahre</a:t>
                      </a:r>
                    </a:p>
                  </a:txBody>
                  <a:tcPr marL="17996" marR="17996"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6,3</a:t>
                      </a:r>
                    </a:p>
                  </a:txBody>
                  <a:tcPr marL="17996" marR="17996"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Wohnort</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22844</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31,7</a:t>
                      </a:r>
                    </a:p>
                  </a:txBody>
                  <a:tcPr marL="17996" marR="17996"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11"/>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22846</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25,6</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2"/>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22848</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14,8</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3"/>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22850</a:t>
                      </a:r>
                    </a:p>
                  </a:txBody>
                  <a:tcPr marL="17996" marR="17996"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20,0</a:t>
                      </a:r>
                    </a:p>
                  </a:txBody>
                  <a:tcPr marL="17996" marR="17996"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4"/>
                  </a:ext>
                </a:extLst>
              </a:tr>
              <a:tr h="250824">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dirty="0">
                        <a:ln>
                          <a:noFill/>
                        </a:ln>
                        <a:solidFill>
                          <a:schemeClr val="tx1"/>
                        </a:solidFill>
                        <a:effectLst/>
                        <a:latin typeface="Calibri" charset="0"/>
                      </a:endParaRPr>
                    </a:p>
                  </a:txBody>
                  <a:tcPr marL="17996" marR="17996" marT="18003" marB="180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22851</a:t>
                      </a:r>
                    </a:p>
                  </a:txBody>
                  <a:tcPr marL="17996" marR="17996" marT="18003" marB="180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dirty="0">
                          <a:ln>
                            <a:noFill/>
                          </a:ln>
                          <a:solidFill>
                            <a:schemeClr val="tx1"/>
                          </a:solidFill>
                          <a:effectLst/>
                          <a:latin typeface="Calibri" charset="0"/>
                        </a:rPr>
                        <a:t>7,9</a:t>
                      </a:r>
                    </a:p>
                  </a:txBody>
                  <a:tcPr marL="17996" marR="17996" marT="18003" marB="180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5"/>
                  </a:ext>
                </a:extLst>
              </a:tr>
            </a:tbl>
          </a:graphicData>
        </a:graphic>
      </p:graphicFrame>
      <p:graphicFrame>
        <p:nvGraphicFramePr>
          <p:cNvPr id="7" name="Group 82">
            <a:extLst>
              <a:ext uri="{FF2B5EF4-FFF2-40B4-BE49-F238E27FC236}">
                <a16:creationId xmlns:a16="http://schemas.microsoft.com/office/drawing/2014/main" xmlns="" id="{2457C5C0-65AF-4B04-8547-2540F144142B}"/>
              </a:ext>
            </a:extLst>
          </p:cNvPr>
          <p:cNvGraphicFramePr>
            <a:graphicFrameLocks noGrp="1"/>
          </p:cNvGraphicFramePr>
          <p:nvPr>
            <p:extLst>
              <p:ext uri="{D42A27DB-BD31-4B8C-83A1-F6EECF244321}">
                <p14:modId xmlns:p14="http://schemas.microsoft.com/office/powerpoint/2010/main" val="888587118"/>
              </p:ext>
            </p:extLst>
          </p:nvPr>
        </p:nvGraphicFramePr>
        <p:xfrm>
          <a:off x="4932363" y="1412776"/>
          <a:ext cx="3859212" cy="4851400"/>
        </p:xfrm>
        <a:graphic>
          <a:graphicData uri="http://schemas.openxmlformats.org/drawingml/2006/table">
            <a:tbl>
              <a:tblPr/>
              <a:tblGrid>
                <a:gridCol w="1104900">
                  <a:extLst>
                    <a:ext uri="{9D8B030D-6E8A-4147-A177-3AD203B41FA5}">
                      <a16:colId xmlns:a16="http://schemas.microsoft.com/office/drawing/2014/main" xmlns="" val="20000"/>
                    </a:ext>
                  </a:extLst>
                </a:gridCol>
                <a:gridCol w="1941512">
                  <a:extLst>
                    <a:ext uri="{9D8B030D-6E8A-4147-A177-3AD203B41FA5}">
                      <a16:colId xmlns:a16="http://schemas.microsoft.com/office/drawing/2014/main" xmlns="" val="20001"/>
                    </a:ext>
                  </a:extLst>
                </a:gridCol>
                <a:gridCol w="812800">
                  <a:extLst>
                    <a:ext uri="{9D8B030D-6E8A-4147-A177-3AD203B41FA5}">
                      <a16:colId xmlns:a16="http://schemas.microsoft.com/office/drawing/2014/main" xmlns="" val="20002"/>
                    </a:ext>
                  </a:extLst>
                </a:gridCol>
              </a:tblGrid>
              <a:tr h="304822">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dirty="0">
                          <a:ln>
                            <a:noFill/>
                          </a:ln>
                          <a:solidFill>
                            <a:schemeClr val="tx1"/>
                          </a:solidFill>
                          <a:effectLst/>
                          <a:latin typeface="Calibri" charset="0"/>
                        </a:rPr>
                        <a:t>Merkmal</a:t>
                      </a:r>
                    </a:p>
                  </a:txBody>
                  <a:tcPr marL="91432" marR="91432" marT="45725" marB="45725"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endParaRPr kumimoji="0" lang="de-DE" altLang="de-DE" sz="1400" b="0" i="0" u="none" strike="noStrike" cap="none" normalizeH="0" baseline="0">
                        <a:ln>
                          <a:noFill/>
                        </a:ln>
                        <a:solidFill>
                          <a:schemeClr val="tx1"/>
                        </a:solidFill>
                        <a:effectLst/>
                        <a:latin typeface="Calibri" charset="0"/>
                      </a:endParaRPr>
                    </a:p>
                  </a:txBody>
                  <a:tcPr marL="91432" marR="91432" marT="45725" marB="45725"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a:ln>
                            <a:noFill/>
                          </a:ln>
                          <a:solidFill>
                            <a:schemeClr val="tx1"/>
                          </a:solidFill>
                          <a:effectLst/>
                          <a:latin typeface="Calibri" charset="0"/>
                        </a:rPr>
                        <a:t>Prozent</a:t>
                      </a:r>
                    </a:p>
                  </a:txBody>
                  <a:tcPr marL="91432" marR="91432" marT="45725" marB="45725"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extLst>
                  <a:ext uri="{0D108BD9-81ED-4DB2-BD59-A6C34878D82A}">
                    <a16:rowId xmlns:a16="http://schemas.microsoft.com/office/drawing/2014/main" xmlns="" val="10000"/>
                  </a:ext>
                </a:extLst>
              </a:tr>
              <a:tr h="25877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Berufstätigkeit</a:t>
                      </a:r>
                    </a:p>
                  </a:txBody>
                  <a:tcPr marL="17998" marR="17998" marT="18003" marB="18003"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Vollzeit berufstätig</a:t>
                      </a:r>
                    </a:p>
                  </a:txBody>
                  <a:tcPr marL="17998" marR="17998"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46,8</a:t>
                      </a:r>
                    </a:p>
                  </a:txBody>
                  <a:tcPr marL="17998" marR="17998"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1"/>
                  </a:ext>
                </a:extLst>
              </a:tr>
              <a:tr h="25242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In Teilzeit</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16,3</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2"/>
                  </a:ext>
                </a:extLst>
              </a:tr>
              <a:tr h="25401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Erwerbslos/Arbeitssuchend</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1,3</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3"/>
                  </a:ext>
                </a:extLst>
              </a:tr>
              <a:tr h="43226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dirty="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chemeClr val="tx1"/>
                          </a:solidFill>
                          <a:effectLst/>
                          <a:latin typeface="Calibri" charset="0"/>
                        </a:rPr>
                        <a:t>Schüler/in / Student/in / AZUBI</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10,6</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4"/>
                  </a:ext>
                </a:extLst>
              </a:tr>
              <a:tr h="25401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Hausfrau/-mann</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2,0</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r h="25401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dirty="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chemeClr val="tx1"/>
                          </a:solidFill>
                          <a:effectLst/>
                          <a:latin typeface="Calibri" charset="0"/>
                        </a:rPr>
                        <a:t>Rentner/in / Pensionär/in</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20,9</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6"/>
                  </a:ext>
                </a:extLst>
              </a:tr>
              <a:tr h="25242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In Elternzeit/Sabbatical</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2,0</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25401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FSJ/FÖJ/BFD</a:t>
                      </a:r>
                    </a:p>
                  </a:txBody>
                  <a:tcPr marL="17998" marR="17998"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a:t>
                      </a:r>
                    </a:p>
                  </a:txBody>
                  <a:tcPr marL="17998" marR="17998" marT="18003" marB="18003"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5401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Erwerbstyp</a:t>
                      </a:r>
                    </a:p>
                  </a:txBody>
                  <a:tcPr marL="17998" marR="17998"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Angestellte/r</a:t>
                      </a:r>
                    </a:p>
                  </a:txBody>
                  <a:tcPr marL="17998" marR="17998"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79,0</a:t>
                      </a:r>
                    </a:p>
                  </a:txBody>
                  <a:tcPr marL="17998" marR="17998" marT="18003" marB="18003"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9"/>
                  </a:ext>
                </a:extLst>
              </a:tr>
              <a:tr h="26512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Beamte/r</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6,8</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0"/>
                  </a:ext>
                </a:extLst>
              </a:tr>
              <a:tr h="43226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Selbständige/r  freiberuflich tätig</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12,4</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1"/>
                  </a:ext>
                </a:extLst>
              </a:tr>
              <a:tr h="43226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Doppelte Beschäftigunugs-verhältnisse</a:t>
                      </a:r>
                      <a:r>
                        <a:rPr kumimoji="0" lang="de-DE" altLang="de-DE" sz="1300" b="0" i="0" u="none" strike="noStrike" cap="none" normalizeH="0" baseline="30000">
                          <a:ln>
                            <a:noFill/>
                          </a:ln>
                          <a:solidFill>
                            <a:schemeClr val="tx1"/>
                          </a:solidFill>
                          <a:effectLst/>
                          <a:latin typeface="Calibri" charset="0"/>
                        </a:rPr>
                        <a:t>1</a:t>
                      </a:r>
                    </a:p>
                  </a:txBody>
                  <a:tcPr marL="17998" marR="17998" marT="18003" marB="18003"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1,9</a:t>
                      </a:r>
                    </a:p>
                  </a:txBody>
                  <a:tcPr marL="17998" marR="17998" marT="18003" marB="18003"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2"/>
                  </a:ext>
                </a:extLst>
              </a:tr>
              <a:tr h="950961">
                <a:tc gridSpan="3">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30000" dirty="0">
                          <a:ln>
                            <a:noFill/>
                          </a:ln>
                          <a:solidFill>
                            <a:schemeClr val="tx1"/>
                          </a:solidFill>
                          <a:effectLst/>
                          <a:latin typeface="Calibri" charset="0"/>
                        </a:rPr>
                        <a:t>1 </a:t>
                      </a:r>
                      <a:r>
                        <a:rPr kumimoji="0" lang="de-DE" altLang="de-DE" sz="1200" b="0" i="0" u="none" strike="noStrike" cap="none" normalizeH="0" baseline="0" dirty="0">
                          <a:ln>
                            <a:noFill/>
                          </a:ln>
                          <a:solidFill>
                            <a:schemeClr val="tx1"/>
                          </a:solidFill>
                          <a:effectLst/>
                          <a:latin typeface="Calibri" charset="0"/>
                        </a:rPr>
                        <a:t>diese Kategorie wurde neu eingeführt, um „Doppelangaben“ (keine Instruktion nur eine Angabe zu machen) berücksichtigen zu können, sie ergeben sich ausschließlich über die Kombination „Angestellte/</a:t>
                      </a:r>
                      <a:r>
                        <a:rPr kumimoji="0" lang="de-DE" altLang="de-DE" sz="1200" b="0" i="0" u="none" strike="noStrike" cap="none" normalizeH="0" baseline="0" dirty="0" err="1">
                          <a:ln>
                            <a:noFill/>
                          </a:ln>
                          <a:solidFill>
                            <a:schemeClr val="tx1"/>
                          </a:solidFill>
                          <a:effectLst/>
                          <a:latin typeface="Calibri" charset="0"/>
                        </a:rPr>
                        <a:t>r</a:t>
                      </a:r>
                      <a:r>
                        <a:rPr kumimoji="0" lang="de-DE" altLang="de-DE" sz="1200" b="0" i="0" u="none" strike="noStrike" cap="none" normalizeH="0" baseline="0" dirty="0">
                          <a:ln>
                            <a:noFill/>
                          </a:ln>
                          <a:solidFill>
                            <a:schemeClr val="tx1"/>
                          </a:solidFill>
                          <a:effectLst/>
                          <a:latin typeface="Calibri" charset="0"/>
                        </a:rPr>
                        <a:t>“ und „Selbständige/</a:t>
                      </a:r>
                      <a:r>
                        <a:rPr kumimoji="0" lang="de-DE" altLang="de-DE" sz="1200" b="0" i="0" u="none" strike="noStrike" cap="none" normalizeH="0" baseline="0" dirty="0" err="1">
                          <a:ln>
                            <a:noFill/>
                          </a:ln>
                          <a:solidFill>
                            <a:schemeClr val="tx1"/>
                          </a:solidFill>
                          <a:effectLst/>
                          <a:latin typeface="Calibri" charset="0"/>
                        </a:rPr>
                        <a:t>r</a:t>
                      </a:r>
                      <a:r>
                        <a:rPr kumimoji="0" lang="de-DE" altLang="de-DE" sz="1200" b="0" i="0" u="none" strike="noStrike" cap="none" normalizeH="0" baseline="0" dirty="0">
                          <a:ln>
                            <a:noFill/>
                          </a:ln>
                          <a:solidFill>
                            <a:schemeClr val="tx1"/>
                          </a:solidFill>
                          <a:effectLst/>
                          <a:latin typeface="Calibri" charset="0"/>
                        </a:rPr>
                        <a:t>  freiberuflich tätig“</a:t>
                      </a:r>
                    </a:p>
                  </a:txBody>
                  <a:tcPr marL="17998" marR="17998" marT="18003" marB="180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1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xmlns="" id="{BCE9BAA2-F768-44CC-9767-533CC6944527}"/>
              </a:ext>
            </a:extLst>
          </p:cNvPr>
          <p:cNvSpPr>
            <a:spLocks noGrp="1"/>
          </p:cNvSpPr>
          <p:nvPr>
            <p:ph type="title"/>
          </p:nvPr>
        </p:nvSpPr>
        <p:spPr>
          <a:xfrm>
            <a:off x="858838" y="-27384"/>
            <a:ext cx="8285162" cy="1366838"/>
          </a:xfrm>
        </p:spPr>
        <p:txBody>
          <a:bodyPr/>
          <a:lstStyle/>
          <a:p>
            <a:pPr>
              <a:defRPr/>
            </a:pPr>
            <a:r>
              <a:rPr lang="de-DE" altLang="de-DE" dirty="0"/>
              <a:t>Stichprobe: Soziodemographie/2</a:t>
            </a:r>
            <a:endParaRPr lang="de-DE" altLang="de-DE" dirty="0">
              <a:latin typeface="Calibri" charset="0"/>
            </a:endParaRPr>
          </a:p>
        </p:txBody>
      </p:sp>
      <p:sp>
        <p:nvSpPr>
          <p:cNvPr id="23555"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graphicFrame>
        <p:nvGraphicFramePr>
          <p:cNvPr id="8" name="Group 2">
            <a:extLst>
              <a:ext uri="{FF2B5EF4-FFF2-40B4-BE49-F238E27FC236}">
                <a16:creationId xmlns:a16="http://schemas.microsoft.com/office/drawing/2014/main" xmlns="" id="{9D95BEB2-B627-407E-83A9-7090559427F2}"/>
              </a:ext>
            </a:extLst>
          </p:cNvPr>
          <p:cNvGraphicFramePr>
            <a:graphicFrameLocks noGrp="1"/>
          </p:cNvGraphicFramePr>
          <p:nvPr>
            <p:extLst>
              <p:ext uri="{D42A27DB-BD31-4B8C-83A1-F6EECF244321}">
                <p14:modId xmlns:p14="http://schemas.microsoft.com/office/powerpoint/2010/main" val="3349870606"/>
              </p:ext>
            </p:extLst>
          </p:nvPr>
        </p:nvGraphicFramePr>
        <p:xfrm>
          <a:off x="1116013" y="1412776"/>
          <a:ext cx="3671887" cy="3587748"/>
        </p:xfrm>
        <a:graphic>
          <a:graphicData uri="http://schemas.openxmlformats.org/drawingml/2006/table">
            <a:tbl>
              <a:tblPr/>
              <a:tblGrid>
                <a:gridCol w="1087437">
                  <a:extLst>
                    <a:ext uri="{9D8B030D-6E8A-4147-A177-3AD203B41FA5}">
                      <a16:colId xmlns:a16="http://schemas.microsoft.com/office/drawing/2014/main" xmlns="" val="20000"/>
                    </a:ext>
                  </a:extLst>
                </a:gridCol>
                <a:gridCol w="1835150">
                  <a:extLst>
                    <a:ext uri="{9D8B030D-6E8A-4147-A177-3AD203B41FA5}">
                      <a16:colId xmlns:a16="http://schemas.microsoft.com/office/drawing/2014/main" xmlns="" val="20001"/>
                    </a:ext>
                  </a:extLst>
                </a:gridCol>
                <a:gridCol w="749300">
                  <a:extLst>
                    <a:ext uri="{9D8B030D-6E8A-4147-A177-3AD203B41FA5}">
                      <a16:colId xmlns:a16="http://schemas.microsoft.com/office/drawing/2014/main" xmlns="" val="20002"/>
                    </a:ext>
                  </a:extLst>
                </a:gridCol>
              </a:tblGrid>
              <a:tr h="30702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dirty="0">
                          <a:ln>
                            <a:noFill/>
                          </a:ln>
                          <a:solidFill>
                            <a:schemeClr val="tx1"/>
                          </a:solidFill>
                          <a:effectLst/>
                          <a:latin typeface="Calibri" charset="0"/>
                        </a:rPr>
                        <a:t>Merkmal</a:t>
                      </a:r>
                    </a:p>
                  </a:txBody>
                  <a:tcPr marL="89997" marR="89997" marT="46807" marB="46807"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endParaRPr kumimoji="0" lang="de-DE" altLang="de-DE" sz="1400" b="0" i="0" u="none" strike="noStrike" cap="none" normalizeH="0" baseline="0">
                        <a:ln>
                          <a:noFill/>
                        </a:ln>
                        <a:solidFill>
                          <a:schemeClr val="tx1"/>
                        </a:solidFill>
                        <a:effectLst/>
                        <a:latin typeface="Calibri" charset="0"/>
                      </a:endParaRPr>
                    </a:p>
                  </a:txBody>
                  <a:tcPr marL="89997" marR="89997" marT="46807" marB="46807"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a:ln>
                            <a:noFill/>
                          </a:ln>
                          <a:solidFill>
                            <a:schemeClr val="tx1"/>
                          </a:solidFill>
                          <a:effectLst/>
                          <a:latin typeface="Calibri" charset="0"/>
                        </a:rPr>
                        <a:t>Prozent</a:t>
                      </a:r>
                    </a:p>
                  </a:txBody>
                  <a:tcPr marL="89997" marR="89997" marT="46807" marB="46807"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extLst>
                  <a:ext uri="{0D108BD9-81ED-4DB2-BD59-A6C34878D82A}">
                    <a16:rowId xmlns:a16="http://schemas.microsoft.com/office/drawing/2014/main" xmlns="" val="10000"/>
                  </a:ext>
                </a:extLst>
              </a:tr>
              <a:tr h="255643">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Haushalstypen</a:t>
                      </a:r>
                    </a:p>
                  </a:txBody>
                  <a:tcPr marL="17999" marR="17999" marT="18004" marB="18004"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Single</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17,5</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1"/>
                  </a:ext>
                </a:extLst>
              </a:tr>
              <a:tr h="249292">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9" marR="17999" marT="18004" marB="18004"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Paar ohne Kinder</a:t>
                      </a:r>
                    </a:p>
                  </a:txBody>
                  <a:tcPr marL="17999" marR="17999" marT="18004" marB="18004"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37,0</a:t>
                      </a:r>
                    </a:p>
                  </a:txBody>
                  <a:tcPr marL="17999" marR="17999" marT="18004" marB="18004"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2"/>
                  </a:ext>
                </a:extLst>
              </a:tr>
              <a:tr h="250879">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dirty="0">
                        <a:ln>
                          <a:noFill/>
                        </a:ln>
                        <a:solidFill>
                          <a:schemeClr val="tx1"/>
                        </a:solidFill>
                        <a:effectLst/>
                        <a:latin typeface="Calibri" charset="0"/>
                      </a:endParaRPr>
                    </a:p>
                  </a:txBody>
                  <a:tcPr marL="17999" marR="17999" marT="18004" marB="18004" anchor="b"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Alleinerziehende</a:t>
                      </a:r>
                    </a:p>
                  </a:txBody>
                  <a:tcPr marL="17999" marR="17999" marT="18004" marB="18004"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3,7</a:t>
                      </a:r>
                    </a:p>
                  </a:txBody>
                  <a:tcPr marL="17999" marR="17999" marT="18004" marB="18004"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3"/>
                  </a:ext>
                </a:extLst>
              </a:tr>
              <a:tr h="630496">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9" marR="17999" marT="18004" marB="18004" anchor="b"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dirty="0">
                          <a:ln>
                            <a:noFill/>
                          </a:ln>
                          <a:solidFill>
                            <a:schemeClr val="tx1"/>
                          </a:solidFill>
                          <a:effectLst/>
                          <a:latin typeface="Calibri" charset="0"/>
                        </a:rPr>
                        <a:t>Paar/Eltern mit Kindern, Jugendlichen und jungen Erwachsenen</a:t>
                      </a:r>
                    </a:p>
                  </a:txBody>
                  <a:tcPr marL="17999" marR="17999" marT="18004" marB="18004"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37,3</a:t>
                      </a:r>
                    </a:p>
                  </a:txBody>
                  <a:tcPr marL="17999" marR="17999" marT="18004" marB="18004"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4"/>
                  </a:ext>
                </a:extLst>
              </a:tr>
              <a:tr h="250879">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9" marR="17999" marT="18004" marB="18004"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Sonstige</a:t>
                      </a:r>
                    </a:p>
                  </a:txBody>
                  <a:tcPr marL="17999" marR="17999" marT="18004" marB="18004"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4,5</a:t>
                      </a:r>
                    </a:p>
                  </a:txBody>
                  <a:tcPr marL="17999" marR="17999" marT="18004" marB="18004"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50879">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Anzahl Personen im Haushalt</a:t>
                      </a:r>
                    </a:p>
                  </a:txBody>
                  <a:tcPr marL="17999" marR="17999" marT="18004" marB="18004"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8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1 Person</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17,5</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6"/>
                  </a:ext>
                </a:extLst>
              </a:tr>
              <a:tr h="379617">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8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 Personen</a:t>
                      </a:r>
                    </a:p>
                  </a:txBody>
                  <a:tcPr marL="17999" marR="17999" marT="18004" marB="18004"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39,9</a:t>
                      </a:r>
                    </a:p>
                  </a:txBody>
                  <a:tcPr marL="17999" marR="17999" marT="18004" marB="18004"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250879">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9" marR="17999" marT="18004" marB="18004"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8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3 Personen und mehr</a:t>
                      </a:r>
                    </a:p>
                  </a:txBody>
                  <a:tcPr marL="17999" marR="17999" marT="18004" marB="18004"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42,5</a:t>
                      </a:r>
                    </a:p>
                  </a:txBody>
                  <a:tcPr marL="17999" marR="17999" marT="18004" marB="18004"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50879">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Haushalsnetto- einkommen</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  bis unter 2000</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18,2</a:t>
                      </a:r>
                    </a:p>
                  </a:txBody>
                  <a:tcPr marL="17999" marR="17999" marT="18004" marB="18004"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9"/>
                  </a:ext>
                </a:extLst>
              </a:tr>
              <a:tr h="260406">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2  bis unter 4000</a:t>
                      </a:r>
                    </a:p>
                  </a:txBody>
                  <a:tcPr marL="17999" marR="17999" marT="18004" marB="18004"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47,5</a:t>
                      </a:r>
                    </a:p>
                  </a:txBody>
                  <a:tcPr marL="17999" marR="17999" marT="18004" marB="18004"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10"/>
                  </a:ext>
                </a:extLst>
              </a:tr>
              <a:tr h="250879">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17999" marR="17999" marT="18004" marB="1800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dirty="0">
                          <a:ln>
                            <a:noFill/>
                          </a:ln>
                          <a:solidFill>
                            <a:schemeClr val="tx1"/>
                          </a:solidFill>
                          <a:effectLst/>
                          <a:latin typeface="Calibri" charset="0"/>
                        </a:rPr>
                        <a:t>3  mehr als 4000</a:t>
                      </a:r>
                    </a:p>
                  </a:txBody>
                  <a:tcPr marL="17999" marR="17999" marT="18004" marB="1800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dirty="0">
                          <a:ln>
                            <a:noFill/>
                          </a:ln>
                          <a:solidFill>
                            <a:schemeClr val="tx1"/>
                          </a:solidFill>
                          <a:effectLst/>
                          <a:latin typeface="Calibri" charset="0"/>
                        </a:rPr>
                        <a:t>34,3</a:t>
                      </a:r>
                    </a:p>
                  </a:txBody>
                  <a:tcPr marL="17999" marR="17999" marT="18004" marB="1800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bl>
          </a:graphicData>
        </a:graphic>
      </p:graphicFrame>
      <p:graphicFrame>
        <p:nvGraphicFramePr>
          <p:cNvPr id="9" name="Group 64">
            <a:extLst>
              <a:ext uri="{FF2B5EF4-FFF2-40B4-BE49-F238E27FC236}">
                <a16:creationId xmlns:a16="http://schemas.microsoft.com/office/drawing/2014/main" xmlns="" id="{A5E1183F-2986-46FD-A64A-1638531A9A85}"/>
              </a:ext>
            </a:extLst>
          </p:cNvPr>
          <p:cNvGraphicFramePr>
            <a:graphicFrameLocks noGrp="1"/>
          </p:cNvGraphicFramePr>
          <p:nvPr>
            <p:extLst>
              <p:ext uri="{D42A27DB-BD31-4B8C-83A1-F6EECF244321}">
                <p14:modId xmlns:p14="http://schemas.microsoft.com/office/powerpoint/2010/main" val="2033489080"/>
              </p:ext>
            </p:extLst>
          </p:nvPr>
        </p:nvGraphicFramePr>
        <p:xfrm>
          <a:off x="4968875" y="1412776"/>
          <a:ext cx="3892550" cy="4465666"/>
        </p:xfrm>
        <a:graphic>
          <a:graphicData uri="http://schemas.openxmlformats.org/drawingml/2006/table">
            <a:tbl>
              <a:tblPr/>
              <a:tblGrid>
                <a:gridCol w="1390650">
                  <a:extLst>
                    <a:ext uri="{9D8B030D-6E8A-4147-A177-3AD203B41FA5}">
                      <a16:colId xmlns:a16="http://schemas.microsoft.com/office/drawing/2014/main" xmlns="" val="20000"/>
                    </a:ext>
                  </a:extLst>
                </a:gridCol>
                <a:gridCol w="1736725">
                  <a:extLst>
                    <a:ext uri="{9D8B030D-6E8A-4147-A177-3AD203B41FA5}">
                      <a16:colId xmlns:a16="http://schemas.microsoft.com/office/drawing/2014/main" xmlns="" val="20001"/>
                    </a:ext>
                  </a:extLst>
                </a:gridCol>
                <a:gridCol w="765175">
                  <a:extLst>
                    <a:ext uri="{9D8B030D-6E8A-4147-A177-3AD203B41FA5}">
                      <a16:colId xmlns:a16="http://schemas.microsoft.com/office/drawing/2014/main" xmlns="" val="20002"/>
                    </a:ext>
                  </a:extLst>
                </a:gridCol>
              </a:tblGrid>
              <a:tr h="30478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dirty="0">
                          <a:ln>
                            <a:noFill/>
                          </a:ln>
                          <a:solidFill>
                            <a:schemeClr val="tx1"/>
                          </a:solidFill>
                          <a:effectLst/>
                          <a:latin typeface="Calibri" charset="0"/>
                        </a:rPr>
                        <a:t>Merkmal</a:t>
                      </a:r>
                    </a:p>
                  </a:txBody>
                  <a:tcPr marL="91421" marR="91421" marT="45711" marB="45711"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endParaRPr kumimoji="0" lang="de-DE" altLang="de-DE" sz="1400" b="0" i="0" u="none" strike="noStrike" cap="none" normalizeH="0" baseline="0">
                        <a:ln>
                          <a:noFill/>
                        </a:ln>
                        <a:solidFill>
                          <a:schemeClr val="tx1"/>
                        </a:solidFill>
                        <a:effectLst/>
                        <a:latin typeface="Calibri" charset="0"/>
                      </a:endParaRP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400" b="0" i="0" u="none" strike="noStrike" cap="none" normalizeH="0" baseline="0">
                          <a:ln>
                            <a:noFill/>
                          </a:ln>
                          <a:solidFill>
                            <a:schemeClr val="tx1"/>
                          </a:solidFill>
                          <a:effectLst/>
                          <a:latin typeface="Calibri" charset="0"/>
                        </a:rPr>
                        <a:t>Prozent</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99C8D1"/>
                    </a:solidFill>
                  </a:tcPr>
                </a:tc>
                <a:extLst>
                  <a:ext uri="{0D108BD9-81ED-4DB2-BD59-A6C34878D82A}">
                    <a16:rowId xmlns:a16="http://schemas.microsoft.com/office/drawing/2014/main" xmlns="" val="10000"/>
                  </a:ext>
                </a:extLst>
              </a:tr>
              <a:tr h="289540">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PKW-Verfügbarkeit</a:t>
                      </a:r>
                    </a:p>
                  </a:txBody>
                  <a:tcPr marL="91421" marR="91421" marT="45711" marB="45711"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Ja</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89,6</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1"/>
                  </a:ext>
                </a:extLst>
              </a:tr>
              <a:tr h="289540">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Nein</a:t>
                      </a:r>
                    </a:p>
                  </a:txBody>
                  <a:tcPr marL="91421" marR="91421" marT="45711" marB="45711" horzOverflow="overflow">
                    <a:lnL>
                      <a:noFill/>
                    </a:lnL>
                    <a:lnR>
                      <a:noFill/>
                    </a:lnR>
                    <a:lnT>
                      <a:noFill/>
                    </a:lnT>
                    <a:lnB w="1270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10,4</a:t>
                      </a:r>
                    </a:p>
                  </a:txBody>
                  <a:tcPr marL="91421" marR="91421" marT="45711" marB="45711" horzOverflow="overflow">
                    <a:lnL>
                      <a:noFill/>
                    </a:lnL>
                    <a:lnR>
                      <a:noFill/>
                    </a:lnR>
                    <a:lnT>
                      <a:noFill/>
                    </a:lnT>
                    <a:lnB w="12700" cap="flat" cmpd="sng" algn="ctr">
                      <a:solidFill>
                        <a:srgbClr val="5F5F5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89540">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PKW Anzahl im HH</a:t>
                      </a:r>
                    </a:p>
                  </a:txBody>
                  <a:tcPr marL="91421" marR="91421" marT="45711" marB="45711" anchor="ctr" horzOverflow="overflow">
                    <a:lnL>
                      <a:noFill/>
                    </a:lnL>
                    <a:lnR>
                      <a:noFill/>
                    </a:lnR>
                    <a:lnT w="12700" cap="flat" cmpd="sng" algn="ctr">
                      <a:solidFill>
                        <a:srgbClr val="5F5F5F"/>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1 PKW</a:t>
                      </a:r>
                    </a:p>
                  </a:txBody>
                  <a:tcPr marL="91421" marR="91421" marT="45711" marB="45711" horzOverflow="overflow">
                    <a:lnL>
                      <a:noFill/>
                    </a:lnL>
                    <a:lnR>
                      <a:noFill/>
                    </a:lnR>
                    <a:lnT w="12700" cap="flat" cmpd="sng" algn="ctr">
                      <a:solidFill>
                        <a:srgbClr val="5F5F5F"/>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58,1</a:t>
                      </a:r>
                    </a:p>
                  </a:txBody>
                  <a:tcPr marL="91421" marR="91421" marT="45711" marB="45711" horzOverflow="overflow">
                    <a:lnL>
                      <a:noFill/>
                    </a:lnL>
                    <a:lnR>
                      <a:noFill/>
                    </a:lnR>
                    <a:lnT w="12700" cap="flat" cmpd="sng" algn="ctr">
                      <a:solidFill>
                        <a:srgbClr val="5F5F5F"/>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3"/>
                  </a:ext>
                </a:extLst>
              </a:tr>
              <a:tr h="289540">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2 PKW</a:t>
                      </a:r>
                    </a:p>
                  </a:txBody>
                  <a:tcPr marL="91421" marR="91421" marT="45711" marB="45711"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35,8</a:t>
                      </a:r>
                    </a:p>
                  </a:txBody>
                  <a:tcPr marL="91421" marR="91421" marT="45711" marB="45711"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4"/>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91421" marR="91421" marT="45711" marB="45711"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3 PKW</a:t>
                      </a:r>
                    </a:p>
                  </a:txBody>
                  <a:tcPr marL="91421" marR="91421" marT="45711" marB="45711"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4,7</a:t>
                      </a:r>
                    </a:p>
                  </a:txBody>
                  <a:tcPr marL="91421" marR="91421" marT="45711" marB="45711"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r h="289540">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91421" marR="91421" marT="45711" marB="45711" anchor="ctr"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4 PKW</a:t>
                      </a:r>
                    </a:p>
                  </a:txBody>
                  <a:tcPr marL="91421" marR="91421" marT="45711" marB="45711"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0,9</a:t>
                      </a:r>
                    </a:p>
                  </a:txBody>
                  <a:tcPr marL="91421" marR="91421" marT="45711" marB="45711"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6"/>
                  </a:ext>
                </a:extLst>
              </a:tr>
              <a:tr h="289540">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5 PKW</a:t>
                      </a:r>
                    </a:p>
                  </a:txBody>
                  <a:tcPr marL="91421" marR="91421" marT="45711" marB="45711" horzOverflow="overflow">
                    <a:lnL>
                      <a:noFill/>
                    </a:lnL>
                    <a:lnR>
                      <a:noFill/>
                    </a:lnR>
                    <a:lnT>
                      <a:noFill/>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0,4</a:t>
                      </a:r>
                    </a:p>
                  </a:txBody>
                  <a:tcPr marL="91421" marR="91421" marT="45711" marB="45711"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91421" marR="91421" marT="45711" marB="45711"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6 PKW</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0,2</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89540">
                <a:tc rowSpan="2">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Arbeitsort außerhalb Norderstedts</a:t>
                      </a:r>
                    </a:p>
                  </a:txBody>
                  <a:tcPr marL="91421" marR="91421" marT="45711" marB="45711" anchor="ctr" horzOverflow="overflow">
                    <a:lnL>
                      <a:noFill/>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Ja</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46,7</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09"/>
                  </a:ext>
                </a:extLst>
              </a:tr>
              <a:tr h="396838">
                <a:tc vMerge="1">
                  <a:txBody>
                    <a:bodyPr/>
                    <a:lstStyle/>
                    <a:p>
                      <a:endParaRPr lang="de-DE"/>
                    </a:p>
                  </a:txBody>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Nein</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53,3</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Wohneigentum</a:t>
                      </a:r>
                    </a:p>
                  </a:txBody>
                  <a:tcPr marL="91421" marR="91421" marT="45711" marB="45711"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Mieter/in</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38,6</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11"/>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dirty="0">
                        <a:ln>
                          <a:noFill/>
                        </a:ln>
                        <a:solidFill>
                          <a:schemeClr val="tx1"/>
                        </a:solidFill>
                        <a:effectLst/>
                        <a:latin typeface="Calibri" charset="0"/>
                      </a:endParaRPr>
                    </a:p>
                  </a:txBody>
                  <a:tcPr marL="91421" marR="91421" marT="45711" marB="45711"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Wohneigentümer/in</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61,4</a:t>
                      </a:r>
                    </a:p>
                  </a:txBody>
                  <a:tcPr marL="91421" marR="91421" marT="45711" marB="45711"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Herkunft</a:t>
                      </a:r>
                    </a:p>
                  </a:txBody>
                  <a:tcPr marL="91421" marR="91421" marT="45711" marB="45711" anchor="ctr"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Anderes Land</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a:ln>
                            <a:noFill/>
                          </a:ln>
                          <a:solidFill>
                            <a:schemeClr val="tx1"/>
                          </a:solidFill>
                          <a:effectLst/>
                          <a:latin typeface="Calibri" charset="0"/>
                        </a:rPr>
                        <a:t>4,5</a:t>
                      </a:r>
                    </a:p>
                  </a:txBody>
                  <a:tcPr marL="91421" marR="91421" marT="45711" marB="45711" horzOverflow="overflow">
                    <a:lnL>
                      <a:noFill/>
                    </a:lnL>
                    <a:lnR>
                      <a:noFill/>
                    </a:lnR>
                    <a:lnT w="12700" cap="flat" cmpd="sng" algn="ctr">
                      <a:solidFill>
                        <a:srgbClr val="777777"/>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xmlns="" val="10013"/>
                  </a:ext>
                </a:extLst>
              </a:tr>
              <a:tr h="289540">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charset="2"/>
                        <a:buNone/>
                        <a:tabLst/>
                      </a:pPr>
                      <a:endParaRPr kumimoji="0" lang="de-DE" altLang="de-DE" sz="1300" b="0" i="0" u="none" strike="noStrike" cap="none" normalizeH="0" baseline="0">
                        <a:ln>
                          <a:noFill/>
                        </a:ln>
                        <a:solidFill>
                          <a:schemeClr val="tx1"/>
                        </a:solidFill>
                        <a:effectLst/>
                        <a:latin typeface="Calibri" charset="0"/>
                      </a:endParaRPr>
                    </a:p>
                  </a:txBody>
                  <a:tcPr marL="91421" marR="91421" marT="45711" marB="45711"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1" fontAlgn="b" latinLnBrk="0" hangingPunct="1">
                        <a:lnSpc>
                          <a:spcPct val="65000"/>
                        </a:lnSpc>
                        <a:spcBef>
                          <a:spcPct val="0"/>
                        </a:spcBef>
                        <a:spcAft>
                          <a:spcPct val="0"/>
                        </a:spcAft>
                        <a:buClrTx/>
                        <a:buSzTx/>
                        <a:buFontTx/>
                        <a:buNone/>
                        <a:tabLst/>
                      </a:pPr>
                      <a:r>
                        <a:rPr kumimoji="0" lang="de-DE" altLang="de-DE" sz="1300" b="0" i="0" u="none" strike="noStrike" cap="none" normalizeH="0" baseline="0">
                          <a:ln>
                            <a:noFill/>
                          </a:ln>
                          <a:solidFill>
                            <a:schemeClr val="tx1"/>
                          </a:solidFill>
                          <a:effectLst/>
                          <a:latin typeface="Calibri" charset="0"/>
                        </a:rPr>
                        <a:t>Deutschland</a:t>
                      </a:r>
                    </a:p>
                  </a:txBody>
                  <a:tcPr marL="91421" marR="91421" marT="45711" marB="4571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5000"/>
                        <a:buFont typeface="Monotype Sorts" charset="2"/>
                        <a:defRPr>
                          <a:solidFill>
                            <a:schemeClr val="tx1"/>
                          </a:solidFill>
                          <a:latin typeface="Calibri" charset="0"/>
                        </a:defRPr>
                      </a:lvl1pPr>
                      <a:lvl2pPr marL="742950" indent="-285750">
                        <a:spcBef>
                          <a:spcPct val="20000"/>
                        </a:spcBef>
                        <a:buClr>
                          <a:schemeClr val="tx1"/>
                        </a:buClr>
                        <a:buSzPct val="80000"/>
                        <a:buFont typeface="Wingdings" charset="2"/>
                        <a:defRPr>
                          <a:solidFill>
                            <a:schemeClr val="tx1"/>
                          </a:solidFill>
                          <a:latin typeface="Calibri" charset="0"/>
                        </a:defRPr>
                      </a:lvl2pPr>
                      <a:lvl3pPr marL="1143000" indent="-228600">
                        <a:spcBef>
                          <a:spcPct val="20000"/>
                        </a:spcBef>
                        <a:buClr>
                          <a:schemeClr val="tx1"/>
                        </a:buClr>
                        <a:buSzPct val="80000"/>
                        <a:buFont typeface="Wingdings" charset="2"/>
                        <a:tabLst>
                          <a:tab pos="536575" algn="l"/>
                        </a:tabLst>
                        <a:defRPr>
                          <a:solidFill>
                            <a:schemeClr val="tx1"/>
                          </a:solidFill>
                          <a:latin typeface="Calibri" charset="0"/>
                        </a:defRPr>
                      </a:lvl3pPr>
                      <a:lvl4pPr marL="1600200" indent="-228600">
                        <a:spcBef>
                          <a:spcPct val="20000"/>
                        </a:spcBef>
                        <a:buClr>
                          <a:schemeClr val="tx1"/>
                        </a:buClr>
                        <a:buSzPct val="80000"/>
                        <a:defRPr>
                          <a:solidFill>
                            <a:schemeClr val="tx1"/>
                          </a:solidFill>
                          <a:latin typeface="Calibri" charset="0"/>
                        </a:defRPr>
                      </a:lvl4pPr>
                      <a:lvl5pPr marL="2057400" indent="-228600">
                        <a:spcBef>
                          <a:spcPct val="20000"/>
                        </a:spcBef>
                        <a:buClr>
                          <a:schemeClr val="tx2"/>
                        </a:buClr>
                        <a:buSzPct val="80000"/>
                        <a:defRPr>
                          <a:solidFill>
                            <a:schemeClr val="tx1"/>
                          </a:solidFill>
                          <a:latin typeface="Calibri" charset="0"/>
                        </a:defRPr>
                      </a:lvl5pPr>
                      <a:lvl6pPr marL="2514600" indent="-228600" eaLnBrk="0" fontAlgn="base" hangingPunct="0">
                        <a:spcBef>
                          <a:spcPct val="20000"/>
                        </a:spcBef>
                        <a:spcAft>
                          <a:spcPct val="0"/>
                        </a:spcAft>
                        <a:buClr>
                          <a:schemeClr val="tx2"/>
                        </a:buClr>
                        <a:buSzPct val="80000"/>
                        <a:defRPr>
                          <a:solidFill>
                            <a:schemeClr val="tx1"/>
                          </a:solidFill>
                          <a:latin typeface="Calibri" charset="0"/>
                        </a:defRPr>
                      </a:lvl6pPr>
                      <a:lvl7pPr marL="2971800" indent="-228600" eaLnBrk="0" fontAlgn="base" hangingPunct="0">
                        <a:spcBef>
                          <a:spcPct val="20000"/>
                        </a:spcBef>
                        <a:spcAft>
                          <a:spcPct val="0"/>
                        </a:spcAft>
                        <a:buClr>
                          <a:schemeClr val="tx2"/>
                        </a:buClr>
                        <a:buSzPct val="80000"/>
                        <a:defRPr>
                          <a:solidFill>
                            <a:schemeClr val="tx1"/>
                          </a:solidFill>
                          <a:latin typeface="Calibri" charset="0"/>
                        </a:defRPr>
                      </a:lvl7pPr>
                      <a:lvl8pPr marL="3429000" indent="-228600" eaLnBrk="0" fontAlgn="base" hangingPunct="0">
                        <a:spcBef>
                          <a:spcPct val="20000"/>
                        </a:spcBef>
                        <a:spcAft>
                          <a:spcPct val="0"/>
                        </a:spcAft>
                        <a:buClr>
                          <a:schemeClr val="tx2"/>
                        </a:buClr>
                        <a:buSzPct val="80000"/>
                        <a:defRPr>
                          <a:solidFill>
                            <a:schemeClr val="tx1"/>
                          </a:solidFill>
                          <a:latin typeface="Calibri" charset="0"/>
                        </a:defRPr>
                      </a:lvl8pPr>
                      <a:lvl9pPr marL="3886200" indent="-228600" eaLnBrk="0" fontAlgn="base" hangingPunct="0">
                        <a:spcBef>
                          <a:spcPct val="20000"/>
                        </a:spcBef>
                        <a:spcAft>
                          <a:spcPct val="0"/>
                        </a:spcAft>
                        <a:buClr>
                          <a:schemeClr val="tx2"/>
                        </a:buClr>
                        <a:buSzPct val="8000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de-DE" altLang="de-DE" sz="1300" b="0" i="0" u="none" strike="noStrike" cap="none" normalizeH="0" baseline="0" dirty="0">
                          <a:ln>
                            <a:noFill/>
                          </a:ln>
                          <a:solidFill>
                            <a:schemeClr val="tx1"/>
                          </a:solidFill>
                          <a:effectLst/>
                          <a:latin typeface="Calibri" charset="0"/>
                        </a:rPr>
                        <a:t>95,5</a:t>
                      </a:r>
                    </a:p>
                  </a:txBody>
                  <a:tcPr marL="91421" marR="91421" marT="45711" marB="4571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86337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04B9B3A-1376-4C9D-B521-CC330B71A0D9}"/>
              </a:ext>
            </a:extLst>
          </p:cNvPr>
          <p:cNvSpPr>
            <a:spLocks noGrp="1"/>
          </p:cNvSpPr>
          <p:nvPr>
            <p:ph idx="1"/>
          </p:nvPr>
        </p:nvSpPr>
        <p:spPr>
          <a:xfrm>
            <a:off x="1043608" y="1268760"/>
            <a:ext cx="7585075" cy="4824536"/>
          </a:xfrm>
        </p:spPr>
        <p:txBody>
          <a:bodyPr rtlCol="0">
            <a:noAutofit/>
          </a:bodyPr>
          <a:lstStyle/>
          <a:p>
            <a:pPr>
              <a:spcBef>
                <a:spcPts val="0"/>
              </a:spcBef>
              <a:defRPr/>
            </a:pPr>
            <a:r>
              <a:rPr lang="de-DE" altLang="de-DE" sz="1600" dirty="0">
                <a:ea typeface="MS PGothic" charset="-128"/>
              </a:rPr>
              <a:t>Im Rahmen der Datenkontrolle wurden Fragebögen mit vielen fehlenden oder </a:t>
            </a:r>
            <a:r>
              <a:rPr lang="de-DE" altLang="de-DE" sz="1600" dirty="0" smtClean="0">
                <a:ea typeface="MS PGothic" charset="-128"/>
              </a:rPr>
              <a:t>nicht plausiblen </a:t>
            </a:r>
            <a:r>
              <a:rPr lang="de-DE" altLang="de-DE" sz="1600" dirty="0">
                <a:ea typeface="MS PGothic" charset="-128"/>
              </a:rPr>
              <a:t>Angaben identifiziert und ausgeschlossen. Kriterium für den Ausschluss eines </a:t>
            </a:r>
            <a:r>
              <a:rPr lang="de-DE" altLang="de-DE" sz="1600" dirty="0" smtClean="0">
                <a:ea typeface="MS PGothic" charset="-128"/>
              </a:rPr>
              <a:t>Fragebogens </a:t>
            </a:r>
            <a:r>
              <a:rPr lang="de-DE" altLang="de-DE" sz="1600" dirty="0">
                <a:ea typeface="MS PGothic" charset="-128"/>
              </a:rPr>
              <a:t>waren Datensätze mit einem Anteil fehlender Daten von mehr als 30%. </a:t>
            </a:r>
          </a:p>
          <a:p>
            <a:pPr marL="360000" indent="-360000">
              <a:spcBef>
                <a:spcPts val="0"/>
              </a:spcBef>
              <a:buSzPct val="100000"/>
              <a:buFont typeface="Arial" panose="020B0604020202020204" pitchFamily="34" charset="0"/>
              <a:buChar char="•"/>
              <a:defRPr/>
            </a:pPr>
            <a:r>
              <a:rPr lang="de-DE" altLang="de-DE" sz="1600" dirty="0" smtClean="0">
                <a:ea typeface="MS PGothic" charset="-128"/>
              </a:rPr>
              <a:t>In der </a:t>
            </a:r>
            <a:r>
              <a:rPr lang="de-DE" altLang="de-DE" sz="1600" dirty="0">
                <a:ea typeface="MS PGothic" charset="-128"/>
              </a:rPr>
              <a:t>Auswertung wurden Datensätze </a:t>
            </a:r>
            <a:r>
              <a:rPr lang="de-DE" altLang="de-DE" sz="1600" dirty="0" smtClean="0">
                <a:ea typeface="MS PGothic" charset="-128"/>
              </a:rPr>
              <a:t>belassen</a:t>
            </a:r>
            <a:r>
              <a:rPr lang="de-DE" altLang="de-DE" sz="1600" dirty="0">
                <a:ea typeface="MS PGothic" charset="-128"/>
              </a:rPr>
              <a:t>, die insgesamt bis zu 30% fehlende Werte aufweisen. Durch die differenzierte Filterführung der Fragebögen sind, je nach Filterverlauf, </a:t>
            </a:r>
            <a:r>
              <a:rPr lang="de-DE" altLang="de-DE" sz="1600" dirty="0" smtClean="0">
                <a:ea typeface="MS PGothic" charset="-128"/>
              </a:rPr>
              <a:t>16</a:t>
            </a:r>
            <a:r>
              <a:rPr lang="de-DE" altLang="de-DE" sz="1600" dirty="0">
                <a:ea typeface="MS PGothic" charset="-128"/>
              </a:rPr>
              <a:t>% -20% fehlende Werte denkbar. Unabhängig von der Filterführung wurden demnach 10% - 14% fehlende Werte zugelassen. Damit ergeben sich im Rahmen der Auswertung methodenbedingt schwankende Stichprobenlängen. </a:t>
            </a:r>
          </a:p>
          <a:p>
            <a:pPr marL="360000" indent="-360000">
              <a:spcBef>
                <a:spcPts val="0"/>
              </a:spcBef>
              <a:buSzPct val="100000"/>
              <a:buFont typeface="Arial" panose="020B0604020202020204" pitchFamily="34" charset="0"/>
              <a:buChar char="•"/>
              <a:defRPr/>
            </a:pPr>
            <a:r>
              <a:rPr lang="de-DE" altLang="de-DE" sz="1600" dirty="0">
                <a:ea typeface="MS PGothic" charset="-128"/>
              </a:rPr>
              <a:t>Ausgeschlossen wurden Datensätze, die offensichtlich Testläufe waren, d.h. Frage-bögen, die in den offenen Antwortformaten eine entsprechende Anmerkung enthielten.</a:t>
            </a:r>
          </a:p>
          <a:p>
            <a:pPr marL="360000" indent="-360000">
              <a:spcBef>
                <a:spcPts val="0"/>
              </a:spcBef>
              <a:buSzPct val="100000"/>
              <a:buFont typeface="Arial" panose="020B0604020202020204" pitchFamily="34" charset="0"/>
              <a:buChar char="•"/>
              <a:defRPr/>
            </a:pPr>
            <a:r>
              <a:rPr lang="de-DE" altLang="de-DE" sz="1600" dirty="0">
                <a:ea typeface="MS PGothic" charset="-128"/>
              </a:rPr>
              <a:t>Ausgeschlossen wurden ferner Datensätze mit </a:t>
            </a:r>
            <a:r>
              <a:rPr lang="de-DE" altLang="de-DE" sz="1600" dirty="0" err="1">
                <a:ea typeface="MS PGothic" charset="-128"/>
              </a:rPr>
              <a:t>unplausiblen</a:t>
            </a:r>
            <a:r>
              <a:rPr lang="de-DE" altLang="de-DE" sz="1600" dirty="0">
                <a:ea typeface="MS PGothic" charset="-128"/>
              </a:rPr>
              <a:t> Angaben (z.B.: Item: Ich lebe dann voraussichtlich in einem Haushalt mit insgesamt 666 Person/-en (mich </a:t>
            </a:r>
            <a:r>
              <a:rPr lang="de-DE" altLang="de-DE" sz="1600" dirty="0" smtClean="0">
                <a:ea typeface="MS PGothic" charset="-128"/>
              </a:rPr>
              <a:t>ein-geschlossen</a:t>
            </a:r>
            <a:r>
              <a:rPr lang="de-DE" altLang="de-DE" sz="1600" dirty="0">
                <a:ea typeface="MS PGothic" charset="-128"/>
              </a:rPr>
              <a:t>)). Die Überprüfung auf Vorliegen </a:t>
            </a:r>
            <a:r>
              <a:rPr lang="de-DE" altLang="de-DE" sz="1600" dirty="0" err="1">
                <a:ea typeface="MS PGothic" charset="-128"/>
              </a:rPr>
              <a:t>unplausibler</a:t>
            </a:r>
            <a:r>
              <a:rPr lang="de-DE" altLang="de-DE" sz="1600" dirty="0">
                <a:ea typeface="MS PGothic" charset="-128"/>
              </a:rPr>
              <a:t> Angaben erfolgte für jede Variable durch Auswertung von Häufigkeitstabellen. </a:t>
            </a:r>
            <a:r>
              <a:rPr lang="de-DE" altLang="de-DE" sz="1600" dirty="0" smtClean="0">
                <a:ea typeface="MS PGothic" charset="-128"/>
              </a:rPr>
              <a:t>Doppelte Fälle </a:t>
            </a:r>
            <a:r>
              <a:rPr lang="de-DE" altLang="de-DE" sz="1600" dirty="0">
                <a:ea typeface="MS PGothic" charset="-128"/>
              </a:rPr>
              <a:t>liegen </a:t>
            </a:r>
            <a:r>
              <a:rPr lang="de-DE" altLang="de-DE" sz="1600" dirty="0" smtClean="0">
                <a:ea typeface="MS PGothic" charset="-128"/>
              </a:rPr>
              <a:t>nicht vor</a:t>
            </a:r>
            <a:r>
              <a:rPr lang="de-DE" altLang="de-DE" sz="1600" dirty="0">
                <a:ea typeface="MS PGothic" charset="-128"/>
              </a:rPr>
              <a:t>.</a:t>
            </a:r>
          </a:p>
          <a:p>
            <a:pPr>
              <a:defRPr/>
            </a:pPr>
            <a:r>
              <a:rPr lang="de-DE" altLang="de-DE" sz="1600" dirty="0">
                <a:ea typeface="MS PGothic" charset="-128"/>
              </a:rPr>
              <a:t>Anzahl ausgeschlossener Datensätze: </a:t>
            </a:r>
          </a:p>
          <a:p>
            <a:pPr marL="360000" lvl="1" indent="-360000">
              <a:spcBef>
                <a:spcPts val="0"/>
              </a:spcBef>
              <a:buClr>
                <a:schemeClr val="tx2"/>
              </a:buClr>
              <a:buSzPct val="100000"/>
              <a:buFont typeface="Arial" panose="020B0604020202020204" pitchFamily="34" charset="0"/>
              <a:buChar char="•"/>
              <a:defRPr/>
            </a:pPr>
            <a:r>
              <a:rPr lang="de-DE" altLang="de-DE" sz="1600" dirty="0">
                <a:ea typeface="MS PGothic" charset="-128"/>
                <a:cs typeface="+mn-cs"/>
              </a:rPr>
              <a:t>66 Datensätze der online Erhebung wurden ausgeschlossen.</a:t>
            </a:r>
          </a:p>
          <a:p>
            <a:pPr marL="360000" lvl="1" indent="-360000">
              <a:spcBef>
                <a:spcPts val="0"/>
              </a:spcBef>
              <a:buClr>
                <a:schemeClr val="tx2"/>
              </a:buClr>
              <a:buSzPct val="100000"/>
              <a:buFont typeface="Arial" panose="020B0604020202020204" pitchFamily="34" charset="0"/>
              <a:buChar char="•"/>
              <a:defRPr/>
            </a:pPr>
            <a:r>
              <a:rPr lang="de-DE" altLang="de-DE" sz="1600" dirty="0">
                <a:ea typeface="MS PGothic" charset="-128"/>
                <a:cs typeface="+mn-cs"/>
              </a:rPr>
              <a:t>62 Datensätze der Erhebung über Papierfragebögen wurden ausgeschlossen. </a:t>
            </a:r>
          </a:p>
          <a:p>
            <a:pPr>
              <a:defRPr/>
            </a:pPr>
            <a:r>
              <a:rPr lang="de-DE" altLang="de-DE" sz="1600" dirty="0">
                <a:ea typeface="MS PGothic" charset="-128"/>
              </a:rPr>
              <a:t>Die Stichprobengröße in der Auswertung nach Bereinigung betrug </a:t>
            </a:r>
            <a:r>
              <a:rPr lang="de-DE" altLang="de-DE" sz="1600" b="1" dirty="0">
                <a:ea typeface="MS PGothic" charset="-128"/>
              </a:rPr>
              <a:t>n = </a:t>
            </a:r>
            <a:r>
              <a:rPr lang="de-DE" altLang="de-DE" sz="1600" b="1" dirty="0" smtClean="0">
                <a:ea typeface="MS PGothic" charset="-128"/>
              </a:rPr>
              <a:t>1309. </a:t>
            </a:r>
            <a:endParaRPr lang="de-DE" altLang="de-DE" sz="1600" b="1" dirty="0">
              <a:ea typeface="MS PGothic" charset="-128"/>
            </a:endParaRPr>
          </a:p>
          <a:p>
            <a:pPr marL="611188" lvl="1" indent="-342900">
              <a:buFont typeface="Arial" charset="0"/>
              <a:buChar char="•"/>
              <a:defRPr/>
            </a:pPr>
            <a:endParaRPr lang="de-DE" altLang="de-DE" sz="1400" dirty="0">
              <a:ea typeface="MS PGothic" charset="-128"/>
            </a:endParaRPr>
          </a:p>
          <a:p>
            <a:pPr marL="342900" indent="-342900">
              <a:buFont typeface="Wingdings" charset="2"/>
              <a:buChar char="§"/>
              <a:defRPr/>
            </a:pPr>
            <a:endParaRPr lang="de-DE" altLang="de-DE" sz="1400" dirty="0">
              <a:ea typeface="MS PGothic" charset="-128"/>
            </a:endParaRPr>
          </a:p>
          <a:p>
            <a:pPr marL="342900" indent="-342900">
              <a:buFont typeface="Wingdings" charset="2"/>
              <a:buChar char="§"/>
              <a:defRPr/>
            </a:pPr>
            <a:endParaRPr lang="de-DE" altLang="de-DE" sz="1400" dirty="0">
              <a:ea typeface="MS PGothic" charset="-128"/>
            </a:endParaRPr>
          </a:p>
          <a:p>
            <a:pPr marL="611188" lvl="1" indent="-342900">
              <a:buFont typeface="Wingdings" charset="2"/>
              <a:buChar char="§"/>
              <a:defRPr/>
            </a:pPr>
            <a:endParaRPr lang="de-DE" altLang="de-DE" sz="1400" dirty="0">
              <a:ea typeface="MS PGothic" charset="-128"/>
            </a:endParaRPr>
          </a:p>
          <a:p>
            <a:pPr marL="611188" lvl="1" indent="-342900">
              <a:buFont typeface="Arial" charset="0"/>
              <a:buChar char="•"/>
              <a:defRPr/>
            </a:pPr>
            <a:endParaRPr lang="de-DE" altLang="de-DE" sz="1400" dirty="0">
              <a:ea typeface="MS PGothic" charset="-128"/>
            </a:endParaRPr>
          </a:p>
          <a:p>
            <a:pPr marL="342900" indent="-342900">
              <a:buFont typeface="Wingdings" charset="2"/>
              <a:buChar char="§"/>
              <a:defRPr/>
            </a:pPr>
            <a:endParaRPr lang="de-DE" sz="1400" dirty="0"/>
          </a:p>
        </p:txBody>
      </p:sp>
      <p:sp>
        <p:nvSpPr>
          <p:cNvPr id="3" name="Titel 2">
            <a:extLst>
              <a:ext uri="{FF2B5EF4-FFF2-40B4-BE49-F238E27FC236}">
                <a16:creationId xmlns:a16="http://schemas.microsoft.com/office/drawing/2014/main" xmlns="" id="{224A033C-BD89-4243-8E93-D13615C76F0E}"/>
              </a:ext>
            </a:extLst>
          </p:cNvPr>
          <p:cNvSpPr>
            <a:spLocks noGrp="1"/>
          </p:cNvSpPr>
          <p:nvPr>
            <p:ph type="title"/>
          </p:nvPr>
        </p:nvSpPr>
        <p:spPr>
          <a:xfrm>
            <a:off x="827584" y="-4763"/>
            <a:ext cx="8285162" cy="1366838"/>
          </a:xfrm>
        </p:spPr>
        <p:txBody>
          <a:bodyPr/>
          <a:lstStyle/>
          <a:p>
            <a:pPr>
              <a:defRPr/>
            </a:pPr>
            <a:r>
              <a:rPr lang="de-DE" dirty="0"/>
              <a:t>Datenkontrolle </a:t>
            </a:r>
            <a:r>
              <a:rPr lang="de-DE" dirty="0" smtClean="0"/>
              <a:t>/ Datenbereinigung</a:t>
            </a:r>
            <a:endParaRPr lang="de-DE" dirty="0"/>
          </a:p>
        </p:txBody>
      </p:sp>
      <p:sp>
        <p:nvSpPr>
          <p:cNvPr id="2458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1A008793-4824-4844-8FE2-183534531F03}"/>
              </a:ext>
            </a:extLst>
          </p:cNvPr>
          <p:cNvSpPr>
            <a:spLocks noGrp="1"/>
          </p:cNvSpPr>
          <p:nvPr>
            <p:ph type="title"/>
          </p:nvPr>
        </p:nvSpPr>
        <p:spPr>
          <a:xfrm>
            <a:off x="827584" y="-4763"/>
            <a:ext cx="8285162" cy="1366838"/>
          </a:xfrm>
        </p:spPr>
        <p:txBody>
          <a:bodyPr/>
          <a:lstStyle/>
          <a:p>
            <a:pPr>
              <a:defRPr/>
            </a:pPr>
            <a:r>
              <a:rPr lang="de-DE" dirty="0"/>
              <a:t>Datenaufbereitung/-modifikation/1</a:t>
            </a:r>
          </a:p>
        </p:txBody>
      </p:sp>
      <p:sp>
        <p:nvSpPr>
          <p:cNvPr id="25603"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2" name="Inhaltsplatzhalter 1">
            <a:extLst>
              <a:ext uri="{FF2B5EF4-FFF2-40B4-BE49-F238E27FC236}">
                <a16:creationId xmlns:a16="http://schemas.microsoft.com/office/drawing/2014/main" xmlns="" id="{63A55A7F-F40E-45C5-AC08-29AA45B59E30}"/>
              </a:ext>
            </a:extLst>
          </p:cNvPr>
          <p:cNvSpPr>
            <a:spLocks noGrp="1"/>
          </p:cNvSpPr>
          <p:nvPr>
            <p:ph idx="1"/>
          </p:nvPr>
        </p:nvSpPr>
        <p:spPr>
          <a:xfrm>
            <a:off x="1043607" y="1196975"/>
            <a:ext cx="7668000" cy="5112345"/>
          </a:xfrm>
        </p:spPr>
        <p:txBody>
          <a:bodyPr rtlCol="0">
            <a:noAutofit/>
          </a:bodyPr>
          <a:lstStyle/>
          <a:p>
            <a:pPr>
              <a:defRPr/>
            </a:pPr>
            <a:r>
              <a:rPr lang="de-DE" altLang="de-DE" sz="1400" b="1" dirty="0">
                <a:ea typeface="MS PGothic" charset="-128"/>
              </a:rPr>
              <a:t>Umcodieren der metrischen Variablen</a:t>
            </a:r>
          </a:p>
          <a:p>
            <a:pPr>
              <a:buFont typeface="Wingdings" charset="2"/>
              <a:buNone/>
              <a:defRPr/>
            </a:pPr>
            <a:r>
              <a:rPr lang="de-DE" altLang="de-DE" sz="1200" dirty="0">
                <a:ea typeface="MS PGothic" charset="-128"/>
              </a:rPr>
              <a:t>Um die Anschaulichkeit der Resultate zu erhöhen wurden alle metrisch skalierten Variablen für die nachfolgenden Auswertungen umgepolt. Kleinere Werte stehen demnach jeweils für einer geringere Merkmalsausprägung und größere Werte für eine höhere Merkmalsausprägung.</a:t>
            </a:r>
          </a:p>
          <a:p>
            <a:pPr>
              <a:defRPr/>
            </a:pPr>
            <a:endParaRPr lang="de-DE" altLang="de-DE" sz="1200" dirty="0">
              <a:ea typeface="MS PGothic" charset="-128"/>
            </a:endParaRPr>
          </a:p>
          <a:p>
            <a:pPr>
              <a:defRPr/>
            </a:pPr>
            <a:r>
              <a:rPr lang="de-DE" altLang="de-DE" sz="1400" b="1" dirty="0">
                <a:ea typeface="MS PGothic" charset="-128"/>
              </a:rPr>
              <a:t>Bildung neuer Variablen, </a:t>
            </a:r>
            <a:r>
              <a:rPr lang="de-DE" altLang="de-DE" sz="1400" b="1" dirty="0" err="1">
                <a:ea typeface="MS PGothic" charset="-128"/>
              </a:rPr>
              <a:t>Recodierung</a:t>
            </a:r>
            <a:r>
              <a:rPr lang="de-DE" altLang="de-DE" sz="1400" b="1" dirty="0">
                <a:ea typeface="MS PGothic" charset="-128"/>
              </a:rPr>
              <a:t> vorhandener Variablen</a:t>
            </a:r>
          </a:p>
          <a:p>
            <a:pPr>
              <a:defRPr/>
            </a:pPr>
            <a:r>
              <a:rPr lang="de-DE" altLang="de-DE" sz="1200" dirty="0">
                <a:ea typeface="MS PGothic" charset="-128"/>
              </a:rPr>
              <a:t>Um die Möglichkeiten zur Anbindung der Ergebnisse an vergleichbare Studien zu erhöhen, die Vergleichbarkeit mit gegebenen Referenzgrößen aus Bevölkerungsstatistiken zu Norderstedt herstellen und </a:t>
            </a:r>
            <a:r>
              <a:rPr lang="de-DE" altLang="de-DE" sz="1200" dirty="0" smtClean="0">
                <a:ea typeface="MS PGothic" charset="-128"/>
              </a:rPr>
              <a:t>eine </a:t>
            </a:r>
            <a:r>
              <a:rPr lang="de-DE" altLang="de-DE" sz="1200" dirty="0">
                <a:ea typeface="MS PGothic" charset="-128"/>
              </a:rPr>
              <a:t>gemeinsame Auswertung der Onlinebefragung und Papierfragebogen-Befragung leisten zu können, werden einige Variablen für die Auswertung neu gebildet:  </a:t>
            </a:r>
          </a:p>
          <a:p>
            <a:pPr>
              <a:defRPr/>
            </a:pPr>
            <a:r>
              <a:rPr lang="de-DE" altLang="de-DE" sz="1200" b="1" dirty="0" smtClean="0">
                <a:ea typeface="MS PGothic" charset="-128"/>
              </a:rPr>
              <a:t>Variable</a:t>
            </a:r>
            <a:r>
              <a:rPr lang="de-DE" altLang="de-DE" sz="1200" b="1" dirty="0">
                <a:ea typeface="MS PGothic" charset="-128"/>
              </a:rPr>
              <a:t>: Haushaltstyp (HH-Typ)</a:t>
            </a:r>
          </a:p>
          <a:p>
            <a:pPr marL="0" lvl="1" indent="0">
              <a:buFont typeface="Wingdings" pitchFamily="2" charset="2"/>
              <a:buNone/>
              <a:defRPr/>
            </a:pPr>
            <a:r>
              <a:rPr lang="de-DE" altLang="de-DE" sz="1200" dirty="0">
                <a:ea typeface="MS PGothic" charset="-128"/>
                <a:cs typeface="+mn-cs"/>
              </a:rPr>
              <a:t>Mit dem </a:t>
            </a:r>
            <a:r>
              <a:rPr lang="de-DE" altLang="de-DE" sz="1200" dirty="0" smtClean="0">
                <a:ea typeface="MS PGothic" charset="-128"/>
                <a:cs typeface="+mn-cs"/>
              </a:rPr>
              <a:t>Ziel, </a:t>
            </a:r>
            <a:r>
              <a:rPr lang="de-DE" altLang="de-DE" sz="1200" dirty="0">
                <a:ea typeface="MS PGothic" charset="-128"/>
                <a:cs typeface="+mn-cs"/>
              </a:rPr>
              <a:t>einen Vergleich und ggf. auch eine Anpassung der Stichprobendaten an Referenzverteilungen aus </a:t>
            </a:r>
            <a:r>
              <a:rPr lang="de-DE" altLang="de-DE" sz="1200" dirty="0" err="1" smtClean="0">
                <a:ea typeface="MS PGothic" charset="-128"/>
                <a:cs typeface="+mn-cs"/>
              </a:rPr>
              <a:t>Norder-stedt</a:t>
            </a:r>
            <a:r>
              <a:rPr lang="de-DE" altLang="de-DE" sz="1200" dirty="0" smtClean="0">
                <a:ea typeface="MS PGothic" charset="-128"/>
                <a:cs typeface="+mn-cs"/>
              </a:rPr>
              <a:t> </a:t>
            </a:r>
            <a:r>
              <a:rPr lang="de-DE" altLang="de-DE" sz="1200" dirty="0">
                <a:ea typeface="MS PGothic" charset="-128"/>
                <a:cs typeface="+mn-cs"/>
              </a:rPr>
              <a:t>(GEWOS Sozialbericht, 2015) leisten zu können, wurde die Variable „HH-Typ“ neu gebildet. Dafür wurden Angaben zur Frage „Wie viel Personen leben in Ihrem Haushalt“ und Angaben zur Mehrfachauswahlfrage „Mit welchen Menschen leben Sie zusammen?“ durch mehrfach gestufte </a:t>
            </a:r>
            <a:r>
              <a:rPr lang="de-DE" altLang="de-DE" sz="1200" dirty="0" err="1">
                <a:ea typeface="MS PGothic" charset="-128"/>
                <a:cs typeface="+mn-cs"/>
              </a:rPr>
              <a:t>Recodierungsschritte</a:t>
            </a:r>
            <a:r>
              <a:rPr lang="de-DE" altLang="de-DE" sz="1200" dirty="0">
                <a:ea typeface="MS PGothic" charset="-128"/>
                <a:cs typeface="+mn-cs"/>
              </a:rPr>
              <a:t> in der neuen Variable HH-Typ zusammengeführt. Da in der aktuellen Untersuchung in Norderstedt auch Jugendliche unter 18 Jahren befragt wurden, wurde auch das Alter der Befragten berücksichtigt. </a:t>
            </a:r>
          </a:p>
          <a:p>
            <a:pPr>
              <a:defRPr/>
            </a:pPr>
            <a:r>
              <a:rPr lang="de-DE" altLang="de-DE" sz="1200" b="1" dirty="0" smtClean="0">
                <a:ea typeface="MS PGothic" charset="-128"/>
              </a:rPr>
              <a:t>Variable</a:t>
            </a:r>
            <a:r>
              <a:rPr lang="de-DE" altLang="de-DE" sz="1200" b="1" dirty="0">
                <a:ea typeface="MS PGothic" charset="-128"/>
              </a:rPr>
              <a:t>: Wohneigentum</a:t>
            </a:r>
          </a:p>
          <a:p>
            <a:pPr>
              <a:defRPr/>
            </a:pPr>
            <a:r>
              <a:rPr lang="de-DE" altLang="de-DE" sz="1200" dirty="0">
                <a:ea typeface="MS PGothic" charset="-128"/>
              </a:rPr>
              <a:t>,Hinsichtlich der Frage danach, ob die Befragungspersonen Mieter</a:t>
            </a:r>
            <a:r>
              <a:rPr lang="de-DE" altLang="de-DE" sz="1200" dirty="0" smtClean="0">
                <a:ea typeface="MS PGothic" charset="-128"/>
              </a:rPr>
              <a:t>/-innen </a:t>
            </a:r>
            <a:r>
              <a:rPr lang="de-DE" altLang="de-DE" sz="1200" dirty="0">
                <a:ea typeface="MS PGothic" charset="-128"/>
              </a:rPr>
              <a:t>oder Wohneigentümer</a:t>
            </a:r>
            <a:r>
              <a:rPr lang="de-DE" altLang="de-DE" sz="1200" dirty="0" smtClean="0">
                <a:ea typeface="MS PGothic" charset="-128"/>
              </a:rPr>
              <a:t>/-innen sind, </a:t>
            </a:r>
            <a:r>
              <a:rPr lang="de-DE" altLang="de-DE" sz="1200" dirty="0">
                <a:ea typeface="MS PGothic" charset="-128"/>
              </a:rPr>
              <a:t>fallen online-Fragebogen und Papier-Fragebogen auseinander. Im online Fragebogen wurde eine entsprechende Filterfrage gesetzt (WBo2 Auswahl: Bitte kreuzen Sie an Ich bin Mieter/-in, Ich bin Wohneigentümer/in). Im Papierfragebogen fehlte dieser Filter. Damit Daten aus beiden Erhebungsformen gemeinsam ausgewertet werden konnten, wurden die mit dem Papierfragebogen Befragten auf Grundlage der Antworten in den Fragenblöcken „6.2 Für MIETR/INNEN“, „6.3 Für WOHNEIGENTÜMER/-INNEN“, „10.1 Für MIETER/INNEN“ und „10.2 Für WOHNEIGENTÜMER/-INNEN“ rekonstruiert.</a:t>
            </a:r>
          </a:p>
          <a:p>
            <a:pPr lvl="2" indent="0">
              <a:buFont typeface="Wingdings" charset="2"/>
              <a:buNone/>
              <a:defRPr/>
            </a:pPr>
            <a:endParaRPr lang="de-DE" altLang="de-DE" sz="1200" dirty="0">
              <a:ea typeface="MS PGothic" charset="-128"/>
              <a:cs typeface="+mn-cs"/>
            </a:endParaRPr>
          </a:p>
          <a:p>
            <a:pPr lvl="2" indent="0">
              <a:buFont typeface="Wingdings" charset="2"/>
              <a:buNone/>
              <a:defRPr/>
            </a:pPr>
            <a:endParaRPr lang="de-DE" altLang="de-DE" sz="1200" dirty="0">
              <a:ea typeface="MS PGothic" charset="-128"/>
              <a:cs typeface="+mn-cs"/>
            </a:endParaRPr>
          </a:p>
          <a:p>
            <a:pPr lvl="2" indent="0">
              <a:buFont typeface="Wingdings" charset="2"/>
              <a:buNone/>
              <a:defRPr/>
            </a:pPr>
            <a:endParaRPr lang="de-DE" altLang="de-DE" sz="1200" dirty="0"/>
          </a:p>
          <a:p>
            <a:pPr marL="611188" lvl="1" indent="-342900">
              <a:buFont typeface="Arial" charset="0"/>
              <a:buChar char="•"/>
              <a:defRPr/>
            </a:pPr>
            <a:endParaRPr lang="de-DE" altLang="de-DE" sz="1200" dirty="0">
              <a:ea typeface="MS PGothic" charset="-128"/>
            </a:endParaRPr>
          </a:p>
          <a:p>
            <a:pPr marL="342900" indent="-342900">
              <a:buFont typeface="Wingdings" charset="2"/>
              <a:buChar char="§"/>
              <a:defRPr/>
            </a:pPr>
            <a:endParaRPr lang="de-DE" altLang="de-DE" sz="1200" dirty="0">
              <a:ea typeface="MS PGothic" charset="-128"/>
            </a:endParaRPr>
          </a:p>
          <a:p>
            <a:pPr marL="342900" indent="-342900">
              <a:buFont typeface="Wingdings" charset="2"/>
              <a:buChar char="§"/>
              <a:defRPr/>
            </a:pPr>
            <a:endParaRPr lang="de-DE" altLang="de-DE" sz="1200" dirty="0">
              <a:ea typeface="MS PGothic" charset="-128"/>
            </a:endParaRPr>
          </a:p>
          <a:p>
            <a:pPr marL="611188" lvl="1" indent="-342900">
              <a:buFont typeface="Arial" charset="0"/>
              <a:buChar char="•"/>
              <a:defRPr/>
            </a:pPr>
            <a:endParaRPr lang="de-DE" altLang="de-DE" sz="1200" dirty="0">
              <a:ea typeface="MS PGothic" charset="-128"/>
            </a:endParaRPr>
          </a:p>
          <a:p>
            <a:pPr marL="342900" indent="-342900">
              <a:buFont typeface="Wingdings" charset="2"/>
              <a:buChar char="§"/>
              <a:defRPr/>
            </a:pPr>
            <a:endParaRPr lang="de-DE" altLang="de-DE" sz="1200" dirty="0">
              <a:ea typeface="MS PGothic" charset="-128"/>
            </a:endParaRPr>
          </a:p>
          <a:p>
            <a:pPr marL="342900" indent="-342900">
              <a:buFont typeface="Wingdings" charset="2"/>
              <a:buChar char="§"/>
              <a:defRPr/>
            </a:pPr>
            <a:endParaRPr lang="de-DE" altLang="de-DE" sz="1200" dirty="0">
              <a:ea typeface="MS PGothic" charset="-128"/>
            </a:endParaRPr>
          </a:p>
          <a:p>
            <a:pPr marL="342900" indent="-342900">
              <a:buFont typeface="Wingdings" charset="2"/>
              <a:buChar char="§"/>
              <a:defRPr/>
            </a:pPr>
            <a:endParaRPr lang="de-DE" altLang="de-DE" sz="1200" dirty="0">
              <a:ea typeface="MS PGothic" charset="-128"/>
            </a:endParaRPr>
          </a:p>
          <a:p>
            <a:pPr marL="611188" lvl="1" indent="-342900">
              <a:buFont typeface="Wingdings" charset="2"/>
              <a:buChar char="§"/>
              <a:defRPr/>
            </a:pPr>
            <a:endParaRPr lang="de-DE" altLang="de-DE" sz="1200" dirty="0">
              <a:ea typeface="MS PGothic" charset="-128"/>
            </a:endParaRPr>
          </a:p>
          <a:p>
            <a:pPr marL="611188" lvl="1" indent="-342900">
              <a:buFont typeface="Arial" charset="0"/>
              <a:buChar char="•"/>
              <a:defRPr/>
            </a:pPr>
            <a:endParaRPr lang="de-DE" altLang="de-DE" sz="1200" dirty="0">
              <a:ea typeface="MS PGothic" charset="-128"/>
            </a:endParaRPr>
          </a:p>
          <a:p>
            <a:pPr marL="342900" indent="-342900">
              <a:buFont typeface="Wingdings" charset="2"/>
              <a:buChar char="§"/>
              <a:defRPr/>
            </a:pPr>
            <a:endParaRPr lang="de-DE"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8BBDD51-0445-409E-B76F-34BDB0707F45}"/>
              </a:ext>
            </a:extLst>
          </p:cNvPr>
          <p:cNvSpPr>
            <a:spLocks noGrp="1"/>
          </p:cNvSpPr>
          <p:nvPr>
            <p:ph idx="1"/>
          </p:nvPr>
        </p:nvSpPr>
        <p:spPr>
          <a:xfrm>
            <a:off x="1043607" y="1286098"/>
            <a:ext cx="7740000" cy="4807198"/>
          </a:xfrm>
        </p:spPr>
        <p:txBody>
          <a:bodyPr rtlCol="0">
            <a:noAutofit/>
          </a:bodyPr>
          <a:lstStyle/>
          <a:p>
            <a:pPr>
              <a:defRPr/>
            </a:pPr>
            <a:r>
              <a:rPr lang="de-DE" altLang="de-DE" sz="1600" b="1" dirty="0">
                <a:ea typeface="MS PGothic" charset="-128"/>
              </a:rPr>
              <a:t>Gewichtung der Daten</a:t>
            </a:r>
          </a:p>
          <a:p>
            <a:pPr marL="252000" indent="-252000">
              <a:spcBef>
                <a:spcPts val="0"/>
              </a:spcBef>
              <a:buSzPct val="100000"/>
              <a:buFont typeface="Arial" panose="020B0604020202020204" pitchFamily="34" charset="0"/>
              <a:buChar char="•"/>
              <a:defRPr/>
            </a:pPr>
            <a:r>
              <a:rPr lang="de-DE" altLang="de-DE" sz="1600" dirty="0">
                <a:ea typeface="MS PGothic" charset="-128"/>
              </a:rPr>
              <a:t>Um Abweichungen zwischen amtlicher Statistik (z.B. Statistisches Amt für Hamburg und Schleswig-Holstein, 2015; Sozialbericht Norderstedt GEWOS, Stand 30.06.2015,) und Stichprobenstatistik ausgleichen zu können, wurden spezifische </a:t>
            </a:r>
            <a:r>
              <a:rPr lang="de-DE" altLang="de-DE" sz="1600" dirty="0" smtClean="0">
                <a:ea typeface="MS PGothic" charset="-128"/>
              </a:rPr>
              <a:t>Gewichtungsfaktoren</a:t>
            </a:r>
            <a:r>
              <a:rPr lang="de-DE" altLang="de-DE" sz="1400" dirty="0" smtClean="0">
                <a:ea typeface="MS PGothic" charset="-128"/>
              </a:rPr>
              <a:t> </a:t>
            </a:r>
            <a:r>
              <a:rPr lang="de-DE" altLang="de-DE" sz="1600" dirty="0">
                <a:ea typeface="MS PGothic" charset="-128"/>
              </a:rPr>
              <a:t>berechnet.</a:t>
            </a:r>
            <a:r>
              <a:rPr lang="de-DE" altLang="de-DE" sz="1400" dirty="0">
                <a:ea typeface="MS PGothic" charset="-128"/>
              </a:rPr>
              <a:t> </a:t>
            </a:r>
            <a:r>
              <a:rPr lang="de-DE" altLang="de-DE" sz="1600" dirty="0">
                <a:ea typeface="MS PGothic" charset="-128"/>
              </a:rPr>
              <a:t>Für</a:t>
            </a:r>
            <a:r>
              <a:rPr lang="de-DE" altLang="de-DE" sz="1400" dirty="0">
                <a:ea typeface="MS PGothic" charset="-128"/>
              </a:rPr>
              <a:t> </a:t>
            </a:r>
            <a:r>
              <a:rPr lang="de-DE" altLang="de-DE" sz="1600" dirty="0">
                <a:ea typeface="MS PGothic" charset="-128"/>
              </a:rPr>
              <a:t>folgende</a:t>
            </a:r>
            <a:r>
              <a:rPr lang="de-DE" altLang="de-DE" sz="1400" dirty="0">
                <a:ea typeface="MS PGothic" charset="-128"/>
              </a:rPr>
              <a:t> </a:t>
            </a:r>
            <a:r>
              <a:rPr lang="de-DE" altLang="de-DE" sz="1600" dirty="0">
                <a:ea typeface="MS PGothic" charset="-128"/>
              </a:rPr>
              <a:t>Variablen</a:t>
            </a:r>
            <a:r>
              <a:rPr lang="de-DE" altLang="de-DE" sz="1400" dirty="0">
                <a:ea typeface="MS PGothic" charset="-128"/>
              </a:rPr>
              <a:t> </a:t>
            </a:r>
            <a:r>
              <a:rPr lang="de-DE" altLang="de-DE" sz="1600" dirty="0">
                <a:ea typeface="MS PGothic" charset="-128"/>
              </a:rPr>
              <a:t>liegen</a:t>
            </a:r>
            <a:r>
              <a:rPr lang="de-DE" altLang="de-DE" sz="1400" dirty="0">
                <a:ea typeface="MS PGothic" charset="-128"/>
              </a:rPr>
              <a:t> </a:t>
            </a:r>
            <a:r>
              <a:rPr lang="de-DE" altLang="de-DE" sz="1600" dirty="0">
                <a:ea typeface="MS PGothic" charset="-128"/>
              </a:rPr>
              <a:t>Gewichtungsfaktoren</a:t>
            </a:r>
            <a:r>
              <a:rPr lang="de-DE" altLang="de-DE" sz="1400" dirty="0">
                <a:ea typeface="MS PGothic" charset="-128"/>
              </a:rPr>
              <a:t> </a:t>
            </a:r>
            <a:r>
              <a:rPr lang="de-DE" altLang="de-DE" sz="1600" dirty="0">
                <a:ea typeface="MS PGothic" charset="-128"/>
              </a:rPr>
              <a:t>vor:</a:t>
            </a:r>
            <a:r>
              <a:rPr lang="de-DE" altLang="de-DE" sz="1400" dirty="0">
                <a:ea typeface="MS PGothic" charset="-128"/>
              </a:rPr>
              <a:t> </a:t>
            </a:r>
            <a:r>
              <a:rPr lang="de-DE" altLang="de-DE" sz="1600" dirty="0">
                <a:ea typeface="MS PGothic" charset="-128"/>
              </a:rPr>
              <a:t>Geschlecht, </a:t>
            </a:r>
            <a:r>
              <a:rPr lang="de-DE" altLang="de-DE" sz="1600" dirty="0" smtClean="0">
                <a:ea typeface="MS PGothic" charset="-128"/>
              </a:rPr>
              <a:t>Alters-klassen</a:t>
            </a:r>
            <a:r>
              <a:rPr lang="de-DE" altLang="de-DE" sz="1600" dirty="0">
                <a:ea typeface="MS PGothic" charset="-128"/>
              </a:rPr>
              <a:t>, Postleitzahlen (PLZ), Haushaltstypen, Wohneigentümer</a:t>
            </a:r>
            <a:r>
              <a:rPr lang="de-DE" altLang="de-DE" sz="1600" dirty="0" smtClean="0">
                <a:ea typeface="MS PGothic" charset="-128"/>
              </a:rPr>
              <a:t>/-innen</a:t>
            </a:r>
            <a:r>
              <a:rPr lang="de-DE" altLang="de-DE" sz="1600" dirty="0">
                <a:ea typeface="MS PGothic" charset="-128"/>
              </a:rPr>
              <a:t>, Herkunft.</a:t>
            </a:r>
          </a:p>
          <a:p>
            <a:pPr marL="252000" indent="-252000">
              <a:spcBef>
                <a:spcPts val="0"/>
              </a:spcBef>
              <a:buSzPct val="100000"/>
              <a:buFont typeface="Arial" panose="020B0604020202020204" pitchFamily="34" charset="0"/>
              <a:buChar char="•"/>
              <a:defRPr/>
            </a:pPr>
            <a:r>
              <a:rPr lang="de-DE" altLang="de-DE" sz="1600" dirty="0">
                <a:ea typeface="MS PGothic" charset="-128"/>
              </a:rPr>
              <a:t>Eine Ermittlung eines globalen Gewichtungsfaktors erfolgte nicht, globale </a:t>
            </a:r>
            <a:r>
              <a:rPr lang="de-DE" altLang="de-DE" sz="1600" dirty="0" smtClean="0">
                <a:ea typeface="MS PGothic" charset="-128"/>
              </a:rPr>
              <a:t>Gewichtungs-faktoren (</a:t>
            </a:r>
            <a:r>
              <a:rPr lang="de-DE" altLang="de-DE" sz="1600" dirty="0">
                <a:ea typeface="MS PGothic" charset="-128"/>
              </a:rPr>
              <a:t>mit mehr als </a:t>
            </a:r>
            <a:r>
              <a:rPr lang="de-DE" altLang="de-DE" sz="1600" dirty="0" smtClean="0">
                <a:ea typeface="MS PGothic" charset="-128"/>
              </a:rPr>
              <a:t>2Variablen</a:t>
            </a:r>
            <a:r>
              <a:rPr lang="de-DE" altLang="de-DE" sz="1600" dirty="0">
                <a:ea typeface="MS PGothic" charset="-128"/>
              </a:rPr>
              <a:t>) funktionieren in der Regel nicht (vgl. Gabler, 1994</a:t>
            </a:r>
            <a:r>
              <a:rPr lang="de-DE" altLang="de-DE" sz="1600" dirty="0" smtClean="0">
                <a:ea typeface="MS PGothic" charset="-128"/>
              </a:rPr>
              <a:t>).</a:t>
            </a:r>
            <a:endParaRPr lang="de-DE" altLang="de-DE" sz="1600" dirty="0">
              <a:ea typeface="MS PGothic" charset="-128"/>
            </a:endParaRPr>
          </a:p>
          <a:p>
            <a:pPr>
              <a:defRPr/>
            </a:pPr>
            <a:r>
              <a:rPr lang="de-DE" altLang="de-DE" sz="1600" b="1" dirty="0">
                <a:ea typeface="MS PGothic" charset="-128"/>
              </a:rPr>
              <a:t>Einsatz gewichteter Daten</a:t>
            </a:r>
          </a:p>
          <a:p>
            <a:pPr marL="252000" indent="-252000">
              <a:spcBef>
                <a:spcPts val="0"/>
              </a:spcBef>
              <a:buSzPct val="100000"/>
              <a:buFont typeface="Arial" panose="020B0604020202020204" pitchFamily="34" charset="0"/>
              <a:buChar char="•"/>
              <a:defRPr/>
            </a:pPr>
            <a:r>
              <a:rPr lang="de-DE" altLang="de-DE" sz="1600" dirty="0">
                <a:ea typeface="MS PGothic" charset="-128"/>
              </a:rPr>
              <a:t>Ein globaler Gewichtsfaktor wurde nicht ermittelt (</a:t>
            </a:r>
            <a:r>
              <a:rPr lang="de-DE" altLang="de-DE" sz="1600" dirty="0" err="1">
                <a:ea typeface="MS PGothic" charset="-128"/>
              </a:rPr>
              <a:t>s.o</a:t>
            </a:r>
            <a:r>
              <a:rPr lang="de-DE" altLang="de-DE" sz="1600" dirty="0">
                <a:ea typeface="MS PGothic" charset="-128"/>
              </a:rPr>
              <a:t>). Insofern gibt es keine </a:t>
            </a:r>
            <a:r>
              <a:rPr lang="de-DE" altLang="de-DE" sz="1600" dirty="0" smtClean="0">
                <a:ea typeface="MS PGothic" charset="-128"/>
              </a:rPr>
              <a:t>durch-laufende </a:t>
            </a:r>
            <a:r>
              <a:rPr lang="de-DE" altLang="de-DE" sz="1600" dirty="0">
                <a:ea typeface="MS PGothic" charset="-128"/>
              </a:rPr>
              <a:t>Gewichtung. </a:t>
            </a:r>
          </a:p>
          <a:p>
            <a:pPr marL="252000" indent="-252000">
              <a:spcBef>
                <a:spcPts val="0"/>
              </a:spcBef>
              <a:buSzPct val="100000"/>
              <a:buFont typeface="Arial" panose="020B0604020202020204" pitchFamily="34" charset="0"/>
              <a:buChar char="•"/>
              <a:defRPr/>
            </a:pPr>
            <a:r>
              <a:rPr lang="de-DE" altLang="de-DE" sz="1600" dirty="0">
                <a:ea typeface="MS PGothic" charset="-128"/>
              </a:rPr>
              <a:t>In der Auswertung werden an den entsprechenden Stellen Statistiken auf Basis gewichteter Daten erstellt. Durch die Gewichtung verschieben sich mithin Fallzahlen.</a:t>
            </a:r>
          </a:p>
          <a:p>
            <a:pPr marL="252000" indent="-252000">
              <a:spcBef>
                <a:spcPts val="0"/>
              </a:spcBef>
              <a:buSzPct val="100000"/>
              <a:buFont typeface="Arial" panose="020B0604020202020204" pitchFamily="34" charset="0"/>
              <a:buChar char="•"/>
              <a:defRPr/>
            </a:pPr>
            <a:r>
              <a:rPr lang="de-DE" altLang="de-DE" sz="1600" dirty="0">
                <a:ea typeface="MS PGothic" charset="-128"/>
              </a:rPr>
              <a:t>Auf Grundlage gewichteter Daten resultierende Ergebnisse werden ergänzend zu Ergebnissen, die auf </a:t>
            </a:r>
            <a:r>
              <a:rPr lang="de-DE" altLang="de-DE" sz="1600" dirty="0" err="1">
                <a:ea typeface="MS PGothic" charset="-128"/>
              </a:rPr>
              <a:t>ungewichteten</a:t>
            </a:r>
            <a:r>
              <a:rPr lang="de-DE" altLang="de-DE" sz="1600" dirty="0">
                <a:ea typeface="MS PGothic" charset="-128"/>
              </a:rPr>
              <a:t> Stichprobendaten basieren, berichtet. Wenn im Folgenden auf Grundlage gewichteter Daten basierende Ergebnisse berichtet werden, wird darauf explizit hingewiesen.</a:t>
            </a:r>
          </a:p>
          <a:p>
            <a:pPr>
              <a:spcBef>
                <a:spcPts val="0"/>
              </a:spcBef>
              <a:buSzPct val="100000"/>
              <a:defRPr/>
            </a:pPr>
            <a:endParaRPr lang="de-DE" altLang="de-DE" sz="1600" dirty="0" smtClean="0">
              <a:ea typeface="MS PGothic" charset="-128"/>
            </a:endParaRPr>
          </a:p>
          <a:p>
            <a:pPr>
              <a:spcBef>
                <a:spcPts val="0"/>
              </a:spcBef>
              <a:buSzPct val="100000"/>
              <a:defRPr/>
            </a:pPr>
            <a:r>
              <a:rPr lang="de-DE" altLang="de-DE" sz="1600" dirty="0" smtClean="0">
                <a:ea typeface="MS PGothic" charset="-128"/>
              </a:rPr>
              <a:t>Die </a:t>
            </a:r>
            <a:r>
              <a:rPr lang="de-DE" altLang="de-DE" sz="1600" dirty="0">
                <a:ea typeface="MS PGothic" charset="-128"/>
              </a:rPr>
              <a:t>Ermittlung der Gewichtungsfaktoren wird einem eigenständigen Bericht dokumentiert</a:t>
            </a:r>
            <a:r>
              <a:rPr lang="de-DE" altLang="de-DE" sz="1600" dirty="0" smtClean="0">
                <a:ea typeface="MS PGothic" charset="-128"/>
              </a:rPr>
              <a:t>.</a:t>
            </a:r>
            <a:endParaRPr lang="de-DE" altLang="de-DE" sz="1300" dirty="0">
              <a:ea typeface="MS PGothic" charset="-128"/>
            </a:endParaRPr>
          </a:p>
          <a:p>
            <a:pPr marL="611188" lvl="1" indent="-342900">
              <a:buFont typeface="Arial" charset="0"/>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342900" indent="-342900">
              <a:buFont typeface="Wingdings" charset="2"/>
              <a:buChar char="§"/>
              <a:defRPr/>
            </a:pPr>
            <a:endParaRPr lang="de-DE" altLang="de-DE" sz="1300" dirty="0"/>
          </a:p>
          <a:p>
            <a:pPr lvl="2" indent="0">
              <a:buFont typeface="Wingdings" charset="2"/>
              <a:buNone/>
              <a:defRPr/>
            </a:pPr>
            <a:endParaRPr lang="de-DE" altLang="de-DE" sz="1300" dirty="0">
              <a:ea typeface="MS PGothic" charset="-128"/>
            </a:endParaRPr>
          </a:p>
          <a:p>
            <a:pPr lvl="2" indent="0">
              <a:buFont typeface="Wingdings" charset="2"/>
              <a:buNone/>
              <a:defRPr/>
            </a:pPr>
            <a:endParaRPr lang="de-DE" altLang="de-DE" sz="1300" dirty="0"/>
          </a:p>
          <a:p>
            <a:pPr marL="611188" lvl="1" indent="-342900">
              <a:buFont typeface="Arial" charset="0"/>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611188" lvl="1" indent="-342900">
              <a:buFont typeface="Arial" charset="0"/>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342900" indent="-342900">
              <a:buFont typeface="Wingdings" charset="2"/>
              <a:buChar char="§"/>
              <a:defRPr/>
            </a:pPr>
            <a:endParaRPr lang="de-DE" altLang="de-DE" sz="1300" dirty="0">
              <a:ea typeface="MS PGothic" charset="-128"/>
            </a:endParaRPr>
          </a:p>
          <a:p>
            <a:pPr marL="611188" lvl="1" indent="-342900">
              <a:buFont typeface="Wingdings" charset="2"/>
              <a:buChar char="§"/>
              <a:defRPr/>
            </a:pPr>
            <a:endParaRPr lang="de-DE" altLang="de-DE" sz="1300" dirty="0">
              <a:ea typeface="MS PGothic" charset="-128"/>
            </a:endParaRPr>
          </a:p>
          <a:p>
            <a:pPr marL="611188" lvl="1" indent="-342900">
              <a:buFont typeface="Arial" charset="0"/>
              <a:buChar char="•"/>
              <a:defRPr/>
            </a:pPr>
            <a:endParaRPr lang="de-DE" altLang="de-DE" sz="1300" dirty="0">
              <a:ea typeface="MS PGothic" charset="-128"/>
            </a:endParaRPr>
          </a:p>
          <a:p>
            <a:pPr marL="342900" indent="-342900">
              <a:buFont typeface="Wingdings" charset="2"/>
              <a:buChar char="§"/>
              <a:defRPr/>
            </a:pPr>
            <a:endParaRPr lang="de-DE" sz="1300" dirty="0"/>
          </a:p>
        </p:txBody>
      </p:sp>
      <p:sp>
        <p:nvSpPr>
          <p:cNvPr id="3" name="Titel 2">
            <a:extLst>
              <a:ext uri="{FF2B5EF4-FFF2-40B4-BE49-F238E27FC236}">
                <a16:creationId xmlns:a16="http://schemas.microsoft.com/office/drawing/2014/main" xmlns="" id="{3B54C542-DC92-4578-AD5C-4A369A8B2BCD}"/>
              </a:ext>
            </a:extLst>
          </p:cNvPr>
          <p:cNvSpPr>
            <a:spLocks noGrp="1"/>
          </p:cNvSpPr>
          <p:nvPr>
            <p:ph type="title"/>
          </p:nvPr>
        </p:nvSpPr>
        <p:spPr>
          <a:xfrm>
            <a:off x="827584" y="-4763"/>
            <a:ext cx="8285162" cy="1366838"/>
          </a:xfrm>
        </p:spPr>
        <p:txBody>
          <a:bodyPr/>
          <a:lstStyle/>
          <a:p>
            <a:pPr>
              <a:defRPr/>
            </a:pPr>
            <a:r>
              <a:rPr lang="de-DE" dirty="0"/>
              <a:t>Datengrundlage</a:t>
            </a:r>
          </a:p>
        </p:txBody>
      </p:sp>
      <p:sp>
        <p:nvSpPr>
          <p:cNvPr id="26628"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6" name="Titel 2">
            <a:extLst>
              <a:ext uri="{FF2B5EF4-FFF2-40B4-BE49-F238E27FC236}">
                <a16:creationId xmlns:a16="http://schemas.microsoft.com/office/drawing/2014/main" xmlns="" id="{508E4798-6E42-4E87-A2B4-A6948E82ED88}"/>
              </a:ext>
            </a:extLst>
          </p:cNvPr>
          <p:cNvSpPr txBox="1">
            <a:spLocks/>
          </p:cNvSpPr>
          <p:nvPr/>
        </p:nvSpPr>
        <p:spPr bwMode="auto">
          <a:xfrm>
            <a:off x="827584" y="0"/>
            <a:ext cx="8285162" cy="1366838"/>
          </a:xfrm>
          <a:prstGeom prst="rect">
            <a:avLst/>
          </a:prstGeom>
          <a:gradFill flip="none" rotWithShape="1">
            <a:gsLst>
              <a:gs pos="100000">
                <a:srgbClr val="92D050"/>
              </a:gs>
              <a:gs pos="100000">
                <a:schemeClr val="accent1">
                  <a:shade val="67500"/>
                  <a:satMod val="115000"/>
                </a:schemeClr>
              </a:gs>
              <a:gs pos="0">
                <a:schemeClr val="bg1"/>
              </a:gs>
            </a:gsLst>
            <a:lin ang="16200000" scaled="0"/>
            <a:tileRect/>
          </a:gradFill>
          <a:ln w="12700">
            <a:noFill/>
            <a:miter lim="800000"/>
            <a:headEnd/>
            <a:tailEnd/>
          </a:ln>
          <a:effectLst/>
        </p:spPr>
        <p:txBody>
          <a:bodyPr lIns="90488" tIns="44450" rIns="90488" bIns="44450" anchor="ctr"/>
          <a:lstStyle>
            <a:lvl1pPr marL="179388" algn="l" rtl="0" eaLnBrk="0" fontAlgn="base" hangingPunct="0">
              <a:spcBef>
                <a:spcPct val="0"/>
              </a:spcBef>
              <a:spcAft>
                <a:spcPct val="0"/>
              </a:spcAft>
              <a:defRPr sz="4000" b="1">
                <a:solidFill>
                  <a:schemeClr val="tx2"/>
                </a:solidFill>
                <a:latin typeface="Calibri" pitchFamily="34" charset="0"/>
                <a:ea typeface="+mj-ea"/>
                <a:cs typeface="+mj-cs"/>
              </a:defRPr>
            </a:lvl1pPr>
            <a:lvl2pPr marL="179388" algn="l" rtl="0" eaLnBrk="0" fontAlgn="base" hangingPunct="0">
              <a:spcBef>
                <a:spcPct val="0"/>
              </a:spcBef>
              <a:spcAft>
                <a:spcPct val="0"/>
              </a:spcAft>
              <a:defRPr sz="4000" b="1">
                <a:solidFill>
                  <a:schemeClr val="tx2"/>
                </a:solidFill>
                <a:latin typeface="Calibri" pitchFamily="34" charset="0"/>
              </a:defRPr>
            </a:lvl2pPr>
            <a:lvl3pPr marL="179388" algn="l" rtl="0" eaLnBrk="0" fontAlgn="base" hangingPunct="0">
              <a:spcBef>
                <a:spcPct val="0"/>
              </a:spcBef>
              <a:spcAft>
                <a:spcPct val="0"/>
              </a:spcAft>
              <a:defRPr sz="4000" b="1">
                <a:solidFill>
                  <a:schemeClr val="tx2"/>
                </a:solidFill>
                <a:latin typeface="Calibri" pitchFamily="34" charset="0"/>
              </a:defRPr>
            </a:lvl3pPr>
            <a:lvl4pPr marL="179388" algn="l" rtl="0" eaLnBrk="0" fontAlgn="base" hangingPunct="0">
              <a:spcBef>
                <a:spcPct val="0"/>
              </a:spcBef>
              <a:spcAft>
                <a:spcPct val="0"/>
              </a:spcAft>
              <a:defRPr sz="4000" b="1">
                <a:solidFill>
                  <a:schemeClr val="tx2"/>
                </a:solidFill>
                <a:latin typeface="Calibri" pitchFamily="34" charset="0"/>
              </a:defRPr>
            </a:lvl4pPr>
            <a:lvl5pPr marL="179388" algn="l" rtl="0" eaLnBrk="0" fontAlgn="base" hangingPunct="0">
              <a:spcBef>
                <a:spcPct val="0"/>
              </a:spcBef>
              <a:spcAft>
                <a:spcPct val="0"/>
              </a:spcAft>
              <a:defRPr sz="4000" b="1">
                <a:solidFill>
                  <a:schemeClr val="tx2"/>
                </a:solidFill>
                <a:latin typeface="Calibri" pitchFamily="34" charset="0"/>
              </a:defRPr>
            </a:lvl5pPr>
            <a:lvl6pPr marL="457200" algn="ctr" rtl="0" eaLnBrk="0" fontAlgn="base" hangingPunct="0">
              <a:spcBef>
                <a:spcPct val="0"/>
              </a:spcBef>
              <a:spcAft>
                <a:spcPct val="0"/>
              </a:spcAft>
              <a:defRPr sz="6000">
                <a:solidFill>
                  <a:schemeClr val="tx2"/>
                </a:solidFill>
                <a:latin typeface="Arial" charset="0"/>
              </a:defRPr>
            </a:lvl6pPr>
            <a:lvl7pPr marL="914400" algn="ctr" rtl="0" eaLnBrk="0" fontAlgn="base" hangingPunct="0">
              <a:spcBef>
                <a:spcPct val="0"/>
              </a:spcBef>
              <a:spcAft>
                <a:spcPct val="0"/>
              </a:spcAft>
              <a:defRPr sz="6000">
                <a:solidFill>
                  <a:schemeClr val="tx2"/>
                </a:solidFill>
                <a:latin typeface="Arial" charset="0"/>
              </a:defRPr>
            </a:lvl7pPr>
            <a:lvl8pPr marL="1371600" algn="ctr" rtl="0" eaLnBrk="0" fontAlgn="base" hangingPunct="0">
              <a:spcBef>
                <a:spcPct val="0"/>
              </a:spcBef>
              <a:spcAft>
                <a:spcPct val="0"/>
              </a:spcAft>
              <a:defRPr sz="6000">
                <a:solidFill>
                  <a:schemeClr val="tx2"/>
                </a:solidFill>
                <a:latin typeface="Arial" charset="0"/>
              </a:defRPr>
            </a:lvl8pPr>
            <a:lvl9pPr marL="1828800" algn="ctr" rtl="0" eaLnBrk="0" fontAlgn="base" hangingPunct="0">
              <a:spcBef>
                <a:spcPct val="0"/>
              </a:spcBef>
              <a:spcAft>
                <a:spcPct val="0"/>
              </a:spcAft>
              <a:defRPr sz="6000">
                <a:solidFill>
                  <a:schemeClr val="tx2"/>
                </a:solidFill>
                <a:latin typeface="Arial" charset="0"/>
              </a:defRPr>
            </a:lvl9pPr>
          </a:lstStyle>
          <a:p>
            <a:pPr>
              <a:defRPr/>
            </a:pPr>
            <a:r>
              <a:rPr lang="de-DE" kern="0" dirty="0"/>
              <a:t>Datenaufbereitung/-</a:t>
            </a:r>
            <a:r>
              <a:rPr lang="de-DE" kern="0" dirty="0" smtClean="0"/>
              <a:t>modifikation/2</a:t>
            </a:r>
            <a:endParaRPr lang="de-DE" kern="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4B202FD-12BA-472D-9A0F-4E1ECC5547CD}"/>
              </a:ext>
            </a:extLst>
          </p:cNvPr>
          <p:cNvSpPr>
            <a:spLocks noGrp="1"/>
          </p:cNvSpPr>
          <p:nvPr>
            <p:ph idx="1"/>
          </p:nvPr>
        </p:nvSpPr>
        <p:spPr>
          <a:xfrm>
            <a:off x="1008464" y="1362074"/>
            <a:ext cx="7740000" cy="4731222"/>
          </a:xfrm>
        </p:spPr>
        <p:txBody>
          <a:bodyPr/>
          <a:lstStyle/>
          <a:p>
            <a:pPr eaLnBrk="1" hangingPunct="1">
              <a:buFont typeface="Monotype Sorts" charset="2"/>
              <a:buNone/>
              <a:defRPr/>
            </a:pPr>
            <a:r>
              <a:rPr lang="de-DE" altLang="de-DE" sz="1800" dirty="0">
                <a:ea typeface="MS PGothic" pitchFamily="34" charset="-128"/>
              </a:rPr>
              <a:t>Hinsichtlich der </a:t>
            </a:r>
            <a:r>
              <a:rPr lang="de-DE" altLang="de-DE" sz="1800" b="1" dirty="0">
                <a:ea typeface="MS PGothic" pitchFamily="34" charset="-128"/>
              </a:rPr>
              <a:t>Merkmale Alter und Geschlecht kann die Stichprobe als gutes Abbild der Bevölkerung in Norderstedt </a:t>
            </a:r>
            <a:r>
              <a:rPr lang="de-DE" altLang="de-DE" sz="1800" dirty="0">
                <a:ea typeface="MS PGothic" pitchFamily="34" charset="-128"/>
              </a:rPr>
              <a:t>angesehen werden:</a:t>
            </a:r>
          </a:p>
          <a:p>
            <a:pPr marL="252000" indent="-252000">
              <a:spcBef>
                <a:spcPts val="600"/>
              </a:spcBef>
              <a:buSzPct val="100000"/>
              <a:buFont typeface="Arial" panose="020B0604020202020204" pitchFamily="34" charset="0"/>
              <a:buChar char="•"/>
              <a:defRPr/>
            </a:pPr>
            <a:r>
              <a:rPr lang="de-DE" altLang="de-DE" sz="1800" dirty="0">
                <a:ea typeface="MS PGothic" charset="-128"/>
              </a:rPr>
              <a:t>Geschlecht: Abweichungen zwischen Stichprobendaten und amtlicher Statistik 0,3%.</a:t>
            </a:r>
          </a:p>
          <a:p>
            <a:pPr marL="252000" indent="-252000">
              <a:spcBef>
                <a:spcPts val="600"/>
              </a:spcBef>
              <a:buSzPct val="100000"/>
              <a:buFont typeface="Arial" panose="020B0604020202020204" pitchFamily="34" charset="0"/>
              <a:buChar char="•"/>
              <a:defRPr/>
            </a:pPr>
            <a:r>
              <a:rPr lang="de-DE" altLang="de-DE" sz="1800" dirty="0">
                <a:ea typeface="MS PGothic" charset="-128"/>
              </a:rPr>
              <a:t>Alter (Altersklassen): Abweichungen im Durchschnitt 2,6%. </a:t>
            </a:r>
            <a:br>
              <a:rPr lang="de-DE" altLang="de-DE" sz="1800" dirty="0">
                <a:ea typeface="MS PGothic" charset="-128"/>
              </a:rPr>
            </a:br>
            <a:r>
              <a:rPr lang="de-DE" altLang="de-DE" sz="1800" dirty="0">
                <a:ea typeface="MS PGothic" charset="-128"/>
              </a:rPr>
              <a:t>Allerdings ist die Altersgruppe der </a:t>
            </a:r>
            <a:r>
              <a:rPr lang="de-DE" altLang="de-DE" sz="1800" dirty="0" smtClean="0">
                <a:ea typeface="MS PGothic" charset="-128"/>
              </a:rPr>
              <a:t>75-jährigen </a:t>
            </a:r>
            <a:r>
              <a:rPr lang="de-DE" altLang="de-DE" sz="1800" dirty="0">
                <a:ea typeface="MS PGothic" charset="-128"/>
              </a:rPr>
              <a:t>und älteren Bewohner</a:t>
            </a:r>
            <a:r>
              <a:rPr lang="de-DE" altLang="de-DE" sz="1800" dirty="0" smtClean="0">
                <a:ea typeface="MS PGothic" charset="-128"/>
              </a:rPr>
              <a:t>/-innen </a:t>
            </a:r>
            <a:r>
              <a:rPr lang="de-DE" altLang="de-DE" sz="1800" dirty="0">
                <a:ea typeface="MS PGothic" charset="-128"/>
              </a:rPr>
              <a:t>in der Stichprobe unterrepräsentiert (mit einer Abweichung von 6,3%). </a:t>
            </a:r>
            <a:endParaRPr lang="de-DE" altLang="de-DE" sz="1800" dirty="0">
              <a:solidFill>
                <a:srgbClr val="000000"/>
              </a:solidFill>
              <a:ea typeface="MS PGothic" pitchFamily="34" charset="-128"/>
            </a:endParaRPr>
          </a:p>
          <a:p>
            <a:pPr eaLnBrk="1" hangingPunct="1">
              <a:spcBef>
                <a:spcPts val="1800"/>
              </a:spcBef>
              <a:buFont typeface="Monotype Sorts" charset="2"/>
              <a:buNone/>
              <a:defRPr/>
            </a:pPr>
            <a:r>
              <a:rPr lang="de-DE" altLang="de-DE" sz="1800" dirty="0">
                <a:solidFill>
                  <a:srgbClr val="000000"/>
                </a:solidFill>
                <a:ea typeface="MS PGothic" pitchFamily="34" charset="-128"/>
              </a:rPr>
              <a:t>Für die Merkmale </a:t>
            </a:r>
            <a:r>
              <a:rPr lang="de-DE" altLang="de-DE" sz="1800" b="1" dirty="0">
                <a:solidFill>
                  <a:srgbClr val="000000"/>
                </a:solidFill>
                <a:ea typeface="MS PGothic" pitchFamily="34" charset="-128"/>
              </a:rPr>
              <a:t>PLZ </a:t>
            </a:r>
            <a:r>
              <a:rPr lang="de-DE" altLang="de-DE" sz="1800" dirty="0">
                <a:solidFill>
                  <a:srgbClr val="000000"/>
                </a:solidFill>
                <a:ea typeface="MS PGothic" pitchFamily="34" charset="-128"/>
              </a:rPr>
              <a:t>und</a:t>
            </a:r>
            <a:r>
              <a:rPr lang="de-DE" altLang="de-DE" sz="1800" b="1" dirty="0">
                <a:solidFill>
                  <a:srgbClr val="000000"/>
                </a:solidFill>
                <a:ea typeface="MS PGothic" pitchFamily="34" charset="-128"/>
              </a:rPr>
              <a:t> Herkunft </a:t>
            </a:r>
            <a:r>
              <a:rPr lang="de-DE" altLang="de-DE" sz="1800" dirty="0">
                <a:solidFill>
                  <a:srgbClr val="000000"/>
                </a:solidFill>
                <a:ea typeface="MS PGothic" pitchFamily="34" charset="-128"/>
              </a:rPr>
              <a:t>kann die Stichprobe als </a:t>
            </a:r>
            <a:r>
              <a:rPr lang="de-DE" altLang="de-DE" sz="1800" b="1" dirty="0">
                <a:solidFill>
                  <a:srgbClr val="000000"/>
                </a:solidFill>
                <a:ea typeface="MS PGothic" pitchFamily="34" charset="-128"/>
              </a:rPr>
              <a:t>annäherungsweise repräsentativ</a:t>
            </a:r>
            <a:r>
              <a:rPr lang="de-DE" altLang="de-DE" sz="1800" dirty="0">
                <a:solidFill>
                  <a:srgbClr val="000000"/>
                </a:solidFill>
                <a:ea typeface="MS PGothic" pitchFamily="34" charset="-128"/>
              </a:rPr>
              <a:t> für die Verteilungen in der Bevölkerung bewertet werden:</a:t>
            </a:r>
          </a:p>
          <a:p>
            <a:pPr marL="252000" indent="-252000">
              <a:spcBef>
                <a:spcPts val="600"/>
              </a:spcBef>
              <a:buSzPct val="100000"/>
              <a:buFont typeface="Arial" panose="020B0604020202020204" pitchFamily="34" charset="0"/>
              <a:buChar char="•"/>
              <a:defRPr/>
            </a:pPr>
            <a:r>
              <a:rPr lang="de-DE" altLang="de-DE" sz="1800" dirty="0">
                <a:ea typeface="MS PGothic" charset="-128"/>
              </a:rPr>
              <a:t>Für die PLZ-Bezirke 22844 - 22850 sind die Stichprobendaten annähernd repräsentativ, Abweichungen betragen hier zwischen 0,3% und 4,4 %. </a:t>
            </a:r>
            <a:br>
              <a:rPr lang="de-DE" altLang="de-DE" sz="1800" dirty="0">
                <a:ea typeface="MS PGothic" charset="-128"/>
              </a:rPr>
            </a:br>
            <a:r>
              <a:rPr lang="de-DE" altLang="de-DE" sz="1800" dirty="0">
                <a:ea typeface="MS PGothic" charset="-128"/>
              </a:rPr>
              <a:t>Der PLZ-Bezirk 22851 ist in den Stichprobendaten unterrepräsentiert.</a:t>
            </a:r>
          </a:p>
          <a:p>
            <a:pPr marL="252000" indent="-252000">
              <a:spcBef>
                <a:spcPts val="600"/>
              </a:spcBef>
              <a:buSzPct val="100000"/>
              <a:buFont typeface="Arial" panose="020B0604020202020204" pitchFamily="34" charset="0"/>
              <a:buChar char="•"/>
              <a:defRPr/>
            </a:pPr>
            <a:r>
              <a:rPr lang="de-DE" altLang="de-DE" sz="1800" dirty="0">
                <a:ea typeface="MS PGothic" charset="-128"/>
              </a:rPr>
              <a:t>Beim Geburtsland geben die Stichprobendaten näherungsweise die Verteilung in Norderstedt wieder (aber: Zuordnung und Passung von in anderen Ländern oder in Deutschland geborenen Menschen </a:t>
            </a:r>
            <a:r>
              <a:rPr lang="de-DE" altLang="de-DE" sz="1800" dirty="0" smtClean="0">
                <a:ea typeface="MS PGothic" charset="-128"/>
              </a:rPr>
              <a:t>ist nur </a:t>
            </a:r>
            <a:r>
              <a:rPr lang="de-DE" altLang="de-DE" sz="1800" dirty="0">
                <a:ea typeface="MS PGothic" charset="-128"/>
              </a:rPr>
              <a:t>unscharf</a:t>
            </a:r>
            <a:r>
              <a:rPr lang="de-DE" altLang="de-DE" sz="1800" dirty="0" smtClean="0">
                <a:ea typeface="MS PGothic" charset="-128"/>
              </a:rPr>
              <a:t>).</a:t>
            </a:r>
            <a:endParaRPr lang="de-DE" altLang="de-DE" sz="1800" dirty="0">
              <a:ea typeface="MS PGothic" charset="-128"/>
            </a:endParaRPr>
          </a:p>
        </p:txBody>
      </p:sp>
      <p:sp>
        <p:nvSpPr>
          <p:cNvPr id="3" name="Titel 2">
            <a:extLst>
              <a:ext uri="{FF2B5EF4-FFF2-40B4-BE49-F238E27FC236}">
                <a16:creationId xmlns:a16="http://schemas.microsoft.com/office/drawing/2014/main" xmlns="" id="{DFA59498-EBEF-4F1C-B12F-7560A215CA60}"/>
              </a:ext>
            </a:extLst>
          </p:cNvPr>
          <p:cNvSpPr>
            <a:spLocks noGrp="1"/>
          </p:cNvSpPr>
          <p:nvPr>
            <p:ph type="title"/>
          </p:nvPr>
        </p:nvSpPr>
        <p:spPr>
          <a:xfrm>
            <a:off x="827584" y="-4763"/>
            <a:ext cx="8285162" cy="1366838"/>
          </a:xfrm>
        </p:spPr>
        <p:txBody>
          <a:bodyPr/>
          <a:lstStyle/>
          <a:p>
            <a:pPr>
              <a:defRPr/>
            </a:pPr>
            <a:r>
              <a:rPr lang="de-DE" altLang="de-DE" dirty="0"/>
              <a:t>Repräsentativität der Stichprobe</a:t>
            </a:r>
            <a:endParaRPr lang="de-DE" dirty="0"/>
          </a:p>
        </p:txBody>
      </p:sp>
      <p:sp>
        <p:nvSpPr>
          <p:cNvPr id="27652"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B95879AD-67A2-44A9-BC07-BB192B0DE69E}"/>
              </a:ext>
            </a:extLst>
          </p:cNvPr>
          <p:cNvSpPr>
            <a:spLocks noGrp="1"/>
          </p:cNvSpPr>
          <p:nvPr>
            <p:ph idx="1"/>
          </p:nvPr>
        </p:nvSpPr>
        <p:spPr>
          <a:xfrm>
            <a:off x="1043608" y="1362075"/>
            <a:ext cx="7585075" cy="4114800"/>
          </a:xfrm>
        </p:spPr>
        <p:txBody>
          <a:bodyPr/>
          <a:lstStyle/>
          <a:p>
            <a:pPr eaLnBrk="1" hangingPunct="1">
              <a:buFont typeface="Monotype Sorts" charset="2"/>
              <a:buNone/>
              <a:defRPr/>
            </a:pPr>
            <a:r>
              <a:rPr lang="de-DE" altLang="de-DE" sz="1800" dirty="0">
                <a:ea typeface="MS PGothic" pitchFamily="34" charset="-128"/>
              </a:rPr>
              <a:t>Mit Blick auf die Merkmale Haushaltstypen (HH-Typen) und Wohneigentum zeigen sich zum Teil deutlichere Abweichungen. </a:t>
            </a:r>
          </a:p>
          <a:p>
            <a:pPr marL="252000" indent="-252000">
              <a:spcBef>
                <a:spcPts val="600"/>
              </a:spcBef>
              <a:buSzPct val="100000"/>
              <a:buFont typeface="Arial" panose="020B0604020202020204" pitchFamily="34" charset="0"/>
              <a:buChar char="•"/>
              <a:defRPr/>
            </a:pPr>
            <a:r>
              <a:rPr lang="de-DE" altLang="de-DE" sz="1800" dirty="0">
                <a:ea typeface="MS PGothic" charset="-128"/>
              </a:rPr>
              <a:t>Für die HH-Typen sind die Stichprobendaten ohne Gewichtung lediglich für </a:t>
            </a:r>
            <a:r>
              <a:rPr lang="de-DE" altLang="de-DE" sz="1800" b="1" dirty="0">
                <a:ea typeface="MS PGothic" charset="-128"/>
              </a:rPr>
              <a:t>HH mit Alleinerziehenden</a:t>
            </a:r>
            <a:r>
              <a:rPr lang="de-DE" altLang="de-DE" sz="1800" dirty="0">
                <a:ea typeface="MS PGothic" charset="-128"/>
              </a:rPr>
              <a:t>, </a:t>
            </a:r>
            <a:r>
              <a:rPr lang="de-DE" altLang="de-DE" sz="1800" b="1" dirty="0">
                <a:ea typeface="MS PGothic" charset="-128"/>
              </a:rPr>
              <a:t>sonstige HH </a:t>
            </a:r>
            <a:r>
              <a:rPr lang="de-DE" altLang="de-DE" sz="1800" dirty="0">
                <a:ea typeface="MS PGothic" charset="-128"/>
              </a:rPr>
              <a:t>und ggf. für </a:t>
            </a:r>
            <a:r>
              <a:rPr lang="de-DE" altLang="de-DE" sz="1800" b="1" dirty="0">
                <a:ea typeface="MS PGothic" charset="-128"/>
              </a:rPr>
              <a:t>Paare ohne Kinder annähernd repräsentativ</a:t>
            </a:r>
            <a:r>
              <a:rPr lang="de-DE" altLang="de-DE" sz="1800" dirty="0">
                <a:ea typeface="MS PGothic" charset="-128"/>
              </a:rPr>
              <a:t>. Demgegenüber sind in der Stichprobe </a:t>
            </a:r>
            <a:r>
              <a:rPr lang="de-DE" altLang="de-DE" sz="1800" b="1" dirty="0">
                <a:ea typeface="MS PGothic" charset="-128"/>
              </a:rPr>
              <a:t>Single-Haushalte</a:t>
            </a:r>
            <a:r>
              <a:rPr lang="de-DE" altLang="de-DE" sz="1800" dirty="0">
                <a:ea typeface="MS PGothic" charset="-128"/>
              </a:rPr>
              <a:t> deutlich </a:t>
            </a:r>
            <a:r>
              <a:rPr lang="de-DE" altLang="de-DE" sz="1800" b="1" dirty="0">
                <a:ea typeface="MS PGothic" charset="-128"/>
              </a:rPr>
              <a:t>unterrepräsentiert</a:t>
            </a:r>
            <a:r>
              <a:rPr lang="de-DE" altLang="de-DE" sz="1800" dirty="0">
                <a:ea typeface="MS PGothic" charset="-128"/>
              </a:rPr>
              <a:t> und </a:t>
            </a:r>
            <a:r>
              <a:rPr lang="de-DE" altLang="de-DE" sz="1800" b="1" dirty="0">
                <a:ea typeface="MS PGothic" charset="-128"/>
              </a:rPr>
              <a:t>Paare mit Kindern </a:t>
            </a:r>
            <a:r>
              <a:rPr lang="de-DE" altLang="de-DE" sz="1800" dirty="0">
                <a:ea typeface="MS PGothic" charset="-128"/>
              </a:rPr>
              <a:t>deutlich </a:t>
            </a:r>
            <a:r>
              <a:rPr lang="de-DE" altLang="de-DE" sz="1800" b="1" dirty="0">
                <a:ea typeface="MS PGothic" charset="-128"/>
              </a:rPr>
              <a:t>überrepräsentiert</a:t>
            </a:r>
            <a:r>
              <a:rPr lang="de-DE" altLang="de-DE" sz="1800" dirty="0">
                <a:ea typeface="MS PGothic" charset="-128"/>
              </a:rPr>
              <a:t>. Letzteres kann auch damit zusammenhängen, dass in der Stichprobe in dieser Gruppe ein großer Anteil Jugendlicher oder junger Erwachsener befragt wurde, die noch zu Hause leben.</a:t>
            </a:r>
          </a:p>
          <a:p>
            <a:pPr marL="252000" indent="-252000">
              <a:spcBef>
                <a:spcPts val="600"/>
              </a:spcBef>
              <a:buSzPct val="100000"/>
              <a:buFont typeface="Arial" panose="020B0604020202020204" pitchFamily="34" charset="0"/>
              <a:buChar char="•"/>
              <a:defRPr/>
            </a:pPr>
            <a:r>
              <a:rPr lang="de-DE" altLang="de-DE" sz="1800" dirty="0">
                <a:ea typeface="MS PGothic" charset="-128"/>
              </a:rPr>
              <a:t>Die </a:t>
            </a:r>
            <a:r>
              <a:rPr lang="de-DE" altLang="de-DE" sz="1800" b="1" dirty="0">
                <a:ea typeface="MS PGothic" charset="-128"/>
              </a:rPr>
              <a:t>Verteilung von Mieter/innen und Wohneigentümer/innen weicht zwischen den Stichprobendaten und der amtlichen Statistik deutlich ab</a:t>
            </a:r>
            <a:r>
              <a:rPr lang="de-DE" altLang="de-DE" sz="1800" dirty="0">
                <a:ea typeface="MS PGothic" charset="-128"/>
              </a:rPr>
              <a:t>. </a:t>
            </a:r>
            <a:br>
              <a:rPr lang="de-DE" altLang="de-DE" sz="1800" dirty="0">
                <a:ea typeface="MS PGothic" charset="-128"/>
              </a:rPr>
            </a:br>
            <a:r>
              <a:rPr lang="de-DE" altLang="de-DE" sz="1800" dirty="0">
                <a:ea typeface="MS PGothic" charset="-128"/>
              </a:rPr>
              <a:t>Der Anteil der Wohnungseigentümer/innen ist in der Stichprobe mit rund 60% im Vergleich zur Verteilung in der Bevölkerung von Norderstedt (44%) deutlich überrepräsentiert. </a:t>
            </a:r>
          </a:p>
          <a:p>
            <a:pPr>
              <a:buFont typeface="Monotype Sorts" charset="2"/>
              <a:buNone/>
              <a:defRPr/>
            </a:pPr>
            <a:endParaRPr lang="de-DE" dirty="0"/>
          </a:p>
        </p:txBody>
      </p:sp>
      <p:sp>
        <p:nvSpPr>
          <p:cNvPr id="3" name="Titel 2">
            <a:extLst>
              <a:ext uri="{FF2B5EF4-FFF2-40B4-BE49-F238E27FC236}">
                <a16:creationId xmlns:a16="http://schemas.microsoft.com/office/drawing/2014/main" xmlns="" id="{4CD4477B-50E7-48CA-A98A-3EED8DB7CE5A}"/>
              </a:ext>
            </a:extLst>
          </p:cNvPr>
          <p:cNvSpPr>
            <a:spLocks noGrp="1"/>
          </p:cNvSpPr>
          <p:nvPr>
            <p:ph type="title"/>
          </p:nvPr>
        </p:nvSpPr>
        <p:spPr>
          <a:xfrm>
            <a:off x="827584" y="-4763"/>
            <a:ext cx="8285162" cy="1366838"/>
          </a:xfrm>
        </p:spPr>
        <p:txBody>
          <a:bodyPr/>
          <a:lstStyle/>
          <a:p>
            <a:pPr>
              <a:defRPr/>
            </a:pPr>
            <a:r>
              <a:rPr lang="de-DE" altLang="de-DE" dirty="0"/>
              <a:t>Repräsentativität Haushaltstypen</a:t>
            </a:r>
            <a:endParaRPr lang="de-DE" dirty="0"/>
          </a:p>
        </p:txBody>
      </p:sp>
      <p:sp>
        <p:nvSpPr>
          <p:cNvPr id="2867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EFFCE34-7353-4199-AD11-229F4A3DD074}"/>
              </a:ext>
            </a:extLst>
          </p:cNvPr>
          <p:cNvSpPr>
            <a:spLocks noGrp="1"/>
          </p:cNvSpPr>
          <p:nvPr>
            <p:ph idx="1"/>
          </p:nvPr>
        </p:nvSpPr>
        <p:spPr>
          <a:xfrm>
            <a:off x="1043608" y="1258416"/>
            <a:ext cx="7585075" cy="2530624"/>
          </a:xfrm>
        </p:spPr>
        <p:txBody>
          <a:bodyPr/>
          <a:lstStyle/>
          <a:p>
            <a:pPr eaLnBrk="1" hangingPunct="1">
              <a:buFont typeface="Monotype Sorts" charset="2"/>
              <a:buNone/>
              <a:defRPr/>
            </a:pPr>
            <a:r>
              <a:rPr lang="de-DE" altLang="de-DE" sz="1800" dirty="0">
                <a:solidFill>
                  <a:srgbClr val="000000"/>
                </a:solidFill>
                <a:ea typeface="MS PGothic" pitchFamily="34" charset="-128"/>
              </a:rPr>
              <a:t>Soziodemografische Variablen, für die selbst keine Referenzgrößen vorlagen, wurden zusätzlich auch in einer gewichteten Stichprobe ausgewertet: </a:t>
            </a:r>
          </a:p>
          <a:p>
            <a:pPr marL="252000" indent="-252000">
              <a:spcBef>
                <a:spcPts val="0"/>
              </a:spcBef>
              <a:buSzPct val="100000"/>
              <a:buFont typeface="Arial" panose="020B0604020202020204" pitchFamily="34" charset="0"/>
              <a:buChar char="•"/>
              <a:defRPr/>
            </a:pPr>
            <a:r>
              <a:rPr lang="de-DE" altLang="de-DE" sz="1800" dirty="0">
                <a:ea typeface="MS PGothic" charset="-128"/>
              </a:rPr>
              <a:t>Dabei zeigen sich etwa für das Merkmal Erwerbstyp, dass die (</a:t>
            </a:r>
            <a:r>
              <a:rPr lang="de-DE" altLang="de-DE" sz="1800" dirty="0" err="1">
                <a:ea typeface="MS PGothic" charset="-128"/>
              </a:rPr>
              <a:t>ungewichteten</a:t>
            </a:r>
            <a:r>
              <a:rPr lang="de-DE" altLang="de-DE" sz="1800" dirty="0">
                <a:ea typeface="MS PGothic" charset="-128"/>
              </a:rPr>
              <a:t>) Stichprobendaten im Vergleich zu den nach PLZ, Geschlecht und Altersklassen angepassten Daten als repräsentativ angesehen werden können, Abweichungen bewegen sich im Bereich zwischen 0 - 0,8%.  </a:t>
            </a:r>
          </a:p>
          <a:p>
            <a:pPr marL="252000" indent="-252000">
              <a:spcBef>
                <a:spcPts val="0"/>
              </a:spcBef>
              <a:buSzPct val="100000"/>
              <a:buFont typeface="Arial" panose="020B0604020202020204" pitchFamily="34" charset="0"/>
              <a:buChar char="•"/>
              <a:defRPr/>
            </a:pPr>
            <a:r>
              <a:rPr lang="de-DE" altLang="de-DE" sz="1800" dirty="0">
                <a:ea typeface="MS PGothic" charset="-128"/>
              </a:rPr>
              <a:t>Gleiches gilt für das Merkmal Berufstätigkeit. Die Stichprobendaten sind im Vergleich zu den nach PLZ, Geschlecht und Altersklassen anpassten Daten annähernd repräsentativ, Abweichungen im Bereich 0 - 3,4%.</a:t>
            </a:r>
          </a:p>
          <a:p>
            <a:pPr>
              <a:buFont typeface="Monotype Sorts" charset="2"/>
              <a:buNone/>
              <a:defRPr/>
            </a:pPr>
            <a:endParaRPr lang="de-DE" dirty="0"/>
          </a:p>
        </p:txBody>
      </p:sp>
      <p:sp>
        <p:nvSpPr>
          <p:cNvPr id="3" name="Titel 2">
            <a:extLst>
              <a:ext uri="{FF2B5EF4-FFF2-40B4-BE49-F238E27FC236}">
                <a16:creationId xmlns:a16="http://schemas.microsoft.com/office/drawing/2014/main" xmlns="" id="{9E52DFA4-861A-4BC3-910B-AFC1872AB044}"/>
              </a:ext>
            </a:extLst>
          </p:cNvPr>
          <p:cNvSpPr>
            <a:spLocks noGrp="1"/>
          </p:cNvSpPr>
          <p:nvPr>
            <p:ph type="title"/>
          </p:nvPr>
        </p:nvSpPr>
        <p:spPr>
          <a:xfrm>
            <a:off x="827584" y="-4763"/>
            <a:ext cx="8285162" cy="1366838"/>
          </a:xfrm>
        </p:spPr>
        <p:txBody>
          <a:bodyPr/>
          <a:lstStyle/>
          <a:p>
            <a:pPr>
              <a:defRPr/>
            </a:pPr>
            <a:r>
              <a:rPr lang="de-DE" altLang="de-DE" dirty="0"/>
              <a:t>Repräsentativität Fazit</a:t>
            </a:r>
            <a:endParaRPr lang="de-DE" dirty="0"/>
          </a:p>
        </p:txBody>
      </p:sp>
      <p:sp>
        <p:nvSpPr>
          <p:cNvPr id="2970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29701" name="Textfeld 4"/>
          <p:cNvSpPr txBox="1">
            <a:spLocks noChangeArrowheads="1"/>
          </p:cNvSpPr>
          <p:nvPr/>
        </p:nvSpPr>
        <p:spPr bwMode="auto">
          <a:xfrm>
            <a:off x="1115616" y="4005312"/>
            <a:ext cx="7668000" cy="2232000"/>
          </a:xfrm>
          <a:prstGeom prst="rect">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ts val="2000"/>
              </a:lnSpc>
              <a:spcBef>
                <a:spcPts val="600"/>
              </a:spcBef>
            </a:pPr>
            <a:r>
              <a:rPr lang="de-DE" altLang="de-DE" sz="1800" dirty="0">
                <a:latin typeface="Calibri" pitchFamily="34" charset="0"/>
              </a:rPr>
              <a:t>Die Stichprobe kann in großen Teilen als </a:t>
            </a:r>
            <a:r>
              <a:rPr lang="de-DE" altLang="de-DE" sz="1800" b="1" dirty="0">
                <a:latin typeface="Calibri" pitchFamily="34" charset="0"/>
              </a:rPr>
              <a:t>gutes Abbild </a:t>
            </a:r>
            <a:r>
              <a:rPr lang="de-DE" altLang="de-DE" sz="1800" dirty="0">
                <a:latin typeface="Calibri" pitchFamily="34" charset="0"/>
              </a:rPr>
              <a:t>der Merkmalsverteilungen in der Bevölkerung angesehen werden, das auch ohne eine Gewichtung </a:t>
            </a:r>
            <a:r>
              <a:rPr lang="de-DE" altLang="de-DE" sz="1800" dirty="0" smtClean="0">
                <a:latin typeface="Calibri" pitchFamily="34" charset="0"/>
              </a:rPr>
              <a:t>sinn-volle</a:t>
            </a:r>
            <a:r>
              <a:rPr lang="de-DE" altLang="de-DE" sz="1800" dirty="0">
                <a:latin typeface="Calibri" pitchFamily="34" charset="0"/>
              </a:rPr>
              <a:t>, für die Bevölkerung von Norderstedt gültige Aussagen erlaubt.</a:t>
            </a:r>
          </a:p>
          <a:p>
            <a:pPr>
              <a:lnSpc>
                <a:spcPts val="2000"/>
              </a:lnSpc>
              <a:spcBef>
                <a:spcPts val="600"/>
              </a:spcBef>
            </a:pPr>
            <a:r>
              <a:rPr lang="de-DE" altLang="de-DE" sz="1800" dirty="0">
                <a:latin typeface="Calibri" pitchFamily="34" charset="0"/>
              </a:rPr>
              <a:t>Es kann kein globaler Gewichtungsfaktor ermittelt werden, eine durchgängige Gewichtung mit einzelnen Faktoren scheint vor dem Hintergrund vorliegender Ergebnisse nicht angezeigt. Gewichtungsfaktoren wurden daher nur in explorativen / unterstützenden Auswertungen punktuell, nach inhaltlichen Kriterien eingesetzt.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ctrTitle"/>
          </p:nvPr>
        </p:nvSpPr>
        <p:spPr>
          <a:xfrm>
            <a:off x="832048" y="2060848"/>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t>2 Leitziele für Norderstedt</a:t>
            </a:r>
          </a:p>
        </p:txBody>
      </p:sp>
      <p:sp>
        <p:nvSpPr>
          <p:cNvPr id="30723" name="Untertitel 2"/>
          <p:cNvSpPr>
            <a:spLocks noGrp="1"/>
          </p:cNvSpPr>
          <p:nvPr>
            <p:ph type="subTitle" idx="1"/>
          </p:nvPr>
        </p:nvSpPr>
        <p:spPr>
          <a:xfrm>
            <a:off x="1013792" y="3692624"/>
            <a:ext cx="7086600" cy="1752600"/>
          </a:xfrm>
        </p:spPr>
        <p:txBody>
          <a:bodyPr/>
          <a:lstStyle/>
          <a:p>
            <a:pPr marL="542925" indent="-542925">
              <a:spcBef>
                <a:spcPct val="0"/>
              </a:spcBef>
              <a:buClrTx/>
              <a:buSzTx/>
            </a:pPr>
            <a:r>
              <a:rPr lang="de-DE" altLang="de-DE" dirty="0" smtClean="0"/>
              <a:t>2.1 </a:t>
            </a:r>
            <a:r>
              <a:rPr lang="de-DE" altLang="de-DE" dirty="0"/>
              <a:t>Wie werden die Leitziele für Norderstedt bewertet?</a:t>
            </a:r>
          </a:p>
          <a:p>
            <a:pPr marL="542925" indent="-542925">
              <a:spcBef>
                <a:spcPct val="0"/>
              </a:spcBef>
              <a:buClrTx/>
              <a:buSzTx/>
            </a:pPr>
            <a:r>
              <a:rPr lang="de-DE" altLang="de-DE" dirty="0"/>
              <a:t>2.2 Wie ausgeprägt ist die </a:t>
            </a:r>
            <a:r>
              <a:rPr lang="de-DE" altLang="de-DE" dirty="0" smtClean="0"/>
              <a:t>Engagement-Bereitschaft für </a:t>
            </a:r>
            <a:r>
              <a:rPr lang="de-DE" altLang="de-DE" dirty="0"/>
              <a:t>die Umsetzung der Leitziele? </a:t>
            </a:r>
          </a:p>
          <a:p>
            <a:endParaRPr lang="de-DE" altLang="de-DE" dirty="0" smtClean="0"/>
          </a:p>
        </p:txBody>
      </p:sp>
      <p:sp>
        <p:nvSpPr>
          <p:cNvPr id="3072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extLst>
      <p:ext uri="{BB962C8B-B14F-4D97-AF65-F5344CB8AC3E}">
        <p14:creationId xmlns:p14="http://schemas.microsoft.com/office/powerpoint/2010/main" val="1109145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1">
            <a:extLst>
              <a:ext uri="{FF2B5EF4-FFF2-40B4-BE49-F238E27FC236}">
                <a16:creationId xmlns:a16="http://schemas.microsoft.com/office/drawing/2014/main" xmlns="" id="{3F1E1634-A9A9-47DF-85BB-01AB321734EE}"/>
              </a:ext>
            </a:extLst>
          </p:cNvPr>
          <p:cNvSpPr>
            <a:spLocks noGrp="1"/>
          </p:cNvSpPr>
          <p:nvPr>
            <p:ph idx="1"/>
          </p:nvPr>
        </p:nvSpPr>
        <p:spPr>
          <a:xfrm>
            <a:off x="1043608" y="1268760"/>
            <a:ext cx="7585075" cy="5019253"/>
          </a:xfrm>
        </p:spPr>
        <p:txBody>
          <a:bodyPr/>
          <a:lstStyle/>
          <a:p>
            <a:pPr marL="360000" indent="-360000">
              <a:spcBef>
                <a:spcPts val="0"/>
              </a:spcBef>
              <a:defRPr/>
            </a:pPr>
            <a:r>
              <a:rPr lang="de-DE" altLang="de-DE" sz="1500" dirty="0" smtClean="0">
                <a:latin typeface="Calibri" charset="0"/>
              </a:rPr>
              <a:t>0.	</a:t>
            </a:r>
            <a:r>
              <a:rPr lang="de-DE" altLang="de-DE" sz="1600" dirty="0" smtClean="0">
                <a:latin typeface="Calibri" charset="0"/>
              </a:rPr>
              <a:t>Hintergrund </a:t>
            </a:r>
            <a:r>
              <a:rPr lang="de-DE" altLang="de-DE" sz="1600" dirty="0">
                <a:latin typeface="Calibri" charset="0"/>
              </a:rPr>
              <a:t>und </a:t>
            </a:r>
            <a:r>
              <a:rPr lang="de-DE" altLang="de-DE" sz="1600" dirty="0" smtClean="0">
                <a:latin typeface="Calibri" charset="0"/>
              </a:rPr>
              <a:t>Methodik</a:t>
            </a:r>
          </a:p>
          <a:p>
            <a:pPr marL="360000" lvl="1" indent="-360000">
              <a:spcBef>
                <a:spcPts val="200"/>
              </a:spcBef>
              <a:buClr>
                <a:schemeClr val="tx2"/>
              </a:buClr>
              <a:buSzPct val="100000"/>
              <a:buFont typeface="+mj-lt"/>
              <a:buAutoNum type="arabicPeriod"/>
              <a:defRPr/>
            </a:pPr>
            <a:r>
              <a:rPr lang="de-DE" altLang="de-DE" sz="1600" dirty="0" smtClean="0">
                <a:latin typeface="Calibri" charset="0"/>
                <a:ea typeface="+mn-ea"/>
                <a:cs typeface="+mn-cs"/>
              </a:rPr>
              <a:t>Stichprobenbeschreibung</a:t>
            </a:r>
            <a:endParaRPr lang="de-DE" altLang="de-DE" sz="1600" dirty="0">
              <a:latin typeface="Calibri" charset="0"/>
              <a:ea typeface="+mn-ea"/>
              <a:cs typeface="+mn-cs"/>
            </a:endParaRPr>
          </a:p>
          <a:p>
            <a:pPr marL="720000" lvl="3" indent="-358775" defTabSz="809625">
              <a:spcBef>
                <a:spcPts val="0"/>
              </a:spcBef>
              <a:buClr>
                <a:schemeClr val="tx2"/>
              </a:buClr>
              <a:buSzPct val="75000"/>
              <a:buNone/>
              <a:defRPr/>
            </a:pPr>
            <a:r>
              <a:rPr lang="de-DE" altLang="de-DE" sz="1500" dirty="0">
                <a:latin typeface="Calibri" charset="0"/>
                <a:ea typeface="+mn-ea"/>
                <a:cs typeface="+mn-cs"/>
                <a:sym typeface="Wingdings" charset="2"/>
              </a:rPr>
              <a:t>1.1	Beschreibung der Stichprobe nach soziodemografischen Merkmalen</a:t>
            </a:r>
          </a:p>
          <a:p>
            <a:pPr marL="720000" lvl="3" indent="-358775" defTabSz="809625">
              <a:spcBef>
                <a:spcPts val="0"/>
              </a:spcBef>
              <a:buClr>
                <a:schemeClr val="tx2"/>
              </a:buClr>
              <a:buSzPct val="75000"/>
              <a:buNone/>
              <a:defRPr/>
            </a:pPr>
            <a:r>
              <a:rPr lang="de-DE" altLang="de-DE" sz="1500" dirty="0">
                <a:latin typeface="Calibri" charset="0"/>
                <a:ea typeface="+mn-ea"/>
                <a:cs typeface="+mn-cs"/>
              </a:rPr>
              <a:t>1.2	Können auf Grundlage der Stichprobendaten repräsentative Aussagen für Norderstedt hinsichtlich der inhaltlichen Themenstellungen getroffen werden?</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Leitziele für Norderstedt</a:t>
            </a:r>
          </a:p>
          <a:p>
            <a:pPr marL="720000" lvl="3" indent="-358775" defTabSz="809625">
              <a:spcBef>
                <a:spcPts val="0"/>
              </a:spcBef>
              <a:buClr>
                <a:schemeClr val="tx2"/>
              </a:buClr>
              <a:buSzPct val="75000"/>
              <a:buNone/>
              <a:defRPr/>
            </a:pPr>
            <a:r>
              <a:rPr lang="de-DE" altLang="de-DE" sz="1500" dirty="0">
                <a:latin typeface="Calibri" charset="0"/>
                <a:ea typeface="+mn-ea"/>
                <a:cs typeface="+mn-cs"/>
              </a:rPr>
              <a:t>2.1 	Wie werden die Leitziele für Norderstedt bewertet?</a:t>
            </a:r>
          </a:p>
          <a:p>
            <a:pPr marL="720000" lvl="3" indent="-358775" defTabSz="809625">
              <a:spcBef>
                <a:spcPts val="0"/>
              </a:spcBef>
              <a:buClr>
                <a:schemeClr val="tx2"/>
              </a:buClr>
              <a:buSzPct val="75000"/>
              <a:buNone/>
              <a:defRPr/>
            </a:pPr>
            <a:r>
              <a:rPr lang="de-DE" altLang="de-DE" sz="1500" dirty="0">
                <a:latin typeface="Calibri" charset="0"/>
                <a:ea typeface="+mn-ea"/>
                <a:cs typeface="+mn-cs"/>
              </a:rPr>
              <a:t>2.2 	Wie ausgeprägt ist die Engagementbereitschaft für die Umsetzung der Leitziele?</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Die vier Themen: TINK, Tauschsystem, gemeinschaftliches Wohnen, Bürgerstiftung</a:t>
            </a:r>
          </a:p>
          <a:p>
            <a:pPr marL="720000" lvl="3" indent="-358775" defTabSz="809625">
              <a:spcBef>
                <a:spcPts val="0"/>
              </a:spcBef>
              <a:buClr>
                <a:schemeClr val="tx2"/>
              </a:buClr>
              <a:buSzPct val="75000"/>
              <a:buNone/>
              <a:defRPr/>
            </a:pPr>
            <a:r>
              <a:rPr lang="de-DE" altLang="de-DE" sz="1500" dirty="0">
                <a:latin typeface="Calibri" charset="0"/>
                <a:ea typeface="+mn-ea"/>
                <a:cs typeface="+mn-cs"/>
              </a:rPr>
              <a:t>3.1 	Wie werden die einzelnen Themen bewertet? </a:t>
            </a:r>
          </a:p>
          <a:p>
            <a:pPr marL="720000" lvl="3" indent="-358775" defTabSz="809625">
              <a:spcBef>
                <a:spcPts val="0"/>
              </a:spcBef>
              <a:buClr>
                <a:schemeClr val="tx2"/>
              </a:buClr>
              <a:buSzPct val="75000"/>
              <a:buNone/>
              <a:defRPr/>
            </a:pPr>
            <a:r>
              <a:rPr lang="de-DE" altLang="de-DE" sz="1500" dirty="0">
                <a:latin typeface="Calibri" charset="0"/>
                <a:ea typeface="+mn-ea"/>
                <a:cs typeface="+mn-cs"/>
              </a:rPr>
              <a:t>3.2 	Analyse zu Einstellungen, wahrgenommener Verhaltenskontrolle, sozialer Norm, Nutzungs- und Engagementbereitschaft</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Mobilität</a:t>
            </a:r>
          </a:p>
          <a:p>
            <a:pPr marL="720000" lvl="3" indent="-358775" defTabSz="809625">
              <a:spcBef>
                <a:spcPts val="0"/>
              </a:spcBef>
              <a:buClr>
                <a:schemeClr val="tx2"/>
              </a:buClr>
              <a:buSzPct val="75000"/>
              <a:buNone/>
              <a:defRPr/>
            </a:pPr>
            <a:r>
              <a:rPr lang="de-DE" altLang="de-DE" sz="1500" dirty="0">
                <a:latin typeface="Calibri" charset="0"/>
                <a:ea typeface="+mn-ea"/>
                <a:cs typeface="+mn-cs"/>
              </a:rPr>
              <a:t>4.1 	Welche Handlungsfelder im Förderschwerpunkt Mobilität sollen gefördert werden?</a:t>
            </a:r>
          </a:p>
          <a:p>
            <a:pPr marL="720000" lvl="3" indent="-358775" defTabSz="809625">
              <a:spcBef>
                <a:spcPts val="0"/>
              </a:spcBef>
              <a:buClr>
                <a:schemeClr val="tx2"/>
              </a:buClr>
              <a:buSzPct val="75000"/>
              <a:buNone/>
              <a:defRPr/>
            </a:pPr>
            <a:r>
              <a:rPr lang="de-DE" altLang="de-DE" sz="1500" dirty="0">
                <a:latin typeface="Calibri" charset="0"/>
                <a:ea typeface="+mn-ea"/>
                <a:cs typeface="+mn-cs"/>
              </a:rPr>
              <a:t>4.2 	Wie gestaltet sich die Mobilität im Alltag?</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Grünes Norderstedt</a:t>
            </a:r>
          </a:p>
          <a:p>
            <a:pPr marL="720000" lvl="3" indent="-358775" defTabSz="809625">
              <a:spcBef>
                <a:spcPts val="0"/>
              </a:spcBef>
              <a:buClr>
                <a:schemeClr val="tx2"/>
              </a:buClr>
              <a:buSzPct val="75000"/>
              <a:buNone/>
              <a:defRPr/>
            </a:pPr>
            <a:r>
              <a:rPr lang="de-DE" altLang="de-DE" sz="1500" dirty="0">
                <a:latin typeface="Calibri" charset="0"/>
                <a:ea typeface="+mn-ea"/>
                <a:cs typeface="+mn-cs"/>
              </a:rPr>
              <a:t>5.1 	Was ist für ein grünes Norderstedt als wichtig angesehen?</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Wohnen und Einstellungen zur künftigen Wohnsituation</a:t>
            </a:r>
          </a:p>
          <a:p>
            <a:pPr marL="360000" lvl="1" indent="-360000">
              <a:spcBef>
                <a:spcPts val="200"/>
              </a:spcBef>
              <a:buClr>
                <a:schemeClr val="tx2"/>
              </a:buClr>
              <a:buSzPct val="100000"/>
              <a:buFont typeface="+mj-lt"/>
              <a:buAutoNum type="arabicPeriod"/>
              <a:defRPr/>
            </a:pPr>
            <a:r>
              <a:rPr lang="de-DE" altLang="de-DE" sz="1600" dirty="0">
                <a:latin typeface="Calibri" charset="0"/>
                <a:ea typeface="+mn-ea"/>
                <a:cs typeface="+mn-cs"/>
              </a:rPr>
              <a:t>Wasser in der Stadt</a:t>
            </a:r>
          </a:p>
          <a:p>
            <a:pPr eaLnBrk="1" hangingPunct="1">
              <a:spcBef>
                <a:spcPct val="0"/>
              </a:spcBef>
              <a:buClrTx/>
              <a:buSzTx/>
              <a:buFont typeface="Monotype Sorts" charset="2"/>
              <a:buNone/>
              <a:defRPr/>
            </a:pPr>
            <a:endParaRPr lang="de-DE" altLang="de-DE" sz="1600" dirty="0">
              <a:latin typeface="Calibri" charset="0"/>
              <a:ea typeface="MS PGothic" charset="-128"/>
            </a:endParaRPr>
          </a:p>
          <a:p>
            <a:pPr marL="342900" indent="-342900">
              <a:buFont typeface="Monotype Sorts" charset="2"/>
              <a:buAutoNum type="arabicPlain" startAt="4"/>
              <a:defRPr/>
            </a:pPr>
            <a:endParaRPr lang="de-DE" altLang="de-DE" sz="1600" dirty="0">
              <a:latin typeface="Calibri" charset="0"/>
            </a:endParaRPr>
          </a:p>
          <a:p>
            <a:pPr>
              <a:buFont typeface="Monotype Sorts" charset="2"/>
              <a:buNone/>
              <a:defRPr/>
            </a:pPr>
            <a:endParaRPr lang="de-DE" altLang="de-DE" sz="1600" dirty="0">
              <a:latin typeface="Calibri" charset="0"/>
            </a:endParaRPr>
          </a:p>
          <a:p>
            <a:pPr>
              <a:spcBef>
                <a:spcPct val="0"/>
              </a:spcBef>
              <a:buClrTx/>
              <a:buSzTx/>
              <a:buFont typeface="Monotype Sorts" charset="2"/>
              <a:buNone/>
              <a:defRPr/>
            </a:pPr>
            <a:endParaRPr lang="de-DE" altLang="de-DE" dirty="0">
              <a:latin typeface="Calibri" charset="0"/>
              <a:ea typeface="MS PGothic" charset="-128"/>
            </a:endParaRPr>
          </a:p>
          <a:p>
            <a:pPr marL="457200" indent="-457200">
              <a:buFont typeface="Monotype Sorts" charset="2"/>
              <a:buAutoNum type="arabicPeriod"/>
              <a:defRPr/>
            </a:pPr>
            <a:endParaRPr lang="de-DE" altLang="de-DE" dirty="0">
              <a:latin typeface="Calibri" charset="0"/>
            </a:endParaRPr>
          </a:p>
          <a:p>
            <a:pPr>
              <a:buFont typeface="Monotype Sorts" charset="2"/>
              <a:buNone/>
              <a:defRPr/>
            </a:pPr>
            <a:endParaRPr lang="de-DE" altLang="de-DE" dirty="0">
              <a:latin typeface="Calibri" charset="0"/>
            </a:endParaRPr>
          </a:p>
          <a:p>
            <a:pPr>
              <a:buFont typeface="Monotype Sorts" charset="2"/>
              <a:buNone/>
              <a:defRPr/>
            </a:pPr>
            <a:endParaRPr lang="de-DE" altLang="de-DE" dirty="0">
              <a:latin typeface="Calibri" charset="0"/>
            </a:endParaRPr>
          </a:p>
        </p:txBody>
      </p:sp>
      <p:sp>
        <p:nvSpPr>
          <p:cNvPr id="3" name="Titel 2">
            <a:extLst>
              <a:ext uri="{FF2B5EF4-FFF2-40B4-BE49-F238E27FC236}">
                <a16:creationId xmlns:a16="http://schemas.microsoft.com/office/drawing/2014/main" xmlns="" id="{83B29ADC-E2A8-4397-82F1-1ACFE063373C}"/>
              </a:ext>
            </a:extLst>
          </p:cNvPr>
          <p:cNvSpPr>
            <a:spLocks noGrp="1"/>
          </p:cNvSpPr>
          <p:nvPr>
            <p:ph type="title"/>
          </p:nvPr>
        </p:nvSpPr>
        <p:spPr>
          <a:xfrm>
            <a:off x="827584" y="-4763"/>
            <a:ext cx="8285162" cy="1366838"/>
          </a:xfrm>
        </p:spPr>
        <p:txBody>
          <a:bodyPr/>
          <a:lstStyle/>
          <a:p>
            <a:pPr>
              <a:defRPr/>
            </a:pPr>
            <a:r>
              <a:rPr lang="de-DE" dirty="0"/>
              <a:t>Inhalt</a:t>
            </a:r>
          </a:p>
        </p:txBody>
      </p:sp>
      <p:sp>
        <p:nvSpPr>
          <p:cNvPr id="1331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1DA6290C-6AB2-4DDB-A405-224E9AED1D7E}"/>
              </a:ext>
            </a:extLst>
          </p:cNvPr>
          <p:cNvSpPr>
            <a:spLocks noGrp="1"/>
          </p:cNvSpPr>
          <p:nvPr>
            <p:ph idx="1"/>
          </p:nvPr>
        </p:nvSpPr>
        <p:spPr>
          <a:xfrm>
            <a:off x="1019372" y="1362075"/>
            <a:ext cx="7704000" cy="4114800"/>
          </a:xfrm>
        </p:spPr>
        <p:txBody>
          <a:bodyPr rtlCol="0">
            <a:normAutofit/>
          </a:bodyPr>
          <a:lstStyle/>
          <a:p>
            <a:pPr>
              <a:buFont typeface="Wingdings" panose="05000000000000000000" pitchFamily="2" charset="2"/>
              <a:buNone/>
              <a:defRPr/>
            </a:pPr>
            <a:r>
              <a:rPr lang="de-DE" altLang="de-DE" b="1" dirty="0">
                <a:solidFill>
                  <a:srgbClr val="000000"/>
                </a:solidFill>
                <a:ea typeface="MS PGothic" charset="-128"/>
              </a:rPr>
              <a:t>Bewertung Leitziele:</a:t>
            </a:r>
          </a:p>
          <a:p>
            <a:pPr>
              <a:buFont typeface="Wingdings" panose="05000000000000000000" pitchFamily="2" charset="2"/>
              <a:buNone/>
              <a:defRPr/>
            </a:pPr>
            <a:r>
              <a:rPr lang="de-DE" altLang="de-DE" dirty="0">
                <a:solidFill>
                  <a:srgbClr val="000000"/>
                </a:solidFill>
                <a:ea typeface="MS PGothic" charset="-128"/>
              </a:rPr>
              <a:t>Alle Leitziele werden als wichtig bewertet. Das Leitziel „Gesunde Stadt“ wird augenscheinlich als wichtigstes Leitziel angesehen.</a:t>
            </a:r>
          </a:p>
          <a:p>
            <a:pPr>
              <a:buFont typeface="Wingdings" panose="05000000000000000000" pitchFamily="2" charset="2"/>
              <a:buNone/>
              <a:defRPr/>
            </a:pPr>
            <a:r>
              <a:rPr lang="de-DE" altLang="de-DE" b="1" dirty="0" err="1" smtClean="0">
                <a:solidFill>
                  <a:srgbClr val="000000"/>
                </a:solidFill>
                <a:ea typeface="MS PGothic" charset="-128"/>
              </a:rPr>
              <a:t>Engagementbereitschaft</a:t>
            </a:r>
            <a:r>
              <a:rPr lang="de-DE" altLang="de-DE" b="1" dirty="0">
                <a:solidFill>
                  <a:srgbClr val="000000"/>
                </a:solidFill>
                <a:ea typeface="MS PGothic" charset="-128"/>
              </a:rPr>
              <a:t>:</a:t>
            </a:r>
          </a:p>
          <a:p>
            <a:pPr>
              <a:buFont typeface="Wingdings" panose="05000000000000000000" pitchFamily="2" charset="2"/>
              <a:buNone/>
              <a:defRPr/>
            </a:pPr>
            <a:r>
              <a:rPr lang="de-DE" altLang="de-DE" dirty="0">
                <a:solidFill>
                  <a:srgbClr val="000000"/>
                </a:solidFill>
                <a:ea typeface="MS PGothic" charset="-128"/>
              </a:rPr>
              <a:t>Insgesamt ist die Bereitschaft zum Engagement für die Leitzeile etwas geringer ausgeprägt als die Bewertung ihrer Wichtigkeit, gleichwohl bewegt sich die Engagementbereitschaft im Schnitt aller Befragten im positiven Bereich: im Mittel zwischen  M = 3,5 (SD = 1,4) für das Leitziel „Fair-Trade–Stadt“ bis M = 4,3 (SD = 1,5) für das Leitziel „Grünes Norderstedt“. </a:t>
            </a:r>
          </a:p>
          <a:p>
            <a:pPr>
              <a:buFont typeface="Wingdings" panose="05000000000000000000" pitchFamily="2" charset="2"/>
              <a:buNone/>
              <a:defRPr/>
            </a:pPr>
            <a:r>
              <a:rPr lang="de-DE" altLang="de-DE" dirty="0">
                <a:solidFill>
                  <a:srgbClr val="000000"/>
                </a:solidFill>
                <a:ea typeface="MS PGothic" charset="-128"/>
              </a:rPr>
              <a:t>Die Befragten können sich demnach am besten vorstellen, sich für eine Grünes Norderstedt zu engagieren.</a:t>
            </a:r>
          </a:p>
          <a:p>
            <a:pPr marL="611188" lvl="1" indent="-342900">
              <a:buFont typeface="Arial" charset="0"/>
              <a:buChar char="•"/>
              <a:defRPr/>
            </a:pPr>
            <a:endParaRPr lang="de-DE" altLang="de-DE" dirty="0">
              <a:solidFill>
                <a:srgbClr val="000000"/>
              </a:solidFill>
              <a:ea typeface="MS PGothic" charset="-128"/>
            </a:endParaRPr>
          </a:p>
          <a:p>
            <a:pPr marL="611188" lvl="1" indent="-342900">
              <a:buFont typeface="Arial" charset="0"/>
              <a:buChar char="•"/>
              <a:defRPr/>
            </a:pPr>
            <a:endParaRPr lang="de-DE" altLang="de-DE" dirty="0">
              <a:solidFill>
                <a:srgbClr val="000000"/>
              </a:solidFill>
              <a:ea typeface="MS PGothic" charset="-128"/>
            </a:endParaRPr>
          </a:p>
          <a:p>
            <a:pPr marL="342900" indent="-342900">
              <a:buFont typeface="Wingdings" charset="2"/>
              <a:buChar char="§"/>
              <a:defRPr/>
            </a:pPr>
            <a:endParaRPr lang="de-DE" altLang="de-DE" dirty="0">
              <a:solidFill>
                <a:srgbClr val="000000"/>
              </a:solidFill>
              <a:ea typeface="MS PGothic" charset="-128"/>
            </a:endParaRPr>
          </a:p>
          <a:p>
            <a:pPr marL="342900" indent="-342900">
              <a:buFont typeface="Wingdings" charset="2"/>
              <a:buChar char="§"/>
              <a:defRPr/>
            </a:pPr>
            <a:endParaRPr lang="de-DE" altLang="de-DE" dirty="0">
              <a:solidFill>
                <a:srgbClr val="000000"/>
              </a:solidFill>
              <a:ea typeface="MS PGothic" charset="-128"/>
            </a:endParaRPr>
          </a:p>
          <a:p>
            <a:pPr marL="611188" lvl="1" indent="-342900">
              <a:buFont typeface="Arial" charset="0"/>
              <a:buChar char="•"/>
              <a:defRPr/>
            </a:pPr>
            <a:endParaRPr lang="de-DE" altLang="de-DE" dirty="0">
              <a:solidFill>
                <a:srgbClr val="000000"/>
              </a:solidFill>
              <a:ea typeface="MS PGothic" charset="-128"/>
            </a:endParaRPr>
          </a:p>
          <a:p>
            <a:pPr marL="611188" lvl="1" indent="-342900">
              <a:buFont typeface="Arial" charset="0"/>
              <a:buChar char="•"/>
              <a:defRPr/>
            </a:pPr>
            <a:endParaRPr lang="de-DE" altLang="de-DE" dirty="0">
              <a:solidFill>
                <a:srgbClr val="000000"/>
              </a:solidFill>
              <a:ea typeface="MS PGothic" charset="-128"/>
            </a:endParaRPr>
          </a:p>
          <a:p>
            <a:pPr marL="342900" indent="-342900">
              <a:buSzPct val="80000"/>
              <a:buFont typeface="Wingdings" charset="2"/>
              <a:buChar char="§"/>
              <a:defRPr/>
            </a:pPr>
            <a:endParaRPr lang="de-DE" altLang="de-DE" dirty="0">
              <a:solidFill>
                <a:srgbClr val="000000"/>
              </a:solidFill>
              <a:ea typeface="MS PGothic" charset="-128"/>
            </a:endParaRPr>
          </a:p>
          <a:p>
            <a:pPr marL="342900" indent="-342900">
              <a:buSzPct val="80000"/>
              <a:buFont typeface="Wingdings" charset="2"/>
              <a:buChar char="§"/>
              <a:defRPr/>
            </a:pPr>
            <a:endParaRPr lang="de-DE" altLang="de-DE" dirty="0">
              <a:solidFill>
                <a:srgbClr val="000000"/>
              </a:solidFill>
              <a:ea typeface="MS PGothic" charset="-128"/>
            </a:endParaRPr>
          </a:p>
          <a:p>
            <a:pPr>
              <a:buFont typeface="Monotype Sorts" charset="2"/>
              <a:buNone/>
              <a:defRPr/>
            </a:pPr>
            <a:endParaRPr lang="de-DE" dirty="0"/>
          </a:p>
        </p:txBody>
      </p:sp>
      <p:sp>
        <p:nvSpPr>
          <p:cNvPr id="3" name="Titel 2">
            <a:extLst>
              <a:ext uri="{FF2B5EF4-FFF2-40B4-BE49-F238E27FC236}">
                <a16:creationId xmlns:a16="http://schemas.microsoft.com/office/drawing/2014/main" xmlns="" id="{0575A075-D82F-4593-BF04-86FF26C4B353}"/>
              </a:ext>
            </a:extLst>
          </p:cNvPr>
          <p:cNvSpPr>
            <a:spLocks noGrp="1"/>
          </p:cNvSpPr>
          <p:nvPr>
            <p:ph type="title"/>
          </p:nvPr>
        </p:nvSpPr>
        <p:spPr>
          <a:xfrm>
            <a:off x="827584" y="-4763"/>
            <a:ext cx="8285162" cy="1366838"/>
          </a:xfrm>
        </p:spPr>
        <p:txBody>
          <a:bodyPr/>
          <a:lstStyle/>
          <a:p>
            <a:pPr>
              <a:defRPr/>
            </a:pPr>
            <a:r>
              <a:rPr lang="de-DE" dirty="0"/>
              <a:t>Bewertung der Leitziele </a:t>
            </a:r>
          </a:p>
        </p:txBody>
      </p:sp>
      <p:sp>
        <p:nvSpPr>
          <p:cNvPr id="31748"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5" name="Rectangle 22">
            <a:extLst>
              <a:ext uri="{FF2B5EF4-FFF2-40B4-BE49-F238E27FC236}">
                <a16:creationId xmlns:a16="http://schemas.microsoft.com/office/drawing/2014/main" xmlns="" id="{7F27622D-BFF8-467A-B66B-20A32502AC8E}"/>
              </a:ext>
            </a:extLst>
          </p:cNvPr>
          <p:cNvSpPr>
            <a:spLocks noChangeArrowheads="1"/>
          </p:cNvSpPr>
          <p:nvPr/>
        </p:nvSpPr>
        <p:spPr bwMode="auto">
          <a:xfrm>
            <a:off x="1115764" y="5373216"/>
            <a:ext cx="7632700" cy="792000"/>
          </a:xfrm>
          <a:prstGeom prst="rect">
            <a:avLst/>
          </a:prstGeom>
          <a:solidFill>
            <a:schemeClr val="bg1">
              <a:lumMod val="85000"/>
            </a:schemeClr>
          </a:solidFill>
          <a:ln>
            <a:noFill/>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r>
              <a:rPr lang="de-DE" altLang="de-DE" sz="1400" i="1" dirty="0"/>
              <a:t>M = Mittelwert </a:t>
            </a:r>
            <a:r>
              <a:rPr lang="de-DE" altLang="de-DE" sz="1400" i="1" dirty="0" smtClean="0"/>
              <a:t>(mögliche </a:t>
            </a:r>
            <a:r>
              <a:rPr lang="de-DE" altLang="de-DE" sz="1400" i="1" dirty="0"/>
              <a:t>B</a:t>
            </a:r>
            <a:r>
              <a:rPr lang="de-DE" altLang="de-DE" sz="1400" i="1" dirty="0" smtClean="0"/>
              <a:t>ewertungen gingen von 1 = niedrigster Wert bis 5 = höchster Wert; </a:t>
            </a:r>
          </a:p>
          <a:p>
            <a:pPr eaLnBrk="1" hangingPunct="1">
              <a:defRPr/>
            </a:pPr>
            <a:r>
              <a:rPr lang="de-DE" altLang="de-DE" sz="1400" i="1" dirty="0" smtClean="0"/>
              <a:t>der </a:t>
            </a:r>
            <a:r>
              <a:rPr lang="de-DE" altLang="de-DE" sz="1400" i="1" dirty="0"/>
              <a:t>theoretische Mittelwert liegt bei 3,5, alles darüber ist eine </a:t>
            </a:r>
            <a:r>
              <a:rPr lang="de-DE" altLang="de-DE" sz="1400" i="1" dirty="0" smtClean="0"/>
              <a:t>überdurchschnittliche </a:t>
            </a:r>
            <a:r>
              <a:rPr lang="de-DE" altLang="de-DE" sz="1400" i="1" dirty="0"/>
              <a:t>Bewertung)</a:t>
            </a:r>
          </a:p>
          <a:p>
            <a:pPr eaLnBrk="1" hangingPunct="1">
              <a:defRPr/>
            </a:pPr>
            <a:r>
              <a:rPr lang="de-DE" altLang="de-DE" sz="1400" i="1" dirty="0"/>
              <a:t>SD = </a:t>
            </a:r>
            <a:r>
              <a:rPr lang="de-DE" altLang="de-DE" sz="1400" i="1" dirty="0" smtClean="0"/>
              <a:t>Standardabweichung</a:t>
            </a:r>
            <a:r>
              <a:rPr lang="de-DE" altLang="de-DE" sz="1400" i="1" dirty="0"/>
              <a:t>, durchschnittliche Entfernung aller Antworten zum Mittelwert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0"/>
          <p:cNvGraphicFramePr>
            <a:graphicFrameLocks noChangeAspect="1"/>
          </p:cNvGraphicFramePr>
          <p:nvPr>
            <p:extLst>
              <p:ext uri="{D42A27DB-BD31-4B8C-83A1-F6EECF244321}">
                <p14:modId xmlns:p14="http://schemas.microsoft.com/office/powerpoint/2010/main" val="677641563"/>
              </p:ext>
            </p:extLst>
          </p:nvPr>
        </p:nvGraphicFramePr>
        <p:xfrm>
          <a:off x="1476375" y="1844824"/>
          <a:ext cx="6677025" cy="4440238"/>
        </p:xfrm>
        <a:graphic>
          <a:graphicData uri="http://schemas.openxmlformats.org/presentationml/2006/ole">
            <mc:AlternateContent xmlns:mc="http://schemas.openxmlformats.org/markup-compatibility/2006">
              <mc:Choice xmlns:v="urn:schemas-microsoft-com:vml" Requires="v">
                <p:oleObj spid="_x0000_s32783" name="Chart" r:id="rId4" imgW="6681795" imgH="4444369" progId="Excel.Chart.8">
                  <p:embed/>
                </p:oleObj>
              </mc:Choice>
              <mc:Fallback>
                <p:oleObj name="Chart" r:id="rId4" imgW="6681795" imgH="4444369" progId="Excel.Char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844824"/>
                        <a:ext cx="6677025"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1" name="Titel 1">
            <a:extLst>
              <a:ext uri="{FF2B5EF4-FFF2-40B4-BE49-F238E27FC236}">
                <a16:creationId xmlns:a16="http://schemas.microsoft.com/office/drawing/2014/main" xmlns="" id="{D6DC6435-5F83-4397-94F0-86D10EFB5587}"/>
              </a:ext>
            </a:extLst>
          </p:cNvPr>
          <p:cNvSpPr>
            <a:spLocks noGrp="1"/>
          </p:cNvSpPr>
          <p:nvPr>
            <p:ph type="title"/>
          </p:nvPr>
        </p:nvSpPr>
        <p:spPr>
          <a:xfrm>
            <a:off x="827584" y="-4763"/>
            <a:ext cx="8316000" cy="1325563"/>
          </a:xfrm>
        </p:spPr>
        <p:txBody>
          <a:bodyPr/>
          <a:lstStyle/>
          <a:p>
            <a:pPr>
              <a:defRPr/>
            </a:pPr>
            <a:r>
              <a:rPr lang="de-DE" altLang="de-DE">
                <a:solidFill>
                  <a:srgbClr val="000000"/>
                </a:solidFill>
                <a:latin typeface="Calibri" charset="0"/>
              </a:rPr>
              <a:t>Leitziele – Bewertung der Wichtigkeit</a:t>
            </a:r>
            <a:endParaRPr lang="de-DE" altLang="de-DE">
              <a:latin typeface="Calibri" charset="0"/>
            </a:endParaRPr>
          </a:p>
        </p:txBody>
      </p:sp>
      <p:sp>
        <p:nvSpPr>
          <p:cNvPr id="32772"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2773" name="Textfeld 3"/>
          <p:cNvSpPr txBox="1">
            <a:spLocks noChangeArrowheads="1"/>
          </p:cNvSpPr>
          <p:nvPr/>
        </p:nvSpPr>
        <p:spPr bwMode="auto">
          <a:xfrm>
            <a:off x="1019848" y="1285167"/>
            <a:ext cx="795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de-DE" altLang="de-DE" sz="2000" dirty="0">
                <a:solidFill>
                  <a:srgbClr val="000000"/>
                </a:solidFill>
              </a:rPr>
              <a:t>Für wie wichtig halten Sie folgende Leitziele?</a:t>
            </a:r>
          </a:p>
        </p:txBody>
      </p:sp>
      <p:sp>
        <p:nvSpPr>
          <p:cNvPr id="6" name="Text Box 9">
            <a:extLst>
              <a:ext uri="{FF2B5EF4-FFF2-40B4-BE49-F238E27FC236}">
                <a16:creationId xmlns:a16="http://schemas.microsoft.com/office/drawing/2014/main" xmlns="" id="{108796FF-B182-41CA-82A6-281748831473}"/>
              </a:ext>
            </a:extLst>
          </p:cNvPr>
          <p:cNvSpPr txBox="1">
            <a:spLocks noChangeArrowheads="1"/>
          </p:cNvSpPr>
          <p:nvPr/>
        </p:nvSpPr>
        <p:spPr bwMode="auto">
          <a:xfrm>
            <a:off x="2087563" y="1772816"/>
            <a:ext cx="532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ctr" eaLnBrk="1" hangingPunct="1">
              <a:spcBef>
                <a:spcPct val="50000"/>
              </a:spcBef>
              <a:buClrTx/>
              <a:buSzTx/>
              <a:buFontTx/>
              <a:buNone/>
              <a:defRPr/>
            </a:pPr>
            <a:r>
              <a:rPr lang="de-DE" altLang="de-DE" b="1" dirty="0">
                <a:solidFill>
                  <a:srgbClr val="000000"/>
                </a:solidFill>
              </a:rPr>
              <a:t>Mittelwerte der Antworten</a:t>
            </a:r>
          </a:p>
        </p:txBody>
      </p:sp>
      <p:sp>
        <p:nvSpPr>
          <p:cNvPr id="8" name="Text Box 10">
            <a:extLst>
              <a:ext uri="{FF2B5EF4-FFF2-40B4-BE49-F238E27FC236}">
                <a16:creationId xmlns:a16="http://schemas.microsoft.com/office/drawing/2014/main" xmlns="" id="{0A7C5893-F535-40D3-BC84-3B99A3EF670B}"/>
              </a:ext>
            </a:extLst>
          </p:cNvPr>
          <p:cNvSpPr txBox="1">
            <a:spLocks noChangeArrowheads="1"/>
          </p:cNvSpPr>
          <p:nvPr/>
        </p:nvSpPr>
        <p:spPr bwMode="auto">
          <a:xfrm>
            <a:off x="7525072" y="594928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r" eaLnBrk="1" hangingPunct="1">
              <a:spcBef>
                <a:spcPct val="50000"/>
              </a:spcBef>
              <a:buClrTx/>
              <a:buSzTx/>
              <a:buFontTx/>
              <a:buNone/>
              <a:defRPr/>
            </a:pPr>
            <a:r>
              <a:rPr lang="de-DE" altLang="de-DE" sz="1200" dirty="0">
                <a:solidFill>
                  <a:srgbClr val="000000"/>
                </a:solidFill>
              </a:rPr>
              <a:t>(</a:t>
            </a:r>
            <a:r>
              <a:rPr lang="de-DE" altLang="de-DE" sz="1200" dirty="0" err="1">
                <a:solidFill>
                  <a:srgbClr val="000000"/>
                </a:solidFill>
              </a:rPr>
              <a:t>n</a:t>
            </a:r>
            <a:r>
              <a:rPr lang="de-DE" altLang="de-DE" sz="1200" dirty="0">
                <a:solidFill>
                  <a:srgbClr val="000000"/>
                </a:solidFill>
              </a:rPr>
              <a:t> = 1296 – 1303)</a:t>
            </a:r>
          </a:p>
        </p:txBody>
      </p:sp>
      <p:sp>
        <p:nvSpPr>
          <p:cNvPr id="9" name="Ellipse 2"/>
          <p:cNvSpPr>
            <a:spLocks noChangeArrowheads="1"/>
          </p:cNvSpPr>
          <p:nvPr/>
        </p:nvSpPr>
        <p:spPr bwMode="auto">
          <a:xfrm>
            <a:off x="7192963" y="3033712"/>
            <a:ext cx="900112" cy="395288"/>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10" name="Ellipse 2"/>
          <p:cNvSpPr>
            <a:spLocks noChangeArrowheads="1"/>
          </p:cNvSpPr>
          <p:nvPr/>
        </p:nvSpPr>
        <p:spPr bwMode="auto">
          <a:xfrm>
            <a:off x="7061200" y="3536181"/>
            <a:ext cx="900113" cy="396875"/>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noChangeArrowheads="1"/>
          </p:cNvSpPr>
          <p:nvPr>
            <p:ph type="ctrTitle"/>
          </p:nvPr>
        </p:nvSpPr>
        <p:spPr>
          <a:xfrm>
            <a:off x="832048" y="2679055"/>
            <a:ext cx="78840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ea typeface="MS PGothic" pitchFamily="34" charset="-128"/>
              </a:rPr>
              <a:t>3 Die Themen: TINK, Tauschsystem, gemeinschaftliches Wohnen und Bürgerstiftung </a:t>
            </a:r>
          </a:p>
        </p:txBody>
      </p:sp>
      <p:sp>
        <p:nvSpPr>
          <p:cNvPr id="33795" name="Untertitel 2"/>
          <p:cNvSpPr>
            <a:spLocks noGrp="1"/>
          </p:cNvSpPr>
          <p:nvPr>
            <p:ph type="subTitle" idx="1"/>
          </p:nvPr>
        </p:nvSpPr>
        <p:spPr>
          <a:xfrm>
            <a:off x="1013792" y="4412704"/>
            <a:ext cx="5934472" cy="1752600"/>
          </a:xfrm>
        </p:spPr>
        <p:txBody>
          <a:bodyPr/>
          <a:lstStyle/>
          <a:p>
            <a:pPr marL="542925" indent="-542925">
              <a:spcBef>
                <a:spcPct val="0"/>
              </a:spcBef>
              <a:buClrTx/>
              <a:buSzTx/>
            </a:pPr>
            <a:r>
              <a:rPr lang="de-DE" altLang="de-DE" dirty="0"/>
              <a:t>3.1 </a:t>
            </a:r>
            <a:r>
              <a:rPr lang="de-DE" altLang="de-DE" dirty="0" smtClean="0"/>
              <a:t>	Wie </a:t>
            </a:r>
            <a:r>
              <a:rPr lang="de-DE" altLang="de-DE" dirty="0"/>
              <a:t>werden die einzelnen Themen bewertet? </a:t>
            </a:r>
          </a:p>
          <a:p>
            <a:pPr marL="542925" indent="-542925">
              <a:spcBef>
                <a:spcPct val="0"/>
              </a:spcBef>
              <a:buClrTx/>
              <a:buSzTx/>
            </a:pPr>
            <a:r>
              <a:rPr lang="de-DE" altLang="de-DE" dirty="0"/>
              <a:t>3.2 </a:t>
            </a:r>
            <a:r>
              <a:rPr lang="de-DE" altLang="de-DE" dirty="0" smtClean="0"/>
              <a:t>	Analyse </a:t>
            </a:r>
            <a:r>
              <a:rPr lang="de-DE" altLang="de-DE" dirty="0"/>
              <a:t>zu Einstellungen, wahrgenommener Verhaltenskontrolle, sozialer Norm, Nutzungs- und </a:t>
            </a:r>
            <a:r>
              <a:rPr lang="de-DE" altLang="de-DE" dirty="0" smtClean="0"/>
              <a:t>Engagement-Bereitschaft</a:t>
            </a:r>
            <a:endParaRPr lang="de-DE" altLang="de-DE" dirty="0"/>
          </a:p>
          <a:p>
            <a:endParaRPr lang="de-DE" altLang="de-DE" dirty="0" smtClean="0"/>
          </a:p>
        </p:txBody>
      </p:sp>
      <p:sp>
        <p:nvSpPr>
          <p:cNvPr id="3379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4A713D28-6068-4048-85EB-11A1F60722F7}"/>
              </a:ext>
            </a:extLst>
          </p:cNvPr>
          <p:cNvSpPr>
            <a:spLocks noGrp="1"/>
          </p:cNvSpPr>
          <p:nvPr>
            <p:ph idx="1"/>
          </p:nvPr>
        </p:nvSpPr>
        <p:spPr>
          <a:xfrm>
            <a:off x="1043608" y="1340768"/>
            <a:ext cx="7585075" cy="4824536"/>
          </a:xfrm>
        </p:spPr>
        <p:txBody>
          <a:bodyPr rtlCol="0">
            <a:normAutofit fontScale="55000" lnSpcReduction="20000"/>
          </a:bodyPr>
          <a:lstStyle/>
          <a:p>
            <a:pPr>
              <a:defRPr/>
            </a:pPr>
            <a:r>
              <a:rPr lang="de-DE" altLang="de-DE" sz="3300" dirty="0">
                <a:cs typeface="Calibri" panose="020F0502020204030204" pitchFamily="34" charset="0"/>
              </a:rPr>
              <a:t>Von den Befragten haben bisher nur wenige Personen TINK tatsächlich genutzt (n = 43</a:t>
            </a:r>
            <a:r>
              <a:rPr lang="de-DE" altLang="de-DE" sz="3300" dirty="0" smtClean="0">
                <a:cs typeface="Calibri" panose="020F0502020204030204" pitchFamily="34" charset="0"/>
              </a:rPr>
              <a:t>), </a:t>
            </a:r>
            <a:r>
              <a:rPr lang="de-DE" altLang="de-DE" sz="3300" dirty="0">
                <a:cs typeface="Calibri" panose="020F0502020204030204" pitchFamily="34" charset="0"/>
              </a:rPr>
              <a:t>Ein großer Teil der Nutzer</a:t>
            </a:r>
            <a:r>
              <a:rPr lang="de-DE" altLang="de-DE" sz="3300" dirty="0" smtClean="0">
                <a:cs typeface="Calibri" panose="020F0502020204030204" pitchFamily="34" charset="0"/>
              </a:rPr>
              <a:t>/-innen hat das allerdings </a:t>
            </a:r>
            <a:r>
              <a:rPr lang="de-DE" altLang="de-DE" sz="3300" dirty="0">
                <a:cs typeface="Calibri" panose="020F0502020204030204" pitchFamily="34" charset="0"/>
              </a:rPr>
              <a:t>nicht in den letzten vier </a:t>
            </a:r>
            <a:r>
              <a:rPr lang="de-DE" altLang="de-DE" sz="3300" dirty="0" smtClean="0">
                <a:cs typeface="Calibri" panose="020F0502020204030204" pitchFamily="34" charset="0"/>
              </a:rPr>
              <a:t>Wochen getan. </a:t>
            </a:r>
            <a:endParaRPr lang="de-DE" altLang="de-DE" sz="3300" dirty="0">
              <a:cs typeface="Calibri" panose="020F0502020204030204" pitchFamily="34" charset="0"/>
            </a:endParaRPr>
          </a:p>
          <a:p>
            <a:pPr>
              <a:defRPr/>
            </a:pPr>
            <a:endParaRPr lang="de-DE" altLang="de-DE" sz="3300" dirty="0">
              <a:cs typeface="Calibri" panose="020F0502020204030204" pitchFamily="34" charset="0"/>
            </a:endParaRPr>
          </a:p>
          <a:p>
            <a:pPr>
              <a:defRPr/>
            </a:pPr>
            <a:r>
              <a:rPr lang="de-DE" altLang="de-DE" sz="3300" b="1" dirty="0">
                <a:cs typeface="Calibri" panose="020F0502020204030204" pitchFamily="34" charset="0"/>
              </a:rPr>
              <a:t>Bewertung durch Nutzer/innen:</a:t>
            </a:r>
          </a:p>
          <a:p>
            <a:pPr marL="252000" indent="-252000">
              <a:spcBef>
                <a:spcPts val="600"/>
              </a:spcBef>
              <a:buSzPct val="100000"/>
              <a:buFont typeface="Arial" panose="020B0604020202020204" pitchFamily="34" charset="0"/>
              <a:buChar char="•"/>
              <a:defRPr/>
            </a:pPr>
            <a:r>
              <a:rPr lang="de-DE" altLang="de-DE" sz="3300" dirty="0">
                <a:ea typeface="MS PGothic" charset="-128"/>
              </a:rPr>
              <a:t>Die Nutzer/-innen haben eine positive Einstellung zu TINK. Sie nehmen eine soziale Norm wahr, TINK zu nutzen. </a:t>
            </a:r>
          </a:p>
          <a:p>
            <a:pPr marL="252000" indent="-252000">
              <a:spcBef>
                <a:spcPts val="600"/>
              </a:spcBef>
              <a:buSzPct val="100000"/>
              <a:buFont typeface="Arial" panose="020B0604020202020204" pitchFamily="34" charset="0"/>
              <a:buChar char="•"/>
              <a:defRPr/>
            </a:pPr>
            <a:r>
              <a:rPr lang="de-DE" altLang="de-DE" sz="3300" dirty="0">
                <a:ea typeface="MS PGothic" charset="-128"/>
              </a:rPr>
              <a:t>Die Nutzer/-innen bewerten die Nutzung von TINK im Alltag für sich als einfach. Sie zeigen Bereitschaft, TINK auch in Zukunft (in den nächsten 6 Monaten) zu nutzen.</a:t>
            </a:r>
          </a:p>
          <a:p>
            <a:pPr>
              <a:defRPr/>
            </a:pPr>
            <a:endParaRPr lang="de-DE" altLang="de-DE" sz="3300" dirty="0">
              <a:cs typeface="Calibri" panose="020F0502020204030204" pitchFamily="34" charset="0"/>
            </a:endParaRPr>
          </a:p>
          <a:p>
            <a:pPr>
              <a:defRPr/>
            </a:pPr>
            <a:r>
              <a:rPr lang="de-DE" altLang="de-DE" sz="3300" b="1" dirty="0">
                <a:cs typeface="Calibri" panose="020F0502020204030204" pitchFamily="34" charset="0"/>
              </a:rPr>
              <a:t>Bewertung durch Nicht-Nutzer</a:t>
            </a:r>
            <a:r>
              <a:rPr lang="de-DE" altLang="de-DE" sz="3300" b="1" dirty="0" smtClean="0">
                <a:cs typeface="Calibri" panose="020F0502020204030204" pitchFamily="34" charset="0"/>
              </a:rPr>
              <a:t>/-innen</a:t>
            </a:r>
            <a:r>
              <a:rPr lang="de-DE" altLang="de-DE" sz="3300" b="1" dirty="0">
                <a:cs typeface="Calibri" panose="020F0502020204030204" pitchFamily="34" charset="0"/>
              </a:rPr>
              <a:t>:</a:t>
            </a:r>
          </a:p>
          <a:p>
            <a:pPr marL="252000" indent="-252000">
              <a:spcBef>
                <a:spcPts val="600"/>
              </a:spcBef>
              <a:buSzPct val="100000"/>
              <a:buFont typeface="Arial" panose="020B0604020202020204" pitchFamily="34" charset="0"/>
              <a:buChar char="•"/>
              <a:defRPr/>
            </a:pPr>
            <a:r>
              <a:rPr lang="de-DE" altLang="de-DE" sz="3300" dirty="0">
                <a:ea typeface="MS PGothic" charset="-128"/>
              </a:rPr>
              <a:t>Auch Nicht-Nutzer/-innen finden TINK überwiegend grundsätzlich gut. Allerdings meinen rund 45% der Befragten, TINK passe nicht in ihren Alltag, die wahrgenommene soziale Norm ist eher geringer ausgeprägt. </a:t>
            </a:r>
          </a:p>
          <a:p>
            <a:pPr marL="252000" indent="-252000">
              <a:spcBef>
                <a:spcPts val="600"/>
              </a:spcBef>
              <a:buSzPct val="100000"/>
              <a:buFont typeface="Arial" panose="020B0604020202020204" pitchFamily="34" charset="0"/>
              <a:buChar char="•"/>
              <a:defRPr/>
            </a:pPr>
            <a:r>
              <a:rPr lang="de-DE" altLang="de-DE" sz="3300" dirty="0">
                <a:ea typeface="MS PGothic" charset="-128"/>
              </a:rPr>
              <a:t>Die Nutzung im Alltag wird annähernd eher als einfach angesehen.</a:t>
            </a:r>
          </a:p>
          <a:p>
            <a:pPr marL="252000" indent="-252000">
              <a:spcBef>
                <a:spcPts val="600"/>
              </a:spcBef>
              <a:buSzPct val="100000"/>
              <a:buFont typeface="Arial" panose="020B0604020202020204" pitchFamily="34" charset="0"/>
              <a:buChar char="•"/>
              <a:defRPr/>
            </a:pPr>
            <a:r>
              <a:rPr lang="de-DE" altLang="de-DE" sz="3300" dirty="0">
                <a:ea typeface="MS PGothic" charset="-128"/>
              </a:rPr>
              <a:t>Die Nutzungsbereitschaft ist aber gering: gut 45% geben an, TINK in den nächsten 6 Montane nutzen zu wollen, treffe für sie überhaupt nicht zu.  </a:t>
            </a:r>
          </a:p>
          <a:p>
            <a:pPr marL="879475" lvl="2" indent="-342900">
              <a:buFont typeface="Symbol" charset="2"/>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611188" lvl="1" indent="-342900">
              <a:buFont typeface="Arial" charset="0"/>
              <a:buChar char="•"/>
              <a:defRPr/>
            </a:pPr>
            <a:endParaRPr lang="de-DE" altLang="de-DE" dirty="0">
              <a:ea typeface="MS PGothic" charset="-128"/>
              <a:cs typeface="Calibri" panose="020F0502020204030204" pitchFamily="34" charset="0"/>
              <a:sym typeface="Wingdings" charset="2"/>
            </a:endParaRPr>
          </a:p>
          <a:p>
            <a:pPr marL="342900" indent="-342900">
              <a:buSzPct val="80000"/>
              <a:buFont typeface="Wingdings" charset="2"/>
              <a:buChar char="§"/>
              <a:defRPr/>
            </a:pPr>
            <a:endParaRPr lang="de-DE" altLang="de-DE" dirty="0">
              <a:ea typeface="MS PGothic" charset="-128"/>
              <a:cs typeface="Calibri" panose="020F0502020204030204" pitchFamily="34" charset="0"/>
            </a:endParaRPr>
          </a:p>
          <a:p>
            <a:pPr>
              <a:buFont typeface="Monotype Sorts" charset="2"/>
              <a:buNone/>
              <a:defRPr/>
            </a:pPr>
            <a:endParaRPr lang="de-DE" dirty="0">
              <a:cs typeface="Calibri" panose="020F0502020204030204" pitchFamily="34" charset="0"/>
            </a:endParaRPr>
          </a:p>
        </p:txBody>
      </p:sp>
      <p:sp>
        <p:nvSpPr>
          <p:cNvPr id="3" name="Titel 2">
            <a:extLst>
              <a:ext uri="{FF2B5EF4-FFF2-40B4-BE49-F238E27FC236}">
                <a16:creationId xmlns:a16="http://schemas.microsoft.com/office/drawing/2014/main" xmlns="" id="{AC250339-58BB-41AB-889C-51CB80ED9168}"/>
              </a:ext>
            </a:extLst>
          </p:cNvPr>
          <p:cNvSpPr>
            <a:spLocks noGrp="1"/>
          </p:cNvSpPr>
          <p:nvPr>
            <p:ph type="title"/>
          </p:nvPr>
        </p:nvSpPr>
        <p:spPr>
          <a:xfrm>
            <a:off x="827584" y="-4763"/>
            <a:ext cx="8285162" cy="1366838"/>
          </a:xfrm>
        </p:spPr>
        <p:txBody>
          <a:bodyPr/>
          <a:lstStyle/>
          <a:p>
            <a:pPr>
              <a:defRPr/>
            </a:pPr>
            <a:r>
              <a:rPr lang="de-DE" altLang="de-DE" dirty="0"/>
              <a:t>Bewertung TINK - Zusammenfassung</a:t>
            </a:r>
            <a:endParaRPr lang="de-DE" dirty="0"/>
          </a:p>
        </p:txBody>
      </p:sp>
      <p:sp>
        <p:nvSpPr>
          <p:cNvPr id="3482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D6938200-748B-45E1-9C45-DD163AD36894}"/>
              </a:ext>
            </a:extLst>
          </p:cNvPr>
          <p:cNvSpPr>
            <a:spLocks noGrp="1"/>
          </p:cNvSpPr>
          <p:nvPr>
            <p:ph idx="1"/>
          </p:nvPr>
        </p:nvSpPr>
        <p:spPr>
          <a:xfrm>
            <a:off x="1019373" y="1362075"/>
            <a:ext cx="7513067" cy="4114800"/>
          </a:xfrm>
        </p:spPr>
        <p:txBody>
          <a:bodyPr rtlCol="0">
            <a:normAutofit fontScale="77500" lnSpcReduction="20000"/>
          </a:bodyPr>
          <a:lstStyle/>
          <a:p>
            <a:pPr>
              <a:defRPr/>
            </a:pPr>
            <a:r>
              <a:rPr lang="de-DE" altLang="de-DE" sz="2300" dirty="0">
                <a:cs typeface="Calibri" panose="020F0502020204030204" pitchFamily="34" charset="0"/>
              </a:rPr>
              <a:t>Insgesamt kann man von einer hohen Akzeptanz und einer zwar </a:t>
            </a:r>
            <a:r>
              <a:rPr lang="de-DE" altLang="de-DE" sz="2300" dirty="0" smtClean="0">
                <a:cs typeface="Calibri" panose="020F0502020204030204" pitchFamily="34" charset="0"/>
              </a:rPr>
              <a:t>geringeren, </a:t>
            </a:r>
            <a:r>
              <a:rPr lang="de-DE" altLang="de-DE" sz="2300" dirty="0">
                <a:cs typeface="Calibri" panose="020F0502020204030204" pitchFamily="34" charset="0"/>
              </a:rPr>
              <a:t>aber noch relevanten Engagementbereitschaft für Tauschsysteme ausgehen. Die Idee eines Tauschsystems wird von den Befragten mit über 50% der Äußerungen in den oberen beiden Antwortkategorien grundsätzlich als gut bewertet. </a:t>
            </a:r>
          </a:p>
          <a:p>
            <a:pPr>
              <a:defRPr/>
            </a:pPr>
            <a:endParaRPr lang="de-DE" altLang="de-DE" sz="2300" dirty="0">
              <a:cs typeface="Calibri" panose="020F0502020204030204" pitchFamily="34" charset="0"/>
            </a:endParaRPr>
          </a:p>
          <a:p>
            <a:pPr>
              <a:defRPr/>
            </a:pPr>
            <a:r>
              <a:rPr lang="de-DE" altLang="de-DE" sz="2300" dirty="0">
                <a:cs typeface="Calibri" panose="020F0502020204030204" pitchFamily="34" charset="0"/>
              </a:rPr>
              <a:t>Die anderen abgefragten Variablen (Soziale Norm, Einfachheit, Bereitschaft, Gegenstände zu verleihen) lassen mit jeweils um die 20% positive Antworten in den obersten beiden Antwortkategorien ebenfalls auf ein vorhandenes Potenzial in Norderstedt schließen. </a:t>
            </a:r>
          </a:p>
          <a:p>
            <a:pPr>
              <a:defRPr/>
            </a:pPr>
            <a:endParaRPr lang="de-DE" altLang="de-DE" sz="2300" dirty="0">
              <a:cs typeface="Calibri" panose="020F0502020204030204" pitchFamily="34" charset="0"/>
            </a:endParaRPr>
          </a:p>
          <a:p>
            <a:pPr>
              <a:defRPr/>
            </a:pPr>
            <a:r>
              <a:rPr lang="de-DE" altLang="de-DE" sz="2300" dirty="0">
                <a:cs typeface="Calibri" panose="020F0502020204030204" pitchFamily="34" charset="0"/>
              </a:rPr>
              <a:t>Ca. 10% der Befragten äußern eine konkrete Engagementbereitschaft, bei einem Tauschsystem ehrenamtlich mitzuarbeiten. </a:t>
            </a:r>
          </a:p>
          <a:p>
            <a:pPr>
              <a:defRPr/>
            </a:pPr>
            <a:endParaRPr lang="de-DE" altLang="de-DE" sz="2300" dirty="0">
              <a:cs typeface="Calibri" panose="020F0502020204030204" pitchFamily="34" charset="0"/>
            </a:endParaRPr>
          </a:p>
          <a:p>
            <a:pPr>
              <a:defRPr/>
            </a:pPr>
            <a:r>
              <a:rPr lang="de-DE" altLang="de-DE" sz="2300" dirty="0">
                <a:cs typeface="Calibri" panose="020F0502020204030204" pitchFamily="34" charset="0"/>
              </a:rPr>
              <a:t>Nimmt man alle drei positiven Antwortkategorien zusammen, ist die jeweils beschriebene positive Ausprägung der Antworten noch stärker.</a:t>
            </a:r>
          </a:p>
          <a:p>
            <a:pPr>
              <a:defRPr/>
            </a:pPr>
            <a:endParaRPr lang="de-DE" altLang="de-DE" dirty="0">
              <a:cs typeface="Calibri" panose="020F0502020204030204" pitchFamily="34" charset="0"/>
            </a:endParaRPr>
          </a:p>
          <a:p>
            <a:pPr marL="611188" lvl="1" indent="-342900">
              <a:buFont typeface="Arial" charset="0"/>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611188" lvl="1" indent="-342900">
              <a:buFont typeface="Arial" charset="0"/>
              <a:buChar char="•"/>
              <a:defRPr/>
            </a:pPr>
            <a:endParaRPr lang="de-DE" altLang="de-DE" dirty="0">
              <a:ea typeface="MS PGothic" charset="-128"/>
              <a:cs typeface="Calibri" panose="020F0502020204030204" pitchFamily="34" charset="0"/>
              <a:sym typeface="Wingdings" charset="2"/>
            </a:endParaRPr>
          </a:p>
          <a:p>
            <a:pPr marL="342900" indent="-342900">
              <a:buSzPct val="80000"/>
              <a:buFont typeface="Wingdings" charset="2"/>
              <a:buChar char="§"/>
              <a:defRPr/>
            </a:pPr>
            <a:endParaRPr lang="de-DE" altLang="de-DE" dirty="0">
              <a:ea typeface="MS PGothic" charset="-128"/>
              <a:cs typeface="Calibri" panose="020F0502020204030204" pitchFamily="34" charset="0"/>
            </a:endParaRPr>
          </a:p>
          <a:p>
            <a:pPr>
              <a:buFont typeface="Monotype Sorts" charset="2"/>
              <a:buNone/>
              <a:defRPr/>
            </a:pPr>
            <a:endParaRPr lang="de-DE" dirty="0">
              <a:cs typeface="Calibri" panose="020F0502020204030204" pitchFamily="34" charset="0"/>
            </a:endParaRPr>
          </a:p>
        </p:txBody>
      </p:sp>
      <p:sp>
        <p:nvSpPr>
          <p:cNvPr id="3" name="Titel 2">
            <a:extLst>
              <a:ext uri="{FF2B5EF4-FFF2-40B4-BE49-F238E27FC236}">
                <a16:creationId xmlns:a16="http://schemas.microsoft.com/office/drawing/2014/main" xmlns="" id="{8458AF47-8E22-4B3A-95D0-2127003B9DAD}"/>
              </a:ext>
            </a:extLst>
          </p:cNvPr>
          <p:cNvSpPr>
            <a:spLocks noGrp="1"/>
          </p:cNvSpPr>
          <p:nvPr>
            <p:ph type="title"/>
          </p:nvPr>
        </p:nvSpPr>
        <p:spPr>
          <a:xfrm>
            <a:off x="827584" y="-4763"/>
            <a:ext cx="8285162" cy="1366838"/>
          </a:xfrm>
        </p:spPr>
        <p:txBody>
          <a:bodyPr/>
          <a:lstStyle/>
          <a:p>
            <a:pPr>
              <a:defRPr/>
            </a:pPr>
            <a:r>
              <a:rPr lang="de-DE" altLang="de-DE" dirty="0"/>
              <a:t>Bewertung </a:t>
            </a:r>
            <a:r>
              <a:rPr lang="de-DE" altLang="de-DE" dirty="0" smtClean="0"/>
              <a:t>Tauschsystem: Ergebnisse </a:t>
            </a:r>
            <a:endParaRPr lang="de-DE" dirty="0"/>
          </a:p>
        </p:txBody>
      </p:sp>
      <p:sp>
        <p:nvSpPr>
          <p:cNvPr id="3584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a:extLst>
              <a:ext uri="{FF2B5EF4-FFF2-40B4-BE49-F238E27FC236}">
                <a16:creationId xmlns:a16="http://schemas.microsoft.com/office/drawing/2014/main" xmlns="" id="{B188F198-F122-40E8-B8ED-765D25BE0528}"/>
              </a:ext>
            </a:extLst>
          </p:cNvPr>
          <p:cNvSpPr>
            <a:spLocks noGrp="1"/>
          </p:cNvSpPr>
          <p:nvPr>
            <p:ph type="title"/>
          </p:nvPr>
        </p:nvSpPr>
        <p:spPr>
          <a:xfrm>
            <a:off x="827584" y="-4763"/>
            <a:ext cx="8316000" cy="1366838"/>
          </a:xfrm>
        </p:spPr>
        <p:txBody>
          <a:bodyPr/>
          <a:lstStyle/>
          <a:p>
            <a:pPr>
              <a:defRPr/>
            </a:pPr>
            <a:r>
              <a:rPr lang="de-DE" altLang="de-DE" dirty="0">
                <a:solidFill>
                  <a:srgbClr val="000000"/>
                </a:solidFill>
                <a:latin typeface="Calibri" charset="0"/>
              </a:rPr>
              <a:t>Tauschsystem - Bewertung</a:t>
            </a:r>
            <a:endParaRPr lang="de-DE" altLang="de-DE" dirty="0">
              <a:latin typeface="Calibri" charset="0"/>
            </a:endParaRPr>
          </a:p>
        </p:txBody>
      </p:sp>
      <p:sp>
        <p:nvSpPr>
          <p:cNvPr id="36867"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graphicFrame>
        <p:nvGraphicFramePr>
          <p:cNvPr id="36868" name="Objekt 6"/>
          <p:cNvGraphicFramePr>
            <a:graphicFrameLocks noChangeAspect="1"/>
          </p:cNvGraphicFramePr>
          <p:nvPr/>
        </p:nvGraphicFramePr>
        <p:xfrm>
          <a:off x="900113" y="1560513"/>
          <a:ext cx="7913687" cy="4244975"/>
        </p:xfrm>
        <a:graphic>
          <a:graphicData uri="http://schemas.openxmlformats.org/presentationml/2006/ole">
            <mc:AlternateContent xmlns:mc="http://schemas.openxmlformats.org/markup-compatibility/2006">
              <mc:Choice xmlns:v="urn:schemas-microsoft-com:vml" Requires="v">
                <p:oleObj spid="_x0000_s36874" name="Chart" r:id="rId4" imgW="7919390" imgH="4255377" progId="Excel.Chart.8">
                  <p:embed/>
                </p:oleObj>
              </mc:Choice>
              <mc:Fallback>
                <p:oleObj name="Chart" r:id="rId4" imgW="7919390" imgH="4255377"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560513"/>
                        <a:ext cx="791368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399451D-4D60-4DCB-B622-44ECE1A88FF2}"/>
              </a:ext>
            </a:extLst>
          </p:cNvPr>
          <p:cNvSpPr>
            <a:spLocks noGrp="1"/>
          </p:cNvSpPr>
          <p:nvPr>
            <p:ph idx="1"/>
          </p:nvPr>
        </p:nvSpPr>
        <p:spPr>
          <a:xfrm>
            <a:off x="1019373" y="1362075"/>
            <a:ext cx="7585075" cy="4114800"/>
          </a:xfrm>
        </p:spPr>
        <p:txBody>
          <a:bodyPr rtlCol="0">
            <a:normAutofit/>
          </a:bodyPr>
          <a:lstStyle/>
          <a:p>
            <a:pPr>
              <a:lnSpc>
                <a:spcPct val="80000"/>
              </a:lnSpc>
              <a:defRPr/>
            </a:pPr>
            <a:r>
              <a:rPr lang="de-DE" altLang="de-DE" sz="1800" dirty="0">
                <a:cs typeface="Calibri" panose="020F0502020204030204" pitchFamily="34" charset="0"/>
              </a:rPr>
              <a:t>Das Interesse an gemeinschaftlichen Wohnprojekten ist bei einem relevanten Anteil der Befragten vorhanden: </a:t>
            </a:r>
            <a:r>
              <a:rPr lang="de-DE" altLang="de-DE" sz="1800" dirty="0" smtClean="0">
                <a:cs typeface="Calibri" panose="020F0502020204030204" pitchFamily="34" charset="0"/>
              </a:rPr>
              <a:t>Fast 50</a:t>
            </a:r>
            <a:r>
              <a:rPr lang="de-DE" altLang="de-DE" sz="1800" dirty="0">
                <a:cs typeface="Calibri" panose="020F0502020204030204" pitchFamily="34" charset="0"/>
              </a:rPr>
              <a:t>% beantworten die Frage, ob solche Projekte grundsätzlich für sie interessant seien, im positiven Bereich. Allerdings </a:t>
            </a:r>
            <a:r>
              <a:rPr lang="de-DE" altLang="de-DE" sz="1800" dirty="0" smtClean="0">
                <a:cs typeface="Calibri" panose="020F0502020204030204" pitchFamily="34" charset="0"/>
              </a:rPr>
              <a:t>ergibt sich hier </a:t>
            </a:r>
            <a:r>
              <a:rPr lang="de-DE" altLang="de-DE" sz="1800" dirty="0">
                <a:cs typeface="Calibri" panose="020F0502020204030204" pitchFamily="34" charset="0"/>
              </a:rPr>
              <a:t>ein stark polarisiertes Antwortmuster: </a:t>
            </a:r>
            <a:r>
              <a:rPr lang="de-DE" altLang="de-DE" sz="1800" dirty="0" smtClean="0">
                <a:cs typeface="Calibri" panose="020F0502020204030204" pitchFamily="34" charset="0"/>
              </a:rPr>
              <a:t>Für 40</a:t>
            </a:r>
            <a:r>
              <a:rPr lang="de-DE" altLang="de-DE" sz="1800" dirty="0">
                <a:cs typeface="Calibri" panose="020F0502020204030204" pitchFamily="34" charset="0"/>
              </a:rPr>
              <a:t>% der Befragten ist die Option, später einmal in einem solchen Wohnprojekt zu leben, überhaupt nicht zutreffend</a:t>
            </a:r>
            <a:r>
              <a:rPr lang="de-DE" altLang="de-DE" sz="1800" dirty="0" smtClean="0">
                <a:cs typeface="Calibri" panose="020F0502020204030204" pitchFamily="34" charset="0"/>
              </a:rPr>
              <a:t>.</a:t>
            </a:r>
          </a:p>
          <a:p>
            <a:pPr>
              <a:lnSpc>
                <a:spcPct val="80000"/>
              </a:lnSpc>
              <a:defRPr/>
            </a:pPr>
            <a:endParaRPr lang="de-DE" altLang="de-DE" sz="1800" dirty="0">
              <a:cs typeface="Calibri" panose="020F0502020204030204" pitchFamily="34" charset="0"/>
            </a:endParaRPr>
          </a:p>
          <a:p>
            <a:pPr>
              <a:lnSpc>
                <a:spcPct val="80000"/>
              </a:lnSpc>
              <a:defRPr/>
            </a:pPr>
            <a:r>
              <a:rPr lang="de-DE" altLang="de-DE" sz="1800" dirty="0">
                <a:cs typeface="Calibri" panose="020F0502020204030204" pitchFamily="34" charset="0"/>
              </a:rPr>
              <a:t>Bei den anderen abgefragten Variablen (Soziale Norm, Einfachheit, </a:t>
            </a:r>
            <a:r>
              <a:rPr lang="de-DE" altLang="de-DE" sz="1800" dirty="0" smtClean="0">
                <a:cs typeface="Calibri" panose="020F0502020204030204" pitchFamily="34" charset="0"/>
              </a:rPr>
              <a:t>Verhaltens-kontrolle </a:t>
            </a:r>
            <a:r>
              <a:rPr lang="de-DE" altLang="de-DE" sz="1800" dirty="0">
                <a:cs typeface="Calibri" panose="020F0502020204030204" pitchFamily="34" charset="0"/>
              </a:rPr>
              <a:t>und Engagementbereitschaft) lassen jeweils um die 15-20% positive Antworten in den obersten beiden Antwortkategorien ebenfalls auf ein </a:t>
            </a:r>
            <a:r>
              <a:rPr lang="de-DE" altLang="de-DE" sz="1800" dirty="0" smtClean="0">
                <a:cs typeface="Calibri" panose="020F0502020204030204" pitchFamily="34" charset="0"/>
              </a:rPr>
              <a:t>vor-</a:t>
            </a:r>
            <a:r>
              <a:rPr lang="de-DE" altLang="de-DE" sz="1800" dirty="0" err="1" smtClean="0">
                <a:cs typeface="Calibri" panose="020F0502020204030204" pitchFamily="34" charset="0"/>
              </a:rPr>
              <a:t>handenes</a:t>
            </a:r>
            <a:r>
              <a:rPr lang="de-DE" altLang="de-DE" sz="1800" dirty="0" smtClean="0">
                <a:cs typeface="Calibri" panose="020F0502020204030204" pitchFamily="34" charset="0"/>
              </a:rPr>
              <a:t> </a:t>
            </a:r>
            <a:r>
              <a:rPr lang="de-DE" altLang="de-DE" sz="1800" dirty="0">
                <a:cs typeface="Calibri" panose="020F0502020204030204" pitchFamily="34" charset="0"/>
              </a:rPr>
              <a:t>Potenzial in Norderstedt schließen, während auch ein großer Anteil der Befragten (jeweils über 40%) in den untersten beiden Antwortkategorien antwortet. </a:t>
            </a:r>
          </a:p>
          <a:p>
            <a:pPr>
              <a:lnSpc>
                <a:spcPct val="80000"/>
              </a:lnSpc>
              <a:defRPr/>
            </a:pPr>
            <a:endParaRPr lang="de-DE" altLang="de-DE" sz="1800" dirty="0">
              <a:cs typeface="Calibri" panose="020F0502020204030204" pitchFamily="34" charset="0"/>
            </a:endParaRPr>
          </a:p>
          <a:p>
            <a:pPr>
              <a:lnSpc>
                <a:spcPct val="80000"/>
              </a:lnSpc>
              <a:defRPr/>
            </a:pPr>
            <a:r>
              <a:rPr lang="de-DE" altLang="de-DE" sz="1800" dirty="0">
                <a:cs typeface="Calibri" panose="020F0502020204030204" pitchFamily="34" charset="0"/>
              </a:rPr>
              <a:t>Ca. 15% der Befragten äußern eine konkrete Nutzungsabsicht auf die Frage nach der Absicht, später in einem solchen Projekt zu leben (oberste beide Antwortkategorien zusammengefasst</a:t>
            </a:r>
            <a:r>
              <a:rPr lang="de-DE" altLang="de-DE" sz="1800" dirty="0" smtClean="0">
                <a:cs typeface="Calibri" panose="020F0502020204030204" pitchFamily="34" charset="0"/>
              </a:rPr>
              <a:t>).</a:t>
            </a:r>
            <a:endParaRPr lang="de-DE" altLang="de-DE" sz="1600" dirty="0">
              <a:cs typeface="Calibri" panose="020F0502020204030204" pitchFamily="34" charset="0"/>
            </a:endParaRPr>
          </a:p>
          <a:p>
            <a:pPr marL="611188" lvl="1" indent="-342900">
              <a:buFont typeface="Arial" charset="0"/>
              <a:buChar char="•"/>
              <a:defRPr/>
            </a:pPr>
            <a:endParaRPr lang="de-DE" altLang="de-DE" sz="1600" dirty="0">
              <a:cs typeface="Calibri" panose="020F0502020204030204" pitchFamily="34" charset="0"/>
            </a:endParaRPr>
          </a:p>
          <a:p>
            <a:pPr marL="879475" lvl="2" indent="-342900">
              <a:buFont typeface="Symbol" charset="2"/>
              <a:buChar char="-"/>
              <a:defRPr/>
            </a:pPr>
            <a:endParaRPr lang="de-DE" altLang="de-DE" sz="1600" dirty="0">
              <a:cs typeface="Calibri" panose="020F0502020204030204" pitchFamily="34" charset="0"/>
            </a:endParaRPr>
          </a:p>
          <a:p>
            <a:pPr marL="879475" lvl="2" indent="-342900">
              <a:buFont typeface="Symbol" charset="2"/>
              <a:buChar char="-"/>
              <a:defRPr/>
            </a:pPr>
            <a:endParaRPr lang="de-DE" altLang="de-DE" sz="1600" dirty="0">
              <a:cs typeface="Calibri" panose="020F0502020204030204" pitchFamily="34" charset="0"/>
            </a:endParaRPr>
          </a:p>
          <a:p>
            <a:pPr marL="611188" lvl="1" indent="-342900">
              <a:buFont typeface="Arial" charset="0"/>
              <a:buChar char="•"/>
              <a:defRPr/>
            </a:pPr>
            <a:endParaRPr lang="de-DE" altLang="de-DE" sz="1600" dirty="0">
              <a:ea typeface="MS PGothic" charset="-128"/>
              <a:cs typeface="Calibri" panose="020F0502020204030204" pitchFamily="34" charset="0"/>
              <a:sym typeface="Wingdings" charset="2"/>
            </a:endParaRPr>
          </a:p>
          <a:p>
            <a:pPr marL="342900" indent="-342900">
              <a:buSzPct val="80000"/>
              <a:buFont typeface="Wingdings" charset="2"/>
              <a:buChar char="§"/>
              <a:defRPr/>
            </a:pPr>
            <a:endParaRPr lang="de-DE" altLang="de-DE" sz="1600" dirty="0">
              <a:ea typeface="MS PGothic" charset="-128"/>
              <a:cs typeface="Calibri" panose="020F0502020204030204" pitchFamily="34" charset="0"/>
            </a:endParaRPr>
          </a:p>
          <a:p>
            <a:pPr>
              <a:buFont typeface="Monotype Sorts" charset="2"/>
              <a:buNone/>
              <a:defRPr/>
            </a:pPr>
            <a:endParaRPr lang="de-DE" sz="1600" dirty="0">
              <a:cs typeface="Calibri" panose="020F0502020204030204" pitchFamily="34" charset="0"/>
            </a:endParaRPr>
          </a:p>
        </p:txBody>
      </p:sp>
      <p:sp>
        <p:nvSpPr>
          <p:cNvPr id="3" name="Titel 2">
            <a:extLst>
              <a:ext uri="{FF2B5EF4-FFF2-40B4-BE49-F238E27FC236}">
                <a16:creationId xmlns:a16="http://schemas.microsoft.com/office/drawing/2014/main" xmlns="" id="{B8CEB9DA-4AD5-4B19-8A70-1E78E6ED75D0}"/>
              </a:ext>
            </a:extLst>
          </p:cNvPr>
          <p:cNvSpPr>
            <a:spLocks noGrp="1"/>
          </p:cNvSpPr>
          <p:nvPr>
            <p:ph type="title"/>
          </p:nvPr>
        </p:nvSpPr>
        <p:spPr>
          <a:xfrm>
            <a:off x="827584" y="-4763"/>
            <a:ext cx="8285162" cy="1366838"/>
          </a:xfrm>
        </p:spPr>
        <p:txBody>
          <a:bodyPr/>
          <a:lstStyle/>
          <a:p>
            <a:pPr>
              <a:defRPr/>
            </a:pPr>
            <a:r>
              <a:rPr lang="de-DE" altLang="de-DE" dirty="0"/>
              <a:t>Bewertung Wohnprojekte </a:t>
            </a:r>
            <a:endParaRPr lang="de-DE" dirty="0"/>
          </a:p>
        </p:txBody>
      </p:sp>
      <p:sp>
        <p:nvSpPr>
          <p:cNvPr id="37892"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kt 6"/>
          <p:cNvGraphicFramePr>
            <a:graphicFrameLocks noChangeAspect="1"/>
          </p:cNvGraphicFramePr>
          <p:nvPr/>
        </p:nvGraphicFramePr>
        <p:xfrm>
          <a:off x="1147763" y="1685925"/>
          <a:ext cx="7788275" cy="4554538"/>
        </p:xfrm>
        <a:graphic>
          <a:graphicData uri="http://schemas.openxmlformats.org/presentationml/2006/ole">
            <mc:AlternateContent xmlns:mc="http://schemas.openxmlformats.org/markup-compatibility/2006">
              <mc:Choice xmlns:v="urn:schemas-microsoft-com:vml" Requires="v">
                <p:oleObj spid="_x0000_s38928" name="Chart" r:id="rId4" imgW="7791363" imgH="4560203" progId="Excel.Chart.8">
                  <p:embed/>
                </p:oleObj>
              </mc:Choice>
              <mc:Fallback>
                <p:oleObj name="Chart" r:id="rId4" imgW="7791363" imgH="4560203"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1685925"/>
                        <a:ext cx="778827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29" name="Titel 1">
            <a:extLst>
              <a:ext uri="{FF2B5EF4-FFF2-40B4-BE49-F238E27FC236}">
                <a16:creationId xmlns:a16="http://schemas.microsoft.com/office/drawing/2014/main" xmlns="" id="{25AA6285-7663-4ACF-A4AF-445379998E96}"/>
              </a:ext>
            </a:extLst>
          </p:cNvPr>
          <p:cNvSpPr>
            <a:spLocks noGrp="1"/>
          </p:cNvSpPr>
          <p:nvPr>
            <p:ph type="title"/>
          </p:nvPr>
        </p:nvSpPr>
        <p:spPr>
          <a:xfrm>
            <a:off x="827584" y="-4763"/>
            <a:ext cx="8316000" cy="1366838"/>
          </a:xfrm>
        </p:spPr>
        <p:txBody>
          <a:bodyPr/>
          <a:lstStyle/>
          <a:p>
            <a:pPr>
              <a:defRPr/>
            </a:pPr>
            <a:r>
              <a:rPr lang="de-DE" altLang="de-DE" dirty="0" smtClean="0">
                <a:solidFill>
                  <a:srgbClr val="000000"/>
                </a:solidFill>
                <a:latin typeface="Calibri" charset="0"/>
              </a:rPr>
              <a:t>Gemeinschaftswohnen </a:t>
            </a:r>
            <a:r>
              <a:rPr lang="de-DE" altLang="de-DE" dirty="0">
                <a:solidFill>
                  <a:srgbClr val="000000"/>
                </a:solidFill>
                <a:latin typeface="Calibri" charset="0"/>
              </a:rPr>
              <a:t>- Bewertung</a:t>
            </a:r>
            <a:endParaRPr lang="de-DE" altLang="de-DE" dirty="0">
              <a:latin typeface="Calibri" charset="0"/>
            </a:endParaRPr>
          </a:p>
        </p:txBody>
      </p:sp>
      <p:sp>
        <p:nvSpPr>
          <p:cNvPr id="38916"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4" name="Rectangle 10">
            <a:extLst>
              <a:ext uri="{FF2B5EF4-FFF2-40B4-BE49-F238E27FC236}">
                <a16:creationId xmlns:a16="http://schemas.microsoft.com/office/drawing/2014/main" xmlns="" id="{E88E8B00-EF19-4917-B5A4-95BFF19E8B89}"/>
              </a:ext>
            </a:extLst>
          </p:cNvPr>
          <p:cNvSpPr>
            <a:spLocks noChangeArrowheads="1"/>
          </p:cNvSpPr>
          <p:nvPr/>
        </p:nvSpPr>
        <p:spPr bwMode="auto">
          <a:xfrm>
            <a:off x="3003550" y="1249363"/>
            <a:ext cx="3675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lr>
                <a:schemeClr val="tx2"/>
              </a:buClr>
              <a:buSzPct val="75000"/>
              <a:buFont typeface="Monotype Sorts" charset="2"/>
              <a:defRPr sz="2000">
                <a:solidFill>
                  <a:schemeClr val="tx1"/>
                </a:solidFill>
                <a:latin typeface="Calibri" charset="0"/>
              </a:defRPr>
            </a:lvl1pPr>
            <a:lvl2pPr marL="742950" indent="-285750">
              <a:spcBef>
                <a:spcPct val="20000"/>
              </a:spcBef>
              <a:buClr>
                <a:schemeClr val="tx1"/>
              </a:buClr>
              <a:buSzPct val="80000"/>
              <a:buFont typeface="Wingdings" charset="2"/>
              <a:buChar char="§"/>
              <a:defRPr sz="2000">
                <a:solidFill>
                  <a:schemeClr val="tx1"/>
                </a:solidFill>
                <a:latin typeface="Calibri" charset="0"/>
              </a:defRPr>
            </a:lvl2pPr>
            <a:lvl3pPr marL="1143000" indent="-22860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a:spcBef>
                <a:spcPct val="20000"/>
              </a:spcBef>
              <a:buClr>
                <a:schemeClr val="tx1"/>
              </a:buClr>
              <a:buSzPct val="80000"/>
              <a:buChar char="–"/>
              <a:defRPr sz="2000">
                <a:solidFill>
                  <a:schemeClr val="tx1"/>
                </a:solidFill>
                <a:latin typeface="Calibri" charset="0"/>
              </a:defRPr>
            </a:lvl4pPr>
            <a:lvl5pPr marL="2057400" indent="-22860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ctr" eaLnBrk="1" hangingPunct="1">
              <a:spcBef>
                <a:spcPct val="0"/>
              </a:spcBef>
              <a:buClrTx/>
              <a:buSzTx/>
              <a:buFontTx/>
              <a:buNone/>
              <a:defRPr/>
            </a:pPr>
            <a:r>
              <a:rPr lang="de-DE" altLang="de-DE" sz="1800" b="1"/>
              <a:t>Prozentuale Verteilung der Angaben </a:t>
            </a:r>
            <a:endParaRPr lang="de-DE" altLang="de-DE" sz="1800"/>
          </a:p>
        </p:txBody>
      </p:sp>
      <p:sp>
        <p:nvSpPr>
          <p:cNvPr id="6" name="Rectangle 11">
            <a:extLst>
              <a:ext uri="{FF2B5EF4-FFF2-40B4-BE49-F238E27FC236}">
                <a16:creationId xmlns:a16="http://schemas.microsoft.com/office/drawing/2014/main" xmlns="" id="{5F90EF04-3041-43E8-AD31-9DCB36D92E69}"/>
              </a:ext>
            </a:extLst>
          </p:cNvPr>
          <p:cNvSpPr>
            <a:spLocks noChangeArrowheads="1"/>
          </p:cNvSpPr>
          <p:nvPr/>
        </p:nvSpPr>
        <p:spPr bwMode="auto">
          <a:xfrm>
            <a:off x="1012825" y="1836738"/>
            <a:ext cx="1181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eaLnBrk="1" hangingPunct="1">
              <a:spcBef>
                <a:spcPct val="0"/>
              </a:spcBef>
              <a:buClrTx/>
              <a:buSzTx/>
              <a:buFontTx/>
              <a:buNone/>
              <a:defRPr/>
            </a:pPr>
            <a:r>
              <a:rPr lang="de-DE" altLang="de-DE" sz="1400" b="1" dirty="0">
                <a:solidFill>
                  <a:srgbClr val="4D4D4D"/>
                </a:solidFill>
                <a:ea typeface="MS PGothic" charset="-128"/>
              </a:rPr>
              <a:t>Einstellungen</a:t>
            </a:r>
          </a:p>
        </p:txBody>
      </p:sp>
      <p:sp>
        <p:nvSpPr>
          <p:cNvPr id="7" name="Rectangle 13">
            <a:extLst>
              <a:ext uri="{FF2B5EF4-FFF2-40B4-BE49-F238E27FC236}">
                <a16:creationId xmlns:a16="http://schemas.microsoft.com/office/drawing/2014/main" xmlns="" id="{1554207E-2F49-44CD-BF4E-79B77C495C22}"/>
              </a:ext>
            </a:extLst>
          </p:cNvPr>
          <p:cNvSpPr>
            <a:spLocks noChangeArrowheads="1"/>
          </p:cNvSpPr>
          <p:nvPr/>
        </p:nvSpPr>
        <p:spPr bwMode="auto">
          <a:xfrm>
            <a:off x="1012825" y="2530475"/>
            <a:ext cx="1211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eaLnBrk="1" hangingPunct="1">
              <a:spcBef>
                <a:spcPct val="0"/>
              </a:spcBef>
              <a:buClrTx/>
              <a:buSzTx/>
              <a:buFontTx/>
              <a:buNone/>
              <a:defRPr/>
            </a:pPr>
            <a:r>
              <a:rPr lang="de-DE" altLang="de-DE" sz="1400" b="1" dirty="0">
                <a:solidFill>
                  <a:srgbClr val="4D4D4D"/>
                </a:solidFill>
                <a:ea typeface="MS PGothic" charset="-128"/>
              </a:rPr>
              <a:t>sozialer Norm</a:t>
            </a:r>
          </a:p>
        </p:txBody>
      </p:sp>
      <p:sp>
        <p:nvSpPr>
          <p:cNvPr id="8" name="Rectangle 12">
            <a:extLst>
              <a:ext uri="{FF2B5EF4-FFF2-40B4-BE49-F238E27FC236}">
                <a16:creationId xmlns:a16="http://schemas.microsoft.com/office/drawing/2014/main" xmlns="" id="{F5C51FD0-C9E7-4337-BFFA-D0A57C9BD5BA}"/>
              </a:ext>
            </a:extLst>
          </p:cNvPr>
          <p:cNvSpPr>
            <a:spLocks noChangeArrowheads="1"/>
          </p:cNvSpPr>
          <p:nvPr/>
        </p:nvSpPr>
        <p:spPr bwMode="auto">
          <a:xfrm>
            <a:off x="1012825" y="3397250"/>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eaLnBrk="1" hangingPunct="1">
              <a:spcBef>
                <a:spcPct val="0"/>
              </a:spcBef>
              <a:buClrTx/>
              <a:buSzTx/>
              <a:buFontTx/>
              <a:buNone/>
              <a:defRPr/>
            </a:pPr>
            <a:r>
              <a:rPr lang="de-DE" altLang="de-DE" sz="1400" b="1" dirty="0">
                <a:solidFill>
                  <a:srgbClr val="4D4D4D"/>
                </a:solidFill>
                <a:ea typeface="MS PGothic" charset="-128"/>
              </a:rPr>
              <a:t>Verhaltenskontrolle</a:t>
            </a:r>
          </a:p>
        </p:txBody>
      </p:sp>
      <p:sp>
        <p:nvSpPr>
          <p:cNvPr id="9" name="Rectangle 15">
            <a:extLst>
              <a:ext uri="{FF2B5EF4-FFF2-40B4-BE49-F238E27FC236}">
                <a16:creationId xmlns:a16="http://schemas.microsoft.com/office/drawing/2014/main" xmlns="" id="{58178417-7F3B-4178-9A22-C64CA116DAAA}"/>
              </a:ext>
            </a:extLst>
          </p:cNvPr>
          <p:cNvSpPr>
            <a:spLocks noChangeArrowheads="1"/>
          </p:cNvSpPr>
          <p:nvPr/>
        </p:nvSpPr>
        <p:spPr bwMode="auto">
          <a:xfrm>
            <a:off x="1012825" y="4076700"/>
            <a:ext cx="199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eaLnBrk="1" hangingPunct="1">
              <a:spcBef>
                <a:spcPct val="0"/>
              </a:spcBef>
              <a:buClrTx/>
              <a:buSzTx/>
              <a:buFontTx/>
              <a:buNone/>
              <a:defRPr/>
            </a:pPr>
            <a:r>
              <a:rPr lang="de-DE" altLang="de-DE" sz="1400" b="1" dirty="0">
                <a:solidFill>
                  <a:srgbClr val="4D4D4D"/>
                </a:solidFill>
              </a:rPr>
              <a:t>Engagementbereitschaft</a:t>
            </a:r>
          </a:p>
        </p:txBody>
      </p:sp>
      <p:sp>
        <p:nvSpPr>
          <p:cNvPr id="10" name="Rectangle 14">
            <a:extLst>
              <a:ext uri="{FF2B5EF4-FFF2-40B4-BE49-F238E27FC236}">
                <a16:creationId xmlns:a16="http://schemas.microsoft.com/office/drawing/2014/main" xmlns="" id="{9EC5C134-21F9-4142-A330-BA155BFE1E90}"/>
              </a:ext>
            </a:extLst>
          </p:cNvPr>
          <p:cNvSpPr>
            <a:spLocks noChangeArrowheads="1"/>
          </p:cNvSpPr>
          <p:nvPr/>
        </p:nvSpPr>
        <p:spPr bwMode="auto">
          <a:xfrm>
            <a:off x="1012825" y="4926013"/>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eaLnBrk="1" hangingPunct="1">
              <a:spcBef>
                <a:spcPct val="0"/>
              </a:spcBef>
              <a:buClrTx/>
              <a:buSzTx/>
              <a:buFontTx/>
              <a:buNone/>
              <a:defRPr/>
            </a:pPr>
            <a:r>
              <a:rPr lang="de-DE" altLang="de-DE" sz="1400" b="1" dirty="0">
                <a:solidFill>
                  <a:srgbClr val="4D4D4D"/>
                </a:solidFill>
              </a:rPr>
              <a:t>Nutzungsbereitschaft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noChangeArrowheads="1"/>
          </p:cNvSpPr>
          <p:nvPr>
            <p:ph type="ctrTitle"/>
          </p:nvPr>
        </p:nvSpPr>
        <p:spPr>
          <a:xfrm>
            <a:off x="832048" y="2060848"/>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ea typeface="MS PGothic" pitchFamily="34" charset="-128"/>
              </a:rPr>
              <a:t>4 Mobilität</a:t>
            </a:r>
          </a:p>
        </p:txBody>
      </p:sp>
      <p:sp>
        <p:nvSpPr>
          <p:cNvPr id="39939" name="Untertitel 2"/>
          <p:cNvSpPr>
            <a:spLocks noGrp="1"/>
          </p:cNvSpPr>
          <p:nvPr>
            <p:ph type="subTitle" idx="1"/>
          </p:nvPr>
        </p:nvSpPr>
        <p:spPr>
          <a:xfrm>
            <a:off x="1013792" y="3717184"/>
            <a:ext cx="7086600" cy="1368000"/>
          </a:xfrm>
        </p:spPr>
        <p:txBody>
          <a:bodyPr/>
          <a:lstStyle/>
          <a:p>
            <a:pPr marL="542925" indent="-542925">
              <a:spcBef>
                <a:spcPct val="0"/>
              </a:spcBef>
              <a:buClrTx/>
              <a:buSzTx/>
            </a:pPr>
            <a:r>
              <a:rPr lang="de-DE" altLang="de-DE" dirty="0"/>
              <a:t>4.1 </a:t>
            </a:r>
            <a:r>
              <a:rPr lang="de-DE" altLang="de-DE" dirty="0" smtClean="0"/>
              <a:t>	Welche </a:t>
            </a:r>
            <a:r>
              <a:rPr lang="de-DE" altLang="de-DE" dirty="0"/>
              <a:t>Handlungsfelder im Förderschwerpunkt Mobilität sollen gefördert werden?</a:t>
            </a:r>
          </a:p>
          <a:p>
            <a:pPr marL="542925" indent="-542925">
              <a:spcBef>
                <a:spcPct val="0"/>
              </a:spcBef>
              <a:buClrTx/>
              <a:buSzTx/>
            </a:pPr>
            <a:r>
              <a:rPr lang="de-DE" altLang="de-DE" dirty="0"/>
              <a:t>4.2 </a:t>
            </a:r>
            <a:r>
              <a:rPr lang="de-DE" altLang="de-DE" dirty="0" smtClean="0"/>
              <a:t>	Wie </a:t>
            </a:r>
            <a:r>
              <a:rPr lang="de-DE" altLang="de-DE" dirty="0"/>
              <a:t>gestaltet sich die Mobilität im Alltag</a:t>
            </a:r>
            <a:r>
              <a:rPr lang="de-DE" altLang="de-DE" dirty="0" smtClean="0"/>
              <a:t>?</a:t>
            </a:r>
            <a:endParaRPr lang="de-DE" altLang="de-DE" dirty="0"/>
          </a:p>
        </p:txBody>
      </p:sp>
      <p:sp>
        <p:nvSpPr>
          <p:cNvPr id="3994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096E1C8D-3D5E-40D9-B776-C9CE609A9073}"/>
              </a:ext>
            </a:extLst>
          </p:cNvPr>
          <p:cNvSpPr>
            <a:spLocks noGrp="1"/>
          </p:cNvSpPr>
          <p:nvPr>
            <p:ph idx="1"/>
          </p:nvPr>
        </p:nvSpPr>
        <p:spPr>
          <a:xfrm>
            <a:off x="1019373" y="1340768"/>
            <a:ext cx="7585075" cy="4114800"/>
          </a:xfrm>
        </p:spPr>
        <p:txBody>
          <a:bodyPr rtlCol="0">
            <a:normAutofit/>
          </a:bodyPr>
          <a:lstStyle/>
          <a:p>
            <a:pPr>
              <a:lnSpc>
                <a:spcPct val="80000"/>
              </a:lnSpc>
              <a:defRPr/>
            </a:pPr>
            <a:r>
              <a:rPr lang="de-DE" altLang="de-DE" sz="1800" dirty="0">
                <a:cs typeface="Calibri" panose="020F0502020204030204" pitchFamily="34" charset="0"/>
                <a:sym typeface="Wingdings" charset="2"/>
              </a:rPr>
              <a:t>Ein großer Anteil der Befragten </a:t>
            </a:r>
            <a:r>
              <a:rPr lang="de-DE" altLang="de-DE" sz="1800" dirty="0" smtClean="0">
                <a:cs typeface="Calibri" panose="020F0502020204030204" pitchFamily="34" charset="0"/>
                <a:sym typeface="Wingdings" charset="2"/>
              </a:rPr>
              <a:t>(ca. 22%) nutzt </a:t>
            </a:r>
            <a:r>
              <a:rPr lang="de-DE" altLang="de-DE" sz="1800" dirty="0">
                <a:cs typeface="Calibri" panose="020F0502020204030204" pitchFamily="34" charset="0"/>
                <a:sym typeface="Wingdings" charset="2"/>
              </a:rPr>
              <a:t>für Alltagswege </a:t>
            </a:r>
            <a:r>
              <a:rPr lang="de-DE" altLang="de-DE" sz="1800" dirty="0" smtClean="0">
                <a:cs typeface="Calibri" panose="020F0502020204030204" pitchFamily="34" charset="0"/>
                <a:sym typeface="Wingdings" charset="2"/>
              </a:rPr>
              <a:t>innerhalb der Stadt Norderstedt nach eigenem Bekunden kaum </a:t>
            </a:r>
            <a:r>
              <a:rPr lang="de-DE" altLang="de-DE" sz="1800" dirty="0">
                <a:cs typeface="Calibri" panose="020F0502020204030204" pitchFamily="34" charset="0"/>
                <a:sym typeface="Wingdings" charset="2"/>
              </a:rPr>
              <a:t>das Auto und will das auch so beibehalten. </a:t>
            </a:r>
            <a:endParaRPr lang="de-DE" altLang="de-DE" sz="1800" dirty="0" smtClean="0">
              <a:cs typeface="Calibri" panose="020F0502020204030204" pitchFamily="34" charset="0"/>
              <a:sym typeface="Wingdings" charset="2"/>
            </a:endParaRPr>
          </a:p>
          <a:p>
            <a:pPr>
              <a:lnSpc>
                <a:spcPct val="80000"/>
              </a:lnSpc>
              <a:defRPr/>
            </a:pPr>
            <a:endParaRPr lang="de-DE" altLang="de-DE" sz="1800" dirty="0">
              <a:cs typeface="Calibri" panose="020F0502020204030204" pitchFamily="34" charset="0"/>
              <a:sym typeface="Wingdings" charset="2"/>
            </a:endParaRPr>
          </a:p>
          <a:p>
            <a:pPr>
              <a:lnSpc>
                <a:spcPct val="80000"/>
              </a:lnSpc>
              <a:defRPr/>
            </a:pPr>
            <a:r>
              <a:rPr lang="de-DE" altLang="de-DE" sz="1800" dirty="0">
                <a:cs typeface="Calibri" panose="020F0502020204030204" pitchFamily="34" charset="0"/>
                <a:sym typeface="Wingdings" charset="2"/>
              </a:rPr>
              <a:t>Ein weiterer relevanter Anteil (ca. 24%) der Befragten würde gerne seine Mobilität klimafreundlicher gestalten und sucht noch nach Wegen, wie dies umzusetzen ist. </a:t>
            </a:r>
            <a:endParaRPr lang="de-DE" altLang="de-DE" sz="1800" dirty="0" smtClean="0">
              <a:cs typeface="Calibri" panose="020F0502020204030204" pitchFamily="34" charset="0"/>
              <a:sym typeface="Wingdings" charset="2"/>
            </a:endParaRPr>
          </a:p>
          <a:p>
            <a:pPr>
              <a:lnSpc>
                <a:spcPct val="80000"/>
              </a:lnSpc>
              <a:defRPr/>
            </a:pPr>
            <a:endParaRPr lang="de-DE" altLang="de-DE" sz="1800" dirty="0">
              <a:cs typeface="Calibri" panose="020F0502020204030204" pitchFamily="34" charset="0"/>
              <a:sym typeface="Wingdings" charset="2"/>
            </a:endParaRPr>
          </a:p>
          <a:p>
            <a:pPr>
              <a:lnSpc>
                <a:spcPct val="80000"/>
              </a:lnSpc>
              <a:defRPr/>
            </a:pPr>
            <a:r>
              <a:rPr lang="de-DE" altLang="de-DE" sz="1800" dirty="0">
                <a:cs typeface="Calibri" panose="020F0502020204030204" pitchFamily="34" charset="0"/>
                <a:sym typeface="Wingdings" charset="2"/>
              </a:rPr>
              <a:t>Aus Sicht der Befragten sollte vor allem der </a:t>
            </a:r>
            <a:r>
              <a:rPr lang="de-DE" altLang="de-DE" sz="1800" dirty="0" smtClean="0">
                <a:cs typeface="Calibri" panose="020F0502020204030204" pitchFamily="34" charset="0"/>
                <a:sym typeface="Wingdings" charset="2"/>
              </a:rPr>
              <a:t>ÖPNV </a:t>
            </a:r>
            <a:r>
              <a:rPr lang="de-DE" altLang="de-DE" sz="1800" dirty="0">
                <a:cs typeface="Calibri" panose="020F0502020204030204" pitchFamily="34" charset="0"/>
                <a:sym typeface="Wingdings" charset="2"/>
              </a:rPr>
              <a:t>und der Radverkehr in Norderstedt gefördert werden.</a:t>
            </a:r>
          </a:p>
          <a:p>
            <a:pPr marL="342900" indent="-342900">
              <a:buSzPct val="80000"/>
              <a:buFont typeface="Arial" charset="0"/>
              <a:buChar char="•"/>
              <a:defRPr/>
            </a:pPr>
            <a:endParaRPr lang="de-DE" altLang="de-DE" dirty="0">
              <a:ea typeface="MS PGothic" charset="-128"/>
              <a:sym typeface="Wingdings" charset="2"/>
            </a:endParaRPr>
          </a:p>
          <a:p>
            <a:pPr marL="342900" indent="-342900">
              <a:buFont typeface="Wingdings" charset="2"/>
              <a:buChar char="§"/>
              <a:defRPr/>
            </a:pPr>
            <a:endParaRPr lang="de-DE" altLang="de-DE" sz="3200" dirty="0">
              <a:ea typeface="MS PGothic" charset="-128"/>
            </a:endParaRPr>
          </a:p>
          <a:p>
            <a:pPr marL="611188" lvl="1" indent="-342900">
              <a:buFont typeface="Arial" charset="0"/>
              <a:buChar char="•"/>
              <a:defRPr/>
            </a:pPr>
            <a:endParaRPr lang="de-DE" altLang="de-DE" sz="3200" dirty="0">
              <a:ea typeface="MS PGothic" charset="-128"/>
            </a:endParaRPr>
          </a:p>
          <a:p>
            <a:pPr marL="342900" indent="-342900">
              <a:buSzPct val="80000"/>
              <a:buFont typeface="Wingdings" charset="2"/>
              <a:buChar char="§"/>
              <a:defRPr/>
            </a:pPr>
            <a:endParaRPr lang="de-DE" altLang="de-DE" sz="3200" dirty="0">
              <a:ea typeface="MS PGothic" charset="-128"/>
            </a:endParaRPr>
          </a:p>
          <a:p>
            <a:pPr marL="342900" indent="-342900">
              <a:buSzPct val="80000"/>
              <a:buFont typeface="Wingdings" charset="2"/>
              <a:buChar char="§"/>
              <a:defRPr/>
            </a:pPr>
            <a:endParaRPr lang="de-DE" altLang="de-DE" sz="2800" dirty="0">
              <a:ea typeface="MS PGothic" charset="-128"/>
              <a:sym typeface="Wingdings" charset="2"/>
            </a:endParaRPr>
          </a:p>
          <a:p>
            <a:pPr marL="342900" indent="-342900">
              <a:buSzPct val="80000"/>
              <a:buFont typeface="Wingdings" charset="2"/>
              <a:buChar char="§"/>
              <a:defRPr/>
            </a:pPr>
            <a:endParaRPr lang="de-DE" altLang="de-DE" sz="2800" dirty="0">
              <a:ea typeface="MS PGothic" charset="-128"/>
              <a:sym typeface="Wingdings" charset="2"/>
            </a:endParaRPr>
          </a:p>
          <a:p>
            <a:pPr lvl="1" indent="0">
              <a:buFont typeface="Wingdings" charset="2"/>
              <a:buNone/>
              <a:defRPr/>
            </a:pPr>
            <a:endParaRPr lang="de-DE" altLang="de-DE" sz="2800" dirty="0"/>
          </a:p>
          <a:p>
            <a:pPr lvl="1" indent="0">
              <a:buFont typeface="Wingdings" charset="2"/>
              <a:buNone/>
              <a:defRPr/>
            </a:pPr>
            <a:endParaRPr lang="de-DE" altLang="de-DE" sz="2800" dirty="0"/>
          </a:p>
          <a:p>
            <a:pPr lvl="2" indent="0">
              <a:buFont typeface="Wingdings" charset="2"/>
              <a:buNone/>
              <a:defRPr/>
            </a:pPr>
            <a:endParaRPr lang="de-DE" altLang="de-DE" sz="2800" dirty="0"/>
          </a:p>
          <a:p>
            <a:pPr lvl="1" indent="0">
              <a:buFont typeface="Wingdings" charset="2"/>
              <a:buNone/>
              <a:defRPr/>
            </a:pPr>
            <a:endParaRPr lang="de-DE" altLang="de-DE" sz="2800" dirty="0"/>
          </a:p>
          <a:p>
            <a:pPr lvl="2" indent="0">
              <a:buFont typeface="Wingdings" charset="2"/>
              <a:buNone/>
              <a:defRPr/>
            </a:pPr>
            <a:endParaRPr lang="de-DE" altLang="de-DE" sz="2800" dirty="0"/>
          </a:p>
          <a:p>
            <a:pPr lvl="2" indent="0">
              <a:buFont typeface="Wingdings" charset="2"/>
              <a:buNone/>
              <a:defRPr/>
            </a:pPr>
            <a:endParaRPr lang="de-DE" altLang="de-DE" sz="2800" dirty="0"/>
          </a:p>
          <a:p>
            <a:pPr lvl="1" indent="0">
              <a:buFont typeface="Wingdings" charset="2"/>
              <a:buNone/>
              <a:defRPr/>
            </a:pPr>
            <a:endParaRPr lang="de-DE" altLang="de-DE" sz="2800" dirty="0">
              <a:ea typeface="MS PGothic" charset="-128"/>
              <a:sym typeface="Wingdings" charset="2"/>
            </a:endParaRPr>
          </a:p>
          <a:p>
            <a:pPr marL="342900" indent="-342900">
              <a:buSzPct val="80000"/>
              <a:buFont typeface="Wingdings" charset="2"/>
              <a:buChar char="§"/>
              <a:defRPr/>
            </a:pPr>
            <a:endParaRPr lang="de-DE" altLang="de-DE" sz="2800" dirty="0">
              <a:ea typeface="MS PGothic" charset="-128"/>
            </a:endParaRPr>
          </a:p>
          <a:p>
            <a:pPr>
              <a:buFont typeface="Monotype Sorts" charset="2"/>
              <a:buNone/>
              <a:defRPr/>
            </a:pPr>
            <a:endParaRPr lang="de-DE" sz="2800" dirty="0"/>
          </a:p>
        </p:txBody>
      </p:sp>
      <p:sp>
        <p:nvSpPr>
          <p:cNvPr id="3" name="Titel 2">
            <a:extLst>
              <a:ext uri="{FF2B5EF4-FFF2-40B4-BE49-F238E27FC236}">
                <a16:creationId xmlns:a16="http://schemas.microsoft.com/office/drawing/2014/main" xmlns="" id="{E9692B8C-11C5-4C43-AA95-29180D3E55E6}"/>
              </a:ext>
            </a:extLst>
          </p:cNvPr>
          <p:cNvSpPr>
            <a:spLocks noGrp="1"/>
          </p:cNvSpPr>
          <p:nvPr>
            <p:ph type="title"/>
          </p:nvPr>
        </p:nvSpPr>
        <p:spPr>
          <a:xfrm>
            <a:off x="827584" y="-4763"/>
            <a:ext cx="8285162" cy="1366838"/>
          </a:xfrm>
        </p:spPr>
        <p:txBody>
          <a:bodyPr/>
          <a:lstStyle/>
          <a:p>
            <a:pPr>
              <a:defRPr/>
            </a:pPr>
            <a:r>
              <a:rPr lang="de-DE" dirty="0"/>
              <a:t>Mobilität Zusammenfassung</a:t>
            </a:r>
          </a:p>
        </p:txBody>
      </p:sp>
      <p:sp>
        <p:nvSpPr>
          <p:cNvPr id="4096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de-DE" smtClean="0"/>
              <a:t>STADT NORDERSTEDT – Die Oberbürgermeisterin</a:t>
            </a:r>
            <a:endParaRPr lang="de-DE" dirty="0"/>
          </a:p>
        </p:txBody>
      </p:sp>
      <p:sp>
        <p:nvSpPr>
          <p:cNvPr id="3" name="Titel 2"/>
          <p:cNvSpPr>
            <a:spLocks noGrp="1"/>
          </p:cNvSpPr>
          <p:nvPr>
            <p:ph type="title"/>
          </p:nvPr>
        </p:nvSpPr>
        <p:spPr/>
        <p:txBody>
          <a:bodyPr anchor="ctr"/>
          <a:lstStyle/>
          <a:p>
            <a:pPr>
              <a:defRPr/>
            </a:pPr>
            <a:r>
              <a:rPr lang="de-DE" dirty="0"/>
              <a:t>Anlass und Ziele der Umfrage</a:t>
            </a:r>
          </a:p>
        </p:txBody>
      </p:sp>
      <p:sp>
        <p:nvSpPr>
          <p:cNvPr id="5" name="Rectangle 41"/>
          <p:cNvSpPr txBox="1">
            <a:spLocks noChangeArrowheads="1"/>
          </p:cNvSpPr>
          <p:nvPr/>
        </p:nvSpPr>
        <p:spPr bwMode="auto">
          <a:xfrm>
            <a:off x="1043608" y="1340768"/>
            <a:ext cx="7083012" cy="482453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75000"/>
              <a:buFont typeface="Monotype Sorts" pitchFamily="2" charset="2"/>
              <a:buNone/>
              <a:defRPr sz="2000">
                <a:solidFill>
                  <a:schemeClr val="tx1"/>
                </a:solidFill>
                <a:latin typeface="Calibri" pitchFamily="34" charset="0"/>
                <a:ea typeface="+mn-ea"/>
                <a:cs typeface="+mn-cs"/>
              </a:defRPr>
            </a:lvl1pPr>
            <a:lvl2pPr marL="268288" indent="-268288" algn="l" rtl="0" eaLnBrk="0" fontAlgn="base" hangingPunct="0">
              <a:spcBef>
                <a:spcPct val="20000"/>
              </a:spcBef>
              <a:spcAft>
                <a:spcPct val="0"/>
              </a:spcAft>
              <a:buClr>
                <a:schemeClr val="tx1"/>
              </a:buClr>
              <a:buSzPct val="80000"/>
              <a:buFont typeface="Wingdings" pitchFamily="2" charset="2"/>
              <a:buChar char="§"/>
              <a:defRPr sz="2000">
                <a:solidFill>
                  <a:schemeClr val="tx1"/>
                </a:solidFill>
                <a:latin typeface="Calibri" pitchFamily="34" charset="0"/>
              </a:defRPr>
            </a:lvl2pPr>
            <a:lvl3pPr marL="536575" indent="-268288" algn="l" rtl="0" eaLnBrk="0" fontAlgn="base" hangingPunct="0">
              <a:spcBef>
                <a:spcPct val="20000"/>
              </a:spcBef>
              <a:spcAft>
                <a:spcPct val="0"/>
              </a:spcAft>
              <a:buClr>
                <a:schemeClr val="tx1"/>
              </a:buClr>
              <a:buSzPct val="80000"/>
              <a:buFont typeface="Wingdings" panose="05000000000000000000" pitchFamily="2" charset="2"/>
              <a:buChar char="ð"/>
              <a:tabLst>
                <a:tab pos="536575" algn="l"/>
              </a:tabLst>
              <a:defRPr sz="2000">
                <a:solidFill>
                  <a:schemeClr val="tx1"/>
                </a:solidFill>
                <a:latin typeface="Calibri" pitchFamily="34" charset="0"/>
              </a:defRPr>
            </a:lvl3pPr>
            <a:lvl4pPr marL="804863" indent="-268288" algn="l" rtl="0" eaLnBrk="0" fontAlgn="base" hangingPunct="0">
              <a:spcBef>
                <a:spcPct val="20000"/>
              </a:spcBef>
              <a:spcAft>
                <a:spcPct val="0"/>
              </a:spcAft>
              <a:buClr>
                <a:schemeClr val="tx1"/>
              </a:buClr>
              <a:buSzPct val="80000"/>
              <a:buChar char="–"/>
              <a:defRPr sz="2000">
                <a:solidFill>
                  <a:schemeClr val="tx1"/>
                </a:solidFill>
                <a:latin typeface="Calibri" pitchFamily="34" charset="0"/>
              </a:defRPr>
            </a:lvl4pPr>
            <a:lvl5pPr marL="1073150" indent="-268288" algn="l" rtl="0" eaLnBrk="0" fontAlgn="base" hangingPunct="0">
              <a:spcBef>
                <a:spcPct val="20000"/>
              </a:spcBef>
              <a:spcAft>
                <a:spcPct val="0"/>
              </a:spcAft>
              <a:buClr>
                <a:schemeClr val="tx2"/>
              </a:buClr>
              <a:buSzPct val="80000"/>
              <a:buChar char="•"/>
              <a:defRPr sz="2000">
                <a:solidFill>
                  <a:schemeClr val="tx1"/>
                </a:solidFill>
                <a:latin typeface="Calibri"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r>
              <a:rPr lang="de-DE" sz="1800" dirty="0" smtClean="0"/>
              <a:t>Norderstedt wird durch das BMBF im Rahmen des Wettbewerbs Zukunftsstadt gefördert. Unter dem Motto „Vorsprung durch </a:t>
            </a:r>
            <a:br>
              <a:rPr lang="de-DE" sz="1800" dirty="0" smtClean="0"/>
            </a:br>
            <a:r>
              <a:rPr lang="de-DE" sz="1800" dirty="0" smtClean="0"/>
              <a:t>Nachhaltigkeit“ werden Strategien und Maßnahmen für die </a:t>
            </a:r>
            <a:br>
              <a:rPr lang="de-DE" sz="1800" dirty="0" smtClean="0"/>
            </a:br>
            <a:r>
              <a:rPr lang="de-DE" sz="1800" dirty="0" smtClean="0"/>
              <a:t>künftige Entwicklung der Stadt erarbeitet. </a:t>
            </a:r>
          </a:p>
          <a:p>
            <a:endParaRPr lang="de-DE" sz="1800" dirty="0" smtClean="0"/>
          </a:p>
          <a:p>
            <a:r>
              <a:rPr lang="de-DE" sz="1800" dirty="0" smtClean="0"/>
              <a:t>Ein Baustein dazu ist die repräsentative Umfrage in der </a:t>
            </a:r>
            <a:br>
              <a:rPr lang="de-DE" sz="1800" dirty="0" smtClean="0"/>
            </a:br>
            <a:r>
              <a:rPr lang="de-DE" sz="1800" dirty="0" smtClean="0"/>
              <a:t>Bevölkerung zu Norderstedts 7 Leitzielen und zu ausgewählten Handlungsfeldern, mit deren Hilfe folgende Erkenntnisse gewonnen werden sollen:</a:t>
            </a:r>
          </a:p>
          <a:p>
            <a:pPr marL="342900" indent="-342900">
              <a:buFont typeface="Arial" panose="020B0604020202020204" pitchFamily="34" charset="0"/>
              <a:buChar char="•"/>
            </a:pPr>
            <a:r>
              <a:rPr lang="de-DE" sz="1800" dirty="0" smtClean="0"/>
              <a:t>Akzeptanz der einzelnen Leitziele in der Bevölkerung</a:t>
            </a:r>
          </a:p>
          <a:p>
            <a:pPr marL="342900" indent="-342900">
              <a:buFont typeface="Arial" panose="020B0604020202020204" pitchFamily="34" charset="0"/>
              <a:buChar char="•"/>
            </a:pPr>
            <a:r>
              <a:rPr lang="de-DE" sz="1800" dirty="0" smtClean="0"/>
              <a:t>Akzeptanz für Veränderungen in ausgewählten Handlungsfeldern</a:t>
            </a:r>
          </a:p>
          <a:p>
            <a:pPr marL="342900" indent="-342900">
              <a:buFont typeface="Arial" panose="020B0604020202020204" pitchFamily="34" charset="0"/>
              <a:buChar char="•"/>
            </a:pPr>
            <a:r>
              <a:rPr lang="de-DE" sz="1800" dirty="0" smtClean="0"/>
              <a:t>Handlungsbereitschaften der Befragten in ausgewählten Bereichen</a:t>
            </a:r>
          </a:p>
          <a:p>
            <a:pPr marL="342900" indent="-342900">
              <a:buFont typeface="Arial" panose="020B0604020202020204" pitchFamily="34" charset="0"/>
              <a:buChar char="•"/>
            </a:pPr>
            <a:r>
              <a:rPr lang="de-DE" sz="1800" dirty="0" smtClean="0"/>
              <a:t>Kennzeichen und Anteil innovativer Personen in Norderstedt</a:t>
            </a:r>
            <a:endParaRPr lang="de-DE" sz="1800" dirty="0"/>
          </a:p>
          <a:p>
            <a:r>
              <a:rPr lang="de-DE" sz="1800" dirty="0" smtClean="0"/>
              <a:t>Die </a:t>
            </a:r>
            <a:r>
              <a:rPr lang="de-DE" sz="1800" b="1" dirty="0"/>
              <a:t>Datenbasis lieferte eine Befragung von ca. 1300 Personen in Norderstedt</a:t>
            </a:r>
            <a:r>
              <a:rPr lang="de-DE" sz="1800" dirty="0"/>
              <a:t>. Vorgehen und Ergebnisse dieser Befragung werden im Folgenden dargestellt.</a:t>
            </a:r>
          </a:p>
          <a:p>
            <a:endParaRPr lang="de-DE" sz="1800" dirty="0" smtClean="0"/>
          </a:p>
        </p:txBody>
      </p:sp>
      <p:pic>
        <p:nvPicPr>
          <p:cNvPr id="4" name="Grafik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072728" y="1917272"/>
            <a:ext cx="2107784" cy="3960000"/>
          </a:xfrm>
          <a:prstGeom prst="rect">
            <a:avLst/>
          </a:prstGeom>
        </p:spPr>
      </p:pic>
    </p:spTree>
    <p:extLst>
      <p:ext uri="{BB962C8B-B14F-4D97-AF65-F5344CB8AC3E}">
        <p14:creationId xmlns:p14="http://schemas.microsoft.com/office/powerpoint/2010/main" val="3459702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a:extLst>
              <a:ext uri="{FF2B5EF4-FFF2-40B4-BE49-F238E27FC236}">
                <a16:creationId xmlns:a16="http://schemas.microsoft.com/office/drawing/2014/main" xmlns="" id="{0E1AC0E7-D4F8-4F79-92F1-2410EBAB1169}"/>
              </a:ext>
            </a:extLst>
          </p:cNvPr>
          <p:cNvSpPr>
            <a:spLocks noGrp="1"/>
          </p:cNvSpPr>
          <p:nvPr>
            <p:ph type="title"/>
          </p:nvPr>
        </p:nvSpPr>
        <p:spPr>
          <a:xfrm>
            <a:off x="827584" y="-4763"/>
            <a:ext cx="8316000" cy="1366838"/>
          </a:xfrm>
        </p:spPr>
        <p:txBody>
          <a:bodyPr/>
          <a:lstStyle/>
          <a:p>
            <a:pPr>
              <a:defRPr/>
            </a:pPr>
            <a:r>
              <a:rPr lang="de-DE" altLang="de-DE">
                <a:solidFill>
                  <a:srgbClr val="000000"/>
                </a:solidFill>
                <a:latin typeface="Calibri" charset="0"/>
              </a:rPr>
              <a:t>Mobilität im Alltag</a:t>
            </a:r>
            <a:endParaRPr lang="de-DE" altLang="de-DE">
              <a:latin typeface="Calibri" charset="0"/>
            </a:endParaRPr>
          </a:p>
        </p:txBody>
      </p:sp>
      <p:sp>
        <p:nvSpPr>
          <p:cNvPr id="41987"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13" name="Rectangle 13">
            <a:extLst>
              <a:ext uri="{FF2B5EF4-FFF2-40B4-BE49-F238E27FC236}">
                <a16:creationId xmlns:a16="http://schemas.microsoft.com/office/drawing/2014/main" xmlns="" id="{618A8258-9662-4D0E-9731-25F4F96F0BB2}"/>
              </a:ext>
            </a:extLst>
          </p:cNvPr>
          <p:cNvSpPr>
            <a:spLocks noChangeArrowheads="1"/>
          </p:cNvSpPr>
          <p:nvPr/>
        </p:nvSpPr>
        <p:spPr bwMode="auto">
          <a:xfrm>
            <a:off x="2833688" y="1160463"/>
            <a:ext cx="4010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de-DE" altLang="de-DE" sz="1800" b="1">
                <a:latin typeface="Calibri" charset="0"/>
              </a:rPr>
              <a:t>Prozentuale Verteilung der Antworten</a:t>
            </a:r>
          </a:p>
        </p:txBody>
      </p:sp>
      <p:grpSp>
        <p:nvGrpSpPr>
          <p:cNvPr id="41989" name="Group 14"/>
          <p:cNvGrpSpPr>
            <a:grpSpLocks/>
          </p:cNvGrpSpPr>
          <p:nvPr/>
        </p:nvGrpSpPr>
        <p:grpSpPr bwMode="auto">
          <a:xfrm>
            <a:off x="1434472" y="1373222"/>
            <a:ext cx="7269791" cy="4814059"/>
            <a:chOff x="568" y="828"/>
            <a:chExt cx="4409" cy="2964"/>
          </a:xfrm>
        </p:grpSpPr>
        <p:graphicFrame>
          <p:nvGraphicFramePr>
            <p:cNvPr id="41993" name="Object 15"/>
            <p:cNvGraphicFramePr>
              <a:graphicFrameLocks noChangeAspect="1"/>
            </p:cNvGraphicFramePr>
            <p:nvPr/>
          </p:nvGraphicFramePr>
          <p:xfrm>
            <a:off x="568" y="828"/>
            <a:ext cx="4409" cy="2964"/>
          </p:xfrm>
          <a:graphic>
            <a:graphicData uri="http://schemas.openxmlformats.org/presentationml/2006/ole">
              <mc:AlternateContent xmlns:mc="http://schemas.openxmlformats.org/markup-compatibility/2006">
                <mc:Choice xmlns:v="urn:schemas-microsoft-com:vml" Requires="v">
                  <p:oleObj spid="_x0000_s42004" name="Chart" r:id="rId4" imgW="7279255" imgH="4901609" progId="Excel.Chart.8">
                    <p:embed/>
                  </p:oleObj>
                </mc:Choice>
                <mc:Fallback>
                  <p:oleObj name="Chart" r:id="rId4" imgW="7279255" imgH="4901609" progId="Excel.Chart.8">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 y="828"/>
                          <a:ext cx="4409"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Rectangle 16"/>
            <p:cNvSpPr>
              <a:spLocks noChangeArrowheads="1"/>
            </p:cNvSpPr>
            <p:nvPr/>
          </p:nvSpPr>
          <p:spPr bwMode="auto">
            <a:xfrm>
              <a:off x="3651" y="1298"/>
              <a:ext cx="360"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altLang="de-DE" sz="1800" dirty="0">
                  <a:latin typeface="Calibri" panose="020F0502020204030204" pitchFamily="34" charset="0"/>
                </a:rPr>
                <a:t>21,7</a:t>
              </a:r>
            </a:p>
          </p:txBody>
        </p:sp>
        <p:sp>
          <p:nvSpPr>
            <p:cNvPr id="41995" name="Rectangle 17"/>
            <p:cNvSpPr>
              <a:spLocks noChangeArrowheads="1"/>
            </p:cNvSpPr>
            <p:nvPr/>
          </p:nvSpPr>
          <p:spPr bwMode="auto">
            <a:xfrm>
              <a:off x="3754" y="1933"/>
              <a:ext cx="360"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altLang="de-DE" sz="1800" dirty="0">
                  <a:latin typeface="Calibri" panose="020F0502020204030204" pitchFamily="34" charset="0"/>
                </a:rPr>
                <a:t>24,5</a:t>
              </a:r>
            </a:p>
          </p:txBody>
        </p:sp>
        <p:sp>
          <p:nvSpPr>
            <p:cNvPr id="41996" name="Rectangle 18"/>
            <p:cNvSpPr>
              <a:spLocks noChangeArrowheads="1"/>
            </p:cNvSpPr>
            <p:nvPr/>
          </p:nvSpPr>
          <p:spPr bwMode="auto">
            <a:xfrm>
              <a:off x="3198" y="2609"/>
              <a:ext cx="360"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altLang="de-DE" sz="1800" dirty="0">
                  <a:latin typeface="Calibri" panose="020F0502020204030204" pitchFamily="34" charset="0"/>
                </a:rPr>
                <a:t>10,2</a:t>
              </a:r>
            </a:p>
          </p:txBody>
        </p:sp>
        <p:sp>
          <p:nvSpPr>
            <p:cNvPr id="41997" name="Rectangle 19"/>
            <p:cNvSpPr>
              <a:spLocks noChangeArrowheads="1"/>
            </p:cNvSpPr>
            <p:nvPr/>
          </p:nvSpPr>
          <p:spPr bwMode="auto">
            <a:xfrm>
              <a:off x="4541" y="3249"/>
              <a:ext cx="360"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altLang="de-DE" sz="1800" dirty="0">
                  <a:latin typeface="Calibri" panose="020F0502020204030204" pitchFamily="34" charset="0"/>
                </a:rPr>
                <a:t>43,6</a:t>
              </a:r>
            </a:p>
          </p:txBody>
        </p:sp>
      </p:grpSp>
      <p:sp>
        <p:nvSpPr>
          <p:cNvPr id="41990" name="Down Arrow 1"/>
          <p:cNvSpPr>
            <a:spLocks noChangeArrowheads="1"/>
          </p:cNvSpPr>
          <p:nvPr/>
        </p:nvSpPr>
        <p:spPr bwMode="auto">
          <a:xfrm>
            <a:off x="7183438" y="2717800"/>
            <a:ext cx="1739900" cy="1809750"/>
          </a:xfrm>
          <a:prstGeom prst="downArrow">
            <a:avLst>
              <a:gd name="adj1" fmla="val 75972"/>
              <a:gd name="adj2" fmla="val 41172"/>
            </a:avLst>
          </a:prstGeom>
          <a:solidFill>
            <a:srgbClr val="92D050">
              <a:alpha val="25098"/>
            </a:srgbClr>
          </a:solidFill>
          <a:ln w="31750" cap="rnd">
            <a:solidFill>
              <a:srgbClr val="008000"/>
            </a:solidFill>
            <a:round/>
            <a:headEnd/>
            <a:tailEnd/>
          </a:ln>
        </p:spPr>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latin typeface="Calibri" pitchFamily="34" charset="0"/>
              <a:ea typeface="Calibri" pitchFamily="34" charset="0"/>
              <a:cs typeface="Calibri" pitchFamily="34" charset="0"/>
            </a:endParaRPr>
          </a:p>
          <a:p>
            <a:pPr algn="ctr"/>
            <a:r>
              <a:rPr lang="de-DE" altLang="de-DE" sz="2000">
                <a:latin typeface="Calibri" pitchFamily="34" charset="0"/>
                <a:ea typeface="Calibri" pitchFamily="34" charset="0"/>
                <a:cs typeface="Calibri" pitchFamily="34" charset="0"/>
              </a:rPr>
              <a:t>Verän-derungs-bereit-schaft</a:t>
            </a:r>
          </a:p>
        </p:txBody>
      </p:sp>
      <p:sp>
        <p:nvSpPr>
          <p:cNvPr id="41991" name="Textfeld 11"/>
          <p:cNvSpPr txBox="1">
            <a:spLocks noChangeArrowheads="1"/>
          </p:cNvSpPr>
          <p:nvPr/>
        </p:nvSpPr>
        <p:spPr bwMode="auto">
          <a:xfrm>
            <a:off x="1121048" y="6048375"/>
            <a:ext cx="2082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200" dirty="0">
                <a:latin typeface="Calibri" pitchFamily="34" charset="0"/>
              </a:rPr>
              <a:t>Frageschema nach S. Bamberg</a:t>
            </a:r>
          </a:p>
        </p:txBody>
      </p:sp>
      <p:sp>
        <p:nvSpPr>
          <p:cNvPr id="10" name="Text Box 10">
            <a:extLst>
              <a:ext uri="{FF2B5EF4-FFF2-40B4-BE49-F238E27FC236}">
                <a16:creationId xmlns:a16="http://schemas.microsoft.com/office/drawing/2014/main" xmlns="" id="{286AE2AB-C623-44F5-9C66-612064D04B21}"/>
              </a:ext>
            </a:extLst>
          </p:cNvPr>
          <p:cNvSpPr txBox="1">
            <a:spLocks noChangeArrowheads="1"/>
          </p:cNvSpPr>
          <p:nvPr/>
        </p:nvSpPr>
        <p:spPr bwMode="auto">
          <a:xfrm>
            <a:off x="6802759" y="6021288"/>
            <a:ext cx="2017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r" eaLnBrk="1" hangingPunct="1">
              <a:spcBef>
                <a:spcPct val="50000"/>
              </a:spcBef>
              <a:buClrTx/>
              <a:buSzTx/>
              <a:buFontTx/>
              <a:buNone/>
              <a:defRPr/>
            </a:pPr>
            <a:r>
              <a:rPr lang="de-DE" altLang="de-DE" sz="1200" dirty="0"/>
              <a:t>(</a:t>
            </a:r>
            <a:r>
              <a:rPr lang="de-DE" altLang="de-DE" sz="1200" dirty="0" err="1"/>
              <a:t>n</a:t>
            </a:r>
            <a:r>
              <a:rPr lang="de-DE" altLang="de-DE" sz="1200" dirty="0"/>
              <a:t> = 1261)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88F5A14F-CF9E-4400-B235-7099EE7F4066}"/>
              </a:ext>
            </a:extLst>
          </p:cNvPr>
          <p:cNvSpPr>
            <a:spLocks noGrp="1"/>
          </p:cNvSpPr>
          <p:nvPr>
            <p:ph type="title"/>
          </p:nvPr>
        </p:nvSpPr>
        <p:spPr>
          <a:xfrm>
            <a:off x="858838" y="-26988"/>
            <a:ext cx="8285162" cy="1366838"/>
          </a:xfrm>
        </p:spPr>
        <p:txBody>
          <a:bodyPr/>
          <a:lstStyle/>
          <a:p>
            <a:pPr>
              <a:defRPr/>
            </a:pPr>
            <a:r>
              <a:rPr lang="de-DE" dirty="0"/>
              <a:t>Handlungsbedarf Mobilität</a:t>
            </a:r>
          </a:p>
        </p:txBody>
      </p:sp>
      <p:sp>
        <p:nvSpPr>
          <p:cNvPr id="43012" name="Textfeld 4"/>
          <p:cNvSpPr txBox="1">
            <a:spLocks noChangeArrowheads="1"/>
          </p:cNvSpPr>
          <p:nvPr/>
        </p:nvSpPr>
        <p:spPr bwMode="auto">
          <a:xfrm>
            <a:off x="1043608" y="1335088"/>
            <a:ext cx="784887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rPr>
              <a:t>„In welchem Handlungsfeld finden Sie es am wichtigsten, dass die Stadt zur Förderung einer nachhaltigen Mobilität investiert?“ </a:t>
            </a:r>
          </a:p>
        </p:txBody>
      </p:sp>
      <p:sp>
        <p:nvSpPr>
          <p:cNvPr id="45061" name="Rectangle 13">
            <a:extLst>
              <a:ext uri="{FF2B5EF4-FFF2-40B4-BE49-F238E27FC236}">
                <a16:creationId xmlns:a16="http://schemas.microsoft.com/office/drawing/2014/main" xmlns="" id="{84E1B51C-5C48-4E46-BC11-704953EF80BC}"/>
              </a:ext>
            </a:extLst>
          </p:cNvPr>
          <p:cNvSpPr>
            <a:spLocks noChangeArrowheads="1"/>
          </p:cNvSpPr>
          <p:nvPr/>
        </p:nvSpPr>
        <p:spPr bwMode="auto">
          <a:xfrm>
            <a:off x="2627313" y="2126183"/>
            <a:ext cx="4010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defRPr/>
            </a:pPr>
            <a:r>
              <a:rPr lang="de-DE" altLang="de-DE" sz="1800" b="1" dirty="0">
                <a:latin typeface="Calibri" charset="0"/>
              </a:rPr>
              <a:t>Prozentuale Verteilung der Antworten</a:t>
            </a:r>
          </a:p>
        </p:txBody>
      </p:sp>
      <p:graphicFrame>
        <p:nvGraphicFramePr>
          <p:cNvPr id="43014" name="Object 6"/>
          <p:cNvGraphicFramePr>
            <a:graphicFrameLocks noChangeAspect="1"/>
          </p:cNvGraphicFramePr>
          <p:nvPr>
            <p:extLst>
              <p:ext uri="{D42A27DB-BD31-4B8C-83A1-F6EECF244321}">
                <p14:modId xmlns:p14="http://schemas.microsoft.com/office/powerpoint/2010/main" val="3090740437"/>
              </p:ext>
            </p:extLst>
          </p:nvPr>
        </p:nvGraphicFramePr>
        <p:xfrm>
          <a:off x="2576513" y="2492896"/>
          <a:ext cx="5657850" cy="2541588"/>
        </p:xfrm>
        <a:graphic>
          <a:graphicData uri="http://schemas.openxmlformats.org/presentationml/2006/ole">
            <mc:AlternateContent xmlns:mc="http://schemas.openxmlformats.org/markup-compatibility/2006">
              <mc:Choice xmlns:v="urn:schemas-microsoft-com:vml" Requires="v">
                <p:oleObj spid="_x0000_s43029" name="Chart" r:id="rId4" imgW="5663675" imgH="2548349" progId="Excel.Chart.8">
                  <p:embed/>
                </p:oleObj>
              </mc:Choice>
              <mc:Fallback>
                <p:oleObj name="Chart" r:id="rId4" imgW="5663675" imgH="2548349"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513" y="2492896"/>
                        <a:ext cx="56578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Text Box 9">
            <a:extLst>
              <a:ext uri="{FF2B5EF4-FFF2-40B4-BE49-F238E27FC236}">
                <a16:creationId xmlns:a16="http://schemas.microsoft.com/office/drawing/2014/main" xmlns="" id="{BCC210AC-1529-49E5-B54E-C32A605A3BB7}"/>
              </a:ext>
            </a:extLst>
          </p:cNvPr>
          <p:cNvSpPr txBox="1">
            <a:spLocks noChangeArrowheads="1"/>
          </p:cNvSpPr>
          <p:nvPr/>
        </p:nvSpPr>
        <p:spPr bwMode="auto">
          <a:xfrm>
            <a:off x="1358900" y="3068960"/>
            <a:ext cx="129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de-DE" altLang="de-DE" sz="1800" dirty="0">
                <a:latin typeface="Calibri" charset="0"/>
              </a:rPr>
              <a:t>Fußverkehr</a:t>
            </a:r>
            <a:endParaRPr lang="de-DE" altLang="de-DE" sz="1600" dirty="0">
              <a:latin typeface="Calibri" charset="0"/>
            </a:endParaRPr>
          </a:p>
        </p:txBody>
      </p:sp>
      <p:sp>
        <p:nvSpPr>
          <p:cNvPr id="45064" name="Text Box 10">
            <a:extLst>
              <a:ext uri="{FF2B5EF4-FFF2-40B4-BE49-F238E27FC236}">
                <a16:creationId xmlns:a16="http://schemas.microsoft.com/office/drawing/2014/main" xmlns="" id="{A6B10804-F9CA-4B2E-890B-785F708EA45A}"/>
              </a:ext>
            </a:extLst>
          </p:cNvPr>
          <p:cNvSpPr txBox="1">
            <a:spLocks noChangeArrowheads="1"/>
          </p:cNvSpPr>
          <p:nvPr/>
        </p:nvSpPr>
        <p:spPr bwMode="auto">
          <a:xfrm>
            <a:off x="1358900" y="3563169"/>
            <a:ext cx="129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de-DE" altLang="de-DE" sz="1800" dirty="0">
                <a:latin typeface="Calibri" charset="0"/>
              </a:rPr>
              <a:t>Radverkehr</a:t>
            </a:r>
            <a:endParaRPr lang="de-DE" altLang="de-DE" sz="1600" dirty="0">
              <a:latin typeface="Calibri" charset="0"/>
            </a:endParaRPr>
          </a:p>
        </p:txBody>
      </p:sp>
      <p:sp>
        <p:nvSpPr>
          <p:cNvPr id="45065" name="Text Box 11">
            <a:extLst>
              <a:ext uri="{FF2B5EF4-FFF2-40B4-BE49-F238E27FC236}">
                <a16:creationId xmlns:a16="http://schemas.microsoft.com/office/drawing/2014/main" xmlns="" id="{1038133F-31FB-487E-B7FA-A7EEF0DF7A88}"/>
              </a:ext>
            </a:extLst>
          </p:cNvPr>
          <p:cNvSpPr txBox="1">
            <a:spLocks noChangeArrowheads="1"/>
          </p:cNvSpPr>
          <p:nvPr/>
        </p:nvSpPr>
        <p:spPr bwMode="auto">
          <a:xfrm>
            <a:off x="1358900" y="4005064"/>
            <a:ext cx="129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de-DE" altLang="de-DE" sz="1800" dirty="0">
                <a:latin typeface="Calibri" charset="0"/>
              </a:rPr>
              <a:t>ÖPNV</a:t>
            </a:r>
            <a:endParaRPr lang="de-DE" altLang="de-DE" sz="1600" dirty="0">
              <a:latin typeface="Calibri" charset="0"/>
            </a:endParaRPr>
          </a:p>
        </p:txBody>
      </p:sp>
      <p:sp>
        <p:nvSpPr>
          <p:cNvPr id="45066" name="Text Box 12">
            <a:extLst>
              <a:ext uri="{FF2B5EF4-FFF2-40B4-BE49-F238E27FC236}">
                <a16:creationId xmlns:a16="http://schemas.microsoft.com/office/drawing/2014/main" xmlns="" id="{E7331DC6-198C-4ACB-A875-D69FDD608C98}"/>
              </a:ext>
            </a:extLst>
          </p:cNvPr>
          <p:cNvSpPr txBox="1">
            <a:spLocks noChangeArrowheads="1"/>
          </p:cNvSpPr>
          <p:nvPr/>
        </p:nvSpPr>
        <p:spPr bwMode="auto">
          <a:xfrm>
            <a:off x="1358900" y="4437112"/>
            <a:ext cx="1368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de-DE" altLang="de-DE" sz="1800" dirty="0">
                <a:latin typeface="Calibri" charset="0"/>
              </a:rPr>
              <a:t>Autoverkehr</a:t>
            </a:r>
            <a:endParaRPr lang="de-DE" altLang="de-DE" sz="1600" dirty="0">
              <a:latin typeface="Calibri" charset="0"/>
            </a:endParaRPr>
          </a:p>
        </p:txBody>
      </p:sp>
      <p:sp>
        <p:nvSpPr>
          <p:cNvPr id="45067" name="Rectangle 14">
            <a:extLst>
              <a:ext uri="{FF2B5EF4-FFF2-40B4-BE49-F238E27FC236}">
                <a16:creationId xmlns:a16="http://schemas.microsoft.com/office/drawing/2014/main" xmlns="" id="{A7F8D5A9-ED26-4E54-A06A-7E25E5BFF5D5}"/>
              </a:ext>
            </a:extLst>
          </p:cNvPr>
          <p:cNvSpPr>
            <a:spLocks noChangeArrowheads="1"/>
          </p:cNvSpPr>
          <p:nvPr/>
        </p:nvSpPr>
        <p:spPr bwMode="auto">
          <a:xfrm>
            <a:off x="7419975" y="4581128"/>
            <a:ext cx="742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de-DE" altLang="de-DE" sz="1200" dirty="0">
                <a:latin typeface="Calibri" charset="0"/>
              </a:rPr>
              <a:t>(n=1292)</a:t>
            </a:r>
          </a:p>
        </p:txBody>
      </p:sp>
      <p:pic>
        <p:nvPicPr>
          <p:cNvPr id="12" name="Picture 2">
            <a:extLst>
              <a:ext uri="{FF2B5EF4-FFF2-40B4-BE49-F238E27FC236}">
                <a16:creationId xmlns:a16="http://schemas.microsoft.com/office/drawing/2014/main" xmlns="" id="{8AB7DD71-0485-401A-AD87-82328B4E35EA}"/>
              </a:ext>
            </a:extLst>
          </p:cNvPr>
          <p:cNvPicPr>
            <a:picLocks noChangeAspect="1" noChangeArrowheads="1"/>
          </p:cNvPicPr>
          <p:nvPr/>
        </p:nvPicPr>
        <p:blipFill>
          <a:blip r:embed="rId6"/>
          <a:srcRect/>
          <a:stretch>
            <a:fillRect/>
          </a:stretch>
        </p:blipFill>
        <p:spPr bwMode="auto">
          <a:xfrm>
            <a:off x="5724525" y="3501008"/>
            <a:ext cx="7921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3">
            <a:extLst>
              <a:ext uri="{FF2B5EF4-FFF2-40B4-BE49-F238E27FC236}">
                <a16:creationId xmlns:a16="http://schemas.microsoft.com/office/drawing/2014/main" xmlns="" id="{3587EBCC-82AC-499F-A7C4-1245A946FC85}"/>
              </a:ext>
            </a:extLst>
          </p:cNvPr>
          <p:cNvPicPr>
            <a:picLocks noChangeAspect="1" noChangeArrowheads="1"/>
          </p:cNvPicPr>
          <p:nvPr/>
        </p:nvPicPr>
        <p:blipFill>
          <a:blip r:embed="rId6"/>
          <a:srcRect/>
          <a:stretch>
            <a:fillRect/>
          </a:stretch>
        </p:blipFill>
        <p:spPr bwMode="auto">
          <a:xfrm>
            <a:off x="7302500" y="3933056"/>
            <a:ext cx="7921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Text Box 10">
            <a:extLst>
              <a:ext uri="{FF2B5EF4-FFF2-40B4-BE49-F238E27FC236}">
                <a16:creationId xmlns:a16="http://schemas.microsoft.com/office/drawing/2014/main" xmlns="" id="{EA0DAB3A-8237-4701-BF30-3B3E03042A82}"/>
              </a:ext>
            </a:extLst>
          </p:cNvPr>
          <p:cNvSpPr txBox="1">
            <a:spLocks noChangeArrowheads="1"/>
          </p:cNvSpPr>
          <p:nvPr/>
        </p:nvSpPr>
        <p:spPr bwMode="auto">
          <a:xfrm>
            <a:off x="1123950" y="5085184"/>
            <a:ext cx="7624763" cy="1077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sz="1600" dirty="0">
                <a:solidFill>
                  <a:srgbClr val="000000"/>
                </a:solidFill>
                <a:latin typeface="Calibri" pitchFamily="34" charset="0"/>
              </a:rPr>
              <a:t>Bemerkenswert: 89,6% aller Befragten verfügen über mindestens 1 PKW im Haushalt.</a:t>
            </a:r>
            <a:br>
              <a:rPr lang="de-DE" altLang="de-DE" sz="1600" dirty="0">
                <a:solidFill>
                  <a:srgbClr val="000000"/>
                </a:solidFill>
                <a:latin typeface="Calibri" pitchFamily="34" charset="0"/>
              </a:rPr>
            </a:br>
            <a:r>
              <a:rPr lang="de-DE" altLang="de-DE" sz="1600" dirty="0">
                <a:solidFill>
                  <a:srgbClr val="000000"/>
                </a:solidFill>
                <a:latin typeface="Calibri" pitchFamily="34" charset="0"/>
              </a:rPr>
              <a:t>Das Ergebnis passt gut zu zahlreichen deutschen und internationalen Studien (</a:t>
            </a:r>
            <a:r>
              <a:rPr lang="de-DE" altLang="de-DE" sz="1600" cap="small" dirty="0" err="1">
                <a:solidFill>
                  <a:srgbClr val="000000"/>
                </a:solidFill>
                <a:latin typeface="Calibri" pitchFamily="34" charset="0"/>
              </a:rPr>
              <a:t>Brög</a:t>
            </a:r>
            <a:r>
              <a:rPr lang="de-DE" altLang="de-DE" sz="1600" dirty="0">
                <a:solidFill>
                  <a:srgbClr val="000000"/>
                </a:solidFill>
                <a:latin typeface="Calibri" pitchFamily="34" charset="0"/>
              </a:rPr>
              <a:t> / </a:t>
            </a:r>
            <a:r>
              <a:rPr lang="de-DE" altLang="de-DE" sz="1600" cap="small" dirty="0" err="1">
                <a:solidFill>
                  <a:srgbClr val="000000"/>
                </a:solidFill>
                <a:latin typeface="Calibri" pitchFamily="34" charset="0"/>
              </a:rPr>
              <a:t>Socialdata</a:t>
            </a:r>
            <a:r>
              <a:rPr lang="de-DE" altLang="de-DE" sz="1600" dirty="0">
                <a:solidFill>
                  <a:srgbClr val="000000"/>
                </a:solidFill>
                <a:latin typeface="Calibri" pitchFamily="34" charset="0"/>
              </a:rPr>
              <a:t>), wonach stets ca. 80% der Bevölkerung den vorrangigen Handlungsbedarf im Umweltverbund sieht.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noChangeArrowheads="1"/>
          </p:cNvSpPr>
          <p:nvPr>
            <p:ph type="ctrTitle"/>
          </p:nvPr>
        </p:nvSpPr>
        <p:spPr>
          <a:xfrm>
            <a:off x="832048" y="2060848"/>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ea typeface="MS PGothic" pitchFamily="34" charset="-128"/>
              </a:rPr>
              <a:t>5 Grünes Norderstedt</a:t>
            </a:r>
          </a:p>
        </p:txBody>
      </p:sp>
      <p:sp>
        <p:nvSpPr>
          <p:cNvPr id="44035" name="Untertitel 2"/>
          <p:cNvSpPr>
            <a:spLocks noGrp="1"/>
          </p:cNvSpPr>
          <p:nvPr>
            <p:ph type="subTitle" idx="1"/>
          </p:nvPr>
        </p:nvSpPr>
        <p:spPr>
          <a:xfrm>
            <a:off x="1043608" y="3717032"/>
            <a:ext cx="7086600" cy="1752600"/>
          </a:xfrm>
        </p:spPr>
        <p:txBody>
          <a:bodyPr/>
          <a:lstStyle/>
          <a:p>
            <a:pPr marL="542925" indent="-542925">
              <a:spcBef>
                <a:spcPct val="0"/>
              </a:spcBef>
              <a:buClrTx/>
              <a:buSzTx/>
            </a:pPr>
            <a:r>
              <a:rPr lang="de-DE" altLang="de-DE" dirty="0"/>
              <a:t>5.1 </a:t>
            </a:r>
            <a:r>
              <a:rPr lang="de-DE" altLang="de-DE" dirty="0" smtClean="0"/>
              <a:t>	Was </a:t>
            </a:r>
            <a:r>
              <a:rPr lang="de-DE" altLang="de-DE" dirty="0"/>
              <a:t>ist für ein grünes Norderstedt als wichtig angesehen?</a:t>
            </a:r>
          </a:p>
          <a:p>
            <a:endParaRPr lang="de-DE" altLang="de-DE" dirty="0" smtClean="0"/>
          </a:p>
        </p:txBody>
      </p:sp>
      <p:sp>
        <p:nvSpPr>
          <p:cNvPr id="4403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1">
            <a:extLst>
              <a:ext uri="{FF2B5EF4-FFF2-40B4-BE49-F238E27FC236}">
                <a16:creationId xmlns:a16="http://schemas.microsoft.com/office/drawing/2014/main" xmlns="" id="{CF6D6989-97B7-48E3-B495-9F5EC308CF76}"/>
              </a:ext>
            </a:extLst>
          </p:cNvPr>
          <p:cNvSpPr>
            <a:spLocks noGrp="1"/>
          </p:cNvSpPr>
          <p:nvPr>
            <p:ph idx="1"/>
          </p:nvPr>
        </p:nvSpPr>
        <p:spPr>
          <a:xfrm>
            <a:off x="1043608" y="1340768"/>
            <a:ext cx="7585075" cy="4752528"/>
          </a:xfrm>
        </p:spPr>
        <p:txBody>
          <a:bodyPr/>
          <a:lstStyle/>
          <a:p>
            <a:pPr>
              <a:lnSpc>
                <a:spcPct val="80000"/>
              </a:lnSpc>
              <a:defRPr/>
            </a:pPr>
            <a:r>
              <a:rPr lang="de-DE" altLang="de-DE" sz="1800" dirty="0">
                <a:cs typeface="Calibri" panose="020F0502020204030204" pitchFamily="34" charset="0"/>
                <a:sym typeface="Wingdings" panose="05000000000000000000" pitchFamily="2" charset="2"/>
              </a:rPr>
              <a:t>Insgesamt wurde das Leitziel „Grünes Norderstedt“ als zweitwichtigstes Ziel </a:t>
            </a:r>
            <a:r>
              <a:rPr lang="de-DE" altLang="de-DE" sz="1800" dirty="0" smtClean="0">
                <a:cs typeface="Calibri" panose="020F0502020204030204" pitchFamily="34" charset="0"/>
                <a:sym typeface="Wingdings" panose="05000000000000000000" pitchFamily="2" charset="2"/>
              </a:rPr>
              <a:t>bewertet </a:t>
            </a:r>
            <a:r>
              <a:rPr lang="de-DE" altLang="de-DE" sz="1800" dirty="0">
                <a:cs typeface="Calibri" panose="020F0502020204030204" pitchFamily="34" charset="0"/>
                <a:sym typeface="Wingdings" panose="05000000000000000000" pitchFamily="2" charset="2"/>
              </a:rPr>
              <a:t>(mit durchschnittlich 5,14 sehr hohe Zustimmungswerte</a:t>
            </a:r>
            <a:r>
              <a:rPr lang="de-DE" altLang="de-DE" sz="1800" dirty="0" smtClean="0">
                <a:cs typeface="Calibri" panose="020F0502020204030204" pitchFamily="34" charset="0"/>
                <a:sym typeface="Wingdings" panose="05000000000000000000" pitchFamily="2" charset="2"/>
              </a:rPr>
              <a:t>)</a:t>
            </a:r>
            <a:r>
              <a:rPr lang="de-DE" altLang="de-DE" sz="1800" dirty="0">
                <a:cs typeface="Calibri" panose="020F0502020204030204" pitchFamily="34" charset="0"/>
                <a:sym typeface="Wingdings" panose="05000000000000000000" pitchFamily="2" charset="2"/>
              </a:rPr>
              <a:t> </a:t>
            </a:r>
            <a:r>
              <a:rPr lang="de-DE" altLang="de-DE" sz="1800" dirty="0" smtClean="0">
                <a:cs typeface="Calibri" panose="020F0502020204030204" pitchFamily="34" charset="0"/>
                <a:sym typeface="Wingdings" panose="05000000000000000000" pitchFamily="2" charset="2"/>
              </a:rPr>
              <a:t>- nach dem Leitziel „Gesunde </a:t>
            </a:r>
            <a:r>
              <a:rPr lang="de-DE" altLang="de-DE" sz="1800" dirty="0">
                <a:cs typeface="Calibri" panose="020F0502020204030204" pitchFamily="34" charset="0"/>
                <a:sym typeface="Wingdings" panose="05000000000000000000" pitchFamily="2" charset="2"/>
              </a:rPr>
              <a:t>Stadt</a:t>
            </a:r>
            <a:r>
              <a:rPr lang="de-DE" altLang="de-DE" sz="1800" dirty="0" smtClean="0">
                <a:cs typeface="Calibri" panose="020F0502020204030204" pitchFamily="34" charset="0"/>
                <a:sym typeface="Wingdings" panose="05000000000000000000" pitchFamily="2" charset="2"/>
              </a:rPr>
              <a:t>“. </a:t>
            </a:r>
            <a:endParaRPr lang="de-DE" altLang="de-DE" sz="1800" dirty="0">
              <a:cs typeface="Calibri" panose="020F0502020204030204" pitchFamily="34" charset="0"/>
              <a:sym typeface="Wingdings" panose="05000000000000000000" pitchFamily="2" charset="2"/>
            </a:endParaRPr>
          </a:p>
          <a:p>
            <a:pPr>
              <a:lnSpc>
                <a:spcPct val="80000"/>
              </a:lnSpc>
              <a:defRPr/>
            </a:pPr>
            <a:endParaRPr lang="de-DE" altLang="de-DE" sz="1800" dirty="0">
              <a:cs typeface="Calibri" panose="020F0502020204030204" pitchFamily="34" charset="0"/>
              <a:sym typeface="Wingdings" panose="05000000000000000000" pitchFamily="2" charset="2"/>
            </a:endParaRPr>
          </a:p>
          <a:p>
            <a:pPr>
              <a:lnSpc>
                <a:spcPct val="80000"/>
              </a:lnSpc>
              <a:defRPr/>
            </a:pPr>
            <a:r>
              <a:rPr lang="de-DE" altLang="de-DE" sz="1800" dirty="0">
                <a:cs typeface="Calibri" panose="020F0502020204030204" pitchFamily="34" charset="0"/>
                <a:sym typeface="Wingdings" panose="05000000000000000000" pitchFamily="2" charset="2"/>
              </a:rPr>
              <a:t>Innerhalb des Leitziels Grünes Norderstedt wurde den Maßnahmen/Bereichen </a:t>
            </a:r>
            <a:endParaRPr lang="de-DE" altLang="de-DE" sz="1800" dirty="0" smtClean="0">
              <a:cs typeface="Calibri" panose="020F0502020204030204" pitchFamily="34" charset="0"/>
              <a:sym typeface="Wingdings" panose="05000000000000000000" pitchFamily="2" charset="2"/>
            </a:endParaRPr>
          </a:p>
          <a:p>
            <a:pPr marL="252000" indent="-252000">
              <a:lnSpc>
                <a:spcPct val="80000"/>
              </a:lnSpc>
              <a:spcBef>
                <a:spcPts val="600"/>
              </a:spcBef>
              <a:buSzPct val="100000"/>
              <a:buFont typeface="Arial" panose="020B0604020202020204" pitchFamily="34" charset="0"/>
              <a:buChar char="•"/>
              <a:defRPr/>
            </a:pPr>
            <a:r>
              <a:rPr lang="de-DE" altLang="de-DE" sz="1800" dirty="0">
                <a:ea typeface="MS PGothic" charset="-128"/>
                <a:sym typeface="Wingdings" panose="05000000000000000000" pitchFamily="2" charset="2"/>
              </a:rPr>
              <a:t>Straßenbäume, </a:t>
            </a:r>
          </a:p>
          <a:p>
            <a:pPr marL="252000" indent="-252000">
              <a:lnSpc>
                <a:spcPct val="80000"/>
              </a:lnSpc>
              <a:spcBef>
                <a:spcPts val="0"/>
              </a:spcBef>
              <a:buSzPct val="100000"/>
              <a:buFont typeface="Arial" panose="020B0604020202020204" pitchFamily="34" charset="0"/>
              <a:buChar char="•"/>
              <a:defRPr/>
            </a:pPr>
            <a:r>
              <a:rPr lang="de-DE" altLang="de-DE" sz="1800" dirty="0">
                <a:ea typeface="MS PGothic" charset="-128"/>
                <a:sym typeface="Wingdings" panose="05000000000000000000" pitchFamily="2" charset="2"/>
              </a:rPr>
              <a:t>vernetzte Parkflächen,</a:t>
            </a:r>
          </a:p>
          <a:p>
            <a:pPr marL="252000" indent="-252000">
              <a:lnSpc>
                <a:spcPct val="80000"/>
              </a:lnSpc>
              <a:spcBef>
                <a:spcPts val="0"/>
              </a:spcBef>
              <a:buSzPct val="100000"/>
              <a:buFont typeface="Arial" panose="020B0604020202020204" pitchFamily="34" charset="0"/>
              <a:buChar char="•"/>
              <a:defRPr/>
            </a:pPr>
            <a:r>
              <a:rPr lang="de-DE" altLang="de-DE" sz="1800" dirty="0" smtClean="0">
                <a:ea typeface="MS PGothic" charset="-128"/>
                <a:sym typeface="Wingdings" panose="05000000000000000000" pitchFamily="2" charset="2"/>
              </a:rPr>
              <a:t>Wasserflächen </a:t>
            </a:r>
            <a:r>
              <a:rPr lang="de-DE" altLang="de-DE" sz="1800" dirty="0">
                <a:ea typeface="MS PGothic" charset="-128"/>
                <a:sym typeface="Wingdings" panose="05000000000000000000" pitchFamily="2" charset="2"/>
              </a:rPr>
              <a:t>im Stadtgebiet und </a:t>
            </a:r>
          </a:p>
          <a:p>
            <a:pPr marL="252000" indent="-252000">
              <a:lnSpc>
                <a:spcPct val="80000"/>
              </a:lnSpc>
              <a:spcBef>
                <a:spcPts val="0"/>
              </a:spcBef>
              <a:buSzPct val="100000"/>
              <a:buFont typeface="Arial" panose="020B0604020202020204" pitchFamily="34" charset="0"/>
              <a:buChar char="•"/>
              <a:defRPr/>
            </a:pPr>
            <a:r>
              <a:rPr lang="de-DE" altLang="de-DE" sz="1800" dirty="0">
                <a:ea typeface="MS PGothic" charset="-128"/>
                <a:sym typeface="Wingdings" panose="05000000000000000000" pitchFamily="2" charset="2"/>
              </a:rPr>
              <a:t>Vorgärten vor den Häusern </a:t>
            </a:r>
          </a:p>
          <a:p>
            <a:pPr>
              <a:lnSpc>
                <a:spcPct val="80000"/>
              </a:lnSpc>
              <a:defRPr/>
            </a:pPr>
            <a:r>
              <a:rPr lang="de-DE" altLang="de-DE" sz="1800" dirty="0" smtClean="0">
                <a:cs typeface="Calibri" panose="020F0502020204030204" pitchFamily="34" charset="0"/>
                <a:sym typeface="Wingdings" panose="05000000000000000000" pitchFamily="2" charset="2"/>
              </a:rPr>
              <a:t>mit </a:t>
            </a:r>
            <a:r>
              <a:rPr lang="de-DE" altLang="de-DE" sz="1800" dirty="0">
                <a:cs typeface="Calibri" panose="020F0502020204030204" pitchFamily="34" charset="0"/>
                <a:sym typeface="Wingdings" panose="05000000000000000000" pitchFamily="2" charset="2"/>
              </a:rPr>
              <a:t>Werten von 4,77 bis 5,24 jeweils eine sehr hohe Wichtigkeit beigemessen.</a:t>
            </a:r>
          </a:p>
          <a:p>
            <a:pPr>
              <a:lnSpc>
                <a:spcPct val="80000"/>
              </a:lnSpc>
              <a:defRPr/>
            </a:pPr>
            <a:endParaRPr lang="de-DE" altLang="de-DE" sz="1800" dirty="0">
              <a:cs typeface="Calibri" panose="020F0502020204030204" pitchFamily="34" charset="0"/>
              <a:sym typeface="Wingdings" panose="05000000000000000000" pitchFamily="2" charset="2"/>
            </a:endParaRPr>
          </a:p>
          <a:p>
            <a:pPr>
              <a:lnSpc>
                <a:spcPct val="80000"/>
              </a:lnSpc>
              <a:defRPr/>
            </a:pPr>
            <a:r>
              <a:rPr lang="de-DE" altLang="de-DE" sz="1800" dirty="0">
                <a:cs typeface="Calibri" panose="020F0502020204030204" pitchFamily="34" charset="0"/>
                <a:sym typeface="Wingdings" panose="05000000000000000000" pitchFamily="2" charset="2"/>
              </a:rPr>
              <a:t>Auch Entsiegelung  und Begründung von versiegelten Flächen, mehr Wald in der Stadt und Anbau von Obst und Gemüse auf öffentlichen Grünflächen wurden als wichtig bewertet, während Dach- und Fassadenbegrünung eher im mittleren Bereich bewertet wurden.</a:t>
            </a:r>
          </a:p>
          <a:p>
            <a:pPr>
              <a:lnSpc>
                <a:spcPct val="80000"/>
              </a:lnSpc>
              <a:defRPr/>
            </a:pPr>
            <a:endParaRPr lang="de-DE" altLang="de-DE" sz="1800" dirty="0">
              <a:cs typeface="Calibri" panose="020F0502020204030204" pitchFamily="34" charset="0"/>
              <a:sym typeface="Wingdings" panose="05000000000000000000" pitchFamily="2" charset="2"/>
            </a:endParaRPr>
          </a:p>
          <a:p>
            <a:pPr>
              <a:lnSpc>
                <a:spcPct val="80000"/>
              </a:lnSpc>
              <a:defRPr/>
            </a:pPr>
            <a:r>
              <a:rPr lang="de-DE" altLang="de-DE" sz="1800" dirty="0">
                <a:cs typeface="Calibri" panose="020F0502020204030204" pitchFamily="34" charset="0"/>
                <a:sym typeface="Wingdings" panose="05000000000000000000" pitchFamily="2" charset="2"/>
              </a:rPr>
              <a:t>Bei einer feineren Analyse fällt auf, dass die höchsten Werte in der obersten Antwortkategorie </a:t>
            </a:r>
            <a:r>
              <a:rPr lang="de-DE" altLang="de-DE" sz="1800" dirty="0" smtClean="0">
                <a:cs typeface="Calibri" panose="020F0502020204030204" pitchFamily="34" charset="0"/>
                <a:sym typeface="Wingdings" panose="05000000000000000000" pitchFamily="2" charset="2"/>
              </a:rPr>
              <a:t>(„sehr wichtig“) Straßenbäume </a:t>
            </a:r>
            <a:r>
              <a:rPr lang="de-DE" altLang="de-DE" sz="1800" dirty="0">
                <a:cs typeface="Calibri" panose="020F0502020204030204" pitchFamily="34" charset="0"/>
                <a:sym typeface="Wingdings" panose="05000000000000000000" pitchFamily="2" charset="2"/>
              </a:rPr>
              <a:t>und vernetzte Parkflächen </a:t>
            </a:r>
            <a:r>
              <a:rPr lang="de-DE" altLang="de-DE" sz="1800" dirty="0" smtClean="0">
                <a:cs typeface="Calibri" panose="020F0502020204030204" pitchFamily="34" charset="0"/>
                <a:sym typeface="Wingdings" panose="05000000000000000000" pitchFamily="2" charset="2"/>
              </a:rPr>
              <a:t>haben</a:t>
            </a:r>
            <a:r>
              <a:rPr lang="de-DE" altLang="de-DE" sz="1800" dirty="0">
                <a:cs typeface="Calibri" panose="020F0502020204030204" pitchFamily="34" charset="0"/>
                <a:sym typeface="Wingdings" panose="05000000000000000000" pitchFamily="2" charset="2"/>
              </a:rPr>
              <a:t>.   </a:t>
            </a:r>
            <a:endParaRPr lang="de-DE" altLang="de-DE" sz="1800" dirty="0">
              <a:cs typeface="Calibri" panose="020F0502020204030204" pitchFamily="34" charset="0"/>
            </a:endParaRPr>
          </a:p>
          <a:p>
            <a:pPr marL="342900" indent="-342900">
              <a:buSzPct val="80000"/>
              <a:buFont typeface="Wingdings" panose="05000000000000000000" pitchFamily="2" charset="2"/>
              <a:buChar char="§"/>
              <a:defRPr/>
            </a:pPr>
            <a:endParaRPr lang="de-DE" altLang="de-DE" sz="2400" dirty="0">
              <a:ea typeface="MS PGothic" panose="020B0600070205080204" pitchFamily="34" charset="-128"/>
              <a:cs typeface="Calibri" panose="020F0502020204030204" pitchFamily="34" charset="0"/>
            </a:endParaRPr>
          </a:p>
          <a:p>
            <a:pPr marL="342900" indent="-342900">
              <a:buSzPct val="80000"/>
              <a:buFont typeface="Wingdings" panose="05000000000000000000" pitchFamily="2" charset="2"/>
              <a:buChar char="§"/>
              <a:defRPr/>
            </a:pPr>
            <a:endParaRPr lang="de-DE" altLang="de-DE" sz="2300" dirty="0">
              <a:ea typeface="MS PGothic" panose="020B0600070205080204" pitchFamily="34" charset="-128"/>
              <a:cs typeface="Calibri" panose="020F0502020204030204" pitchFamily="34" charset="0"/>
              <a:sym typeface="Wingdings" panose="05000000000000000000" pitchFamily="2" charset="2"/>
            </a:endParaRPr>
          </a:p>
          <a:p>
            <a:pPr marL="342900" indent="-342900">
              <a:buSzPct val="80000"/>
              <a:buFont typeface="Wingdings" panose="05000000000000000000" pitchFamily="2" charset="2"/>
              <a:buChar char="§"/>
              <a:defRPr/>
            </a:pPr>
            <a:endParaRPr lang="de-DE" altLang="de-DE" sz="2300" dirty="0">
              <a:ea typeface="MS PGothic" panose="020B0600070205080204" pitchFamily="34" charset="-128"/>
              <a:cs typeface="Calibri" panose="020F0502020204030204" pitchFamily="34" charset="0"/>
              <a:sym typeface="Wingdings" panose="05000000000000000000" pitchFamily="2" charset="2"/>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sym typeface="Wingdings" panose="05000000000000000000" pitchFamily="2" charset="2"/>
            </a:endParaRPr>
          </a:p>
          <a:p>
            <a:pPr marL="342900" indent="-342900">
              <a:buSzPct val="80000"/>
              <a:buFont typeface="Wingdings" panose="05000000000000000000" pitchFamily="2" charset="2"/>
              <a:buChar char="§"/>
              <a:defRPr/>
            </a:pPr>
            <a:endParaRPr lang="de-DE" altLang="de-DE" dirty="0">
              <a:ea typeface="MS PGothic" panose="020B0600070205080204" pitchFamily="34" charset="-128"/>
              <a:cs typeface="Calibri" panose="020F0502020204030204" pitchFamily="34" charset="0"/>
            </a:endParaRPr>
          </a:p>
          <a:p>
            <a:pPr marL="342900" indent="-342900">
              <a:defRPr/>
            </a:pPr>
            <a:endParaRPr lang="de-DE" altLang="de-DE" dirty="0">
              <a:ea typeface="MS PGothic" panose="020B0600070205080204" pitchFamily="34" charset="-128"/>
              <a:cs typeface="Calibri" panose="020F0502020204030204" pitchFamily="34" charset="0"/>
            </a:endParaRPr>
          </a:p>
        </p:txBody>
      </p:sp>
      <p:sp>
        <p:nvSpPr>
          <p:cNvPr id="3" name="Titel 2">
            <a:extLst>
              <a:ext uri="{FF2B5EF4-FFF2-40B4-BE49-F238E27FC236}">
                <a16:creationId xmlns:a16="http://schemas.microsoft.com/office/drawing/2014/main" xmlns="" id="{063C56AE-7937-4573-B181-D425ECDDB2E3}"/>
              </a:ext>
            </a:extLst>
          </p:cNvPr>
          <p:cNvSpPr>
            <a:spLocks noGrp="1"/>
          </p:cNvSpPr>
          <p:nvPr>
            <p:ph type="title"/>
          </p:nvPr>
        </p:nvSpPr>
        <p:spPr>
          <a:xfrm>
            <a:off x="827584" y="-4763"/>
            <a:ext cx="8285162" cy="1366838"/>
          </a:xfrm>
        </p:spPr>
        <p:txBody>
          <a:bodyPr/>
          <a:lstStyle/>
          <a:p>
            <a:pPr>
              <a:defRPr/>
            </a:pPr>
            <a:r>
              <a:rPr lang="de-DE" dirty="0" smtClean="0"/>
              <a:t>Grünes </a:t>
            </a:r>
            <a:r>
              <a:rPr lang="de-DE" dirty="0"/>
              <a:t>Norderstedt</a:t>
            </a:r>
          </a:p>
        </p:txBody>
      </p:sp>
      <p:sp>
        <p:nvSpPr>
          <p:cNvPr id="4506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6" name="Objekt 6"/>
          <p:cNvGraphicFramePr>
            <a:graphicFrameLocks noChangeAspect="1"/>
          </p:cNvGraphicFramePr>
          <p:nvPr>
            <p:extLst>
              <p:ext uri="{D42A27DB-BD31-4B8C-83A1-F6EECF244321}">
                <p14:modId xmlns:p14="http://schemas.microsoft.com/office/powerpoint/2010/main" val="59976759"/>
              </p:ext>
            </p:extLst>
          </p:nvPr>
        </p:nvGraphicFramePr>
        <p:xfrm>
          <a:off x="1259632" y="1700808"/>
          <a:ext cx="6840537" cy="4719638"/>
        </p:xfrm>
        <a:graphic>
          <a:graphicData uri="http://schemas.openxmlformats.org/presentationml/2006/ole">
            <mc:AlternateContent xmlns:mc="http://schemas.openxmlformats.org/markup-compatibility/2006">
              <mc:Choice xmlns:v="urn:schemas-microsoft-com:vml" Requires="v">
                <p:oleObj spid="_x0000_s46099" name="Chart" r:id="rId4" imgW="6846401" imgH="4724809" progId="Excel.Chart.8">
                  <p:embed/>
                </p:oleObj>
              </mc:Choice>
              <mc:Fallback>
                <p:oleObj name="Chart" r:id="rId4" imgW="6846401" imgH="4724809"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700808"/>
                        <a:ext cx="6840537"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5" name="Titel 1">
            <a:extLst>
              <a:ext uri="{FF2B5EF4-FFF2-40B4-BE49-F238E27FC236}">
                <a16:creationId xmlns:a16="http://schemas.microsoft.com/office/drawing/2014/main" xmlns="" id="{505A0CBB-1768-451A-8F76-1F6FDD5BF9ED}"/>
              </a:ext>
            </a:extLst>
          </p:cNvPr>
          <p:cNvSpPr>
            <a:spLocks noGrp="1"/>
          </p:cNvSpPr>
          <p:nvPr>
            <p:ph type="title"/>
          </p:nvPr>
        </p:nvSpPr>
        <p:spPr>
          <a:xfrm>
            <a:off x="827584" y="-4763"/>
            <a:ext cx="8316000" cy="1366838"/>
          </a:xfrm>
        </p:spPr>
        <p:txBody>
          <a:bodyPr/>
          <a:lstStyle/>
          <a:p>
            <a:pPr>
              <a:defRPr/>
            </a:pPr>
            <a:r>
              <a:rPr lang="de-DE" altLang="de-DE">
                <a:solidFill>
                  <a:srgbClr val="000000"/>
                </a:solidFill>
                <a:latin typeface="Calibri" charset="0"/>
              </a:rPr>
              <a:t>Grünes Norderstedt</a:t>
            </a:r>
            <a:endParaRPr lang="de-DE" altLang="de-DE">
              <a:latin typeface="Calibri" charset="0"/>
            </a:endParaRPr>
          </a:p>
        </p:txBody>
      </p:sp>
      <p:sp>
        <p:nvSpPr>
          <p:cNvPr id="46083"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46084" name="Textfeld 3"/>
          <p:cNvSpPr txBox="1">
            <a:spLocks noChangeArrowheads="1"/>
          </p:cNvSpPr>
          <p:nvPr/>
        </p:nvSpPr>
        <p:spPr bwMode="auto">
          <a:xfrm>
            <a:off x="1043608" y="1268760"/>
            <a:ext cx="795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rPr>
              <a:t>Was ist für Sie persönlich für ein „Grünes Norderstedt“ wichtig? </a:t>
            </a:r>
          </a:p>
        </p:txBody>
      </p:sp>
      <p:sp>
        <p:nvSpPr>
          <p:cNvPr id="5" name="Text Box 12">
            <a:extLst>
              <a:ext uri="{FF2B5EF4-FFF2-40B4-BE49-F238E27FC236}">
                <a16:creationId xmlns:a16="http://schemas.microsoft.com/office/drawing/2014/main" xmlns="" id="{F962ECFC-5698-4CB7-9B9F-757D0F65CF21}"/>
              </a:ext>
            </a:extLst>
          </p:cNvPr>
          <p:cNvSpPr txBox="1">
            <a:spLocks noChangeArrowheads="1"/>
          </p:cNvSpPr>
          <p:nvPr/>
        </p:nvSpPr>
        <p:spPr bwMode="auto">
          <a:xfrm>
            <a:off x="4134443" y="1700808"/>
            <a:ext cx="408520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spcBef>
                <a:spcPct val="20000"/>
              </a:spcBef>
              <a:buClr>
                <a:schemeClr val="tx2"/>
              </a:buClr>
              <a:buSzPct val="75000"/>
              <a:buFont typeface="Monotype Sorts" charset="2"/>
              <a:defRPr sz="2000">
                <a:solidFill>
                  <a:schemeClr val="tx1"/>
                </a:solidFill>
                <a:latin typeface="Calibri" charset="0"/>
              </a:defRPr>
            </a:lvl1pPr>
            <a:lvl2pPr marL="742950" indent="-285750" eaLnBrk="0" hangingPunct="0">
              <a:spcBef>
                <a:spcPct val="20000"/>
              </a:spcBef>
              <a:buClr>
                <a:schemeClr val="tx1"/>
              </a:buClr>
              <a:buSzPct val="80000"/>
              <a:buFont typeface="Wingdings" charset="2"/>
              <a:buChar char="§"/>
              <a:defRPr sz="2000">
                <a:solidFill>
                  <a:schemeClr val="tx1"/>
                </a:solidFill>
                <a:latin typeface="Calibri" charset="0"/>
              </a:defRPr>
            </a:lvl2pPr>
            <a:lvl3pPr marL="1143000" indent="-228600" eaLnBrk="0" hangingPunct="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eaLnBrk="0" hangingPunct="0">
              <a:spcBef>
                <a:spcPct val="20000"/>
              </a:spcBef>
              <a:buClr>
                <a:schemeClr val="tx1"/>
              </a:buClr>
              <a:buSzPct val="80000"/>
              <a:buChar char="–"/>
              <a:defRPr sz="2000">
                <a:solidFill>
                  <a:schemeClr val="tx1"/>
                </a:solidFill>
                <a:latin typeface="Calibri" charset="0"/>
              </a:defRPr>
            </a:lvl4pPr>
            <a:lvl5pPr marL="2057400" indent="-228600" eaLnBrk="0" hangingPunct="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ctr" eaLnBrk="1" hangingPunct="1">
              <a:spcBef>
                <a:spcPct val="0"/>
              </a:spcBef>
              <a:buClrTx/>
              <a:buSzTx/>
              <a:buFontTx/>
              <a:buNone/>
              <a:defRPr/>
            </a:pPr>
            <a:r>
              <a:rPr lang="de-DE" altLang="de-DE" b="1" dirty="0"/>
              <a:t>Mittelwerte</a:t>
            </a:r>
          </a:p>
        </p:txBody>
      </p:sp>
      <p:sp>
        <p:nvSpPr>
          <p:cNvPr id="46087" name="Text Box 11"/>
          <p:cNvSpPr txBox="1">
            <a:spLocks noChangeArrowheads="1"/>
          </p:cNvSpPr>
          <p:nvPr/>
        </p:nvSpPr>
        <p:spPr bwMode="auto">
          <a:xfrm>
            <a:off x="3131567" y="1988840"/>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defRPr sz="2000">
                <a:solidFill>
                  <a:schemeClr val="tx1"/>
                </a:solidFill>
                <a:latin typeface="Calibri" pitchFamily="34" charset="0"/>
              </a:defRPr>
            </a:lvl1pPr>
            <a:lvl2pPr marL="742950" indent="-285750">
              <a:spcBef>
                <a:spcPct val="20000"/>
              </a:spcBef>
              <a:buClr>
                <a:schemeClr val="tx1"/>
              </a:buClr>
              <a:buSzPct val="80000"/>
              <a:buFont typeface="Wingdings" pitchFamily="2" charset="2"/>
              <a:buChar char="§"/>
              <a:defRPr sz="2000">
                <a:solidFill>
                  <a:schemeClr val="tx1"/>
                </a:solidFill>
                <a:latin typeface="Calibri" pitchFamily="34" charset="0"/>
              </a:defRPr>
            </a:lvl2pPr>
            <a:lvl3pPr marL="1143000" indent="-228600">
              <a:spcBef>
                <a:spcPct val="20000"/>
              </a:spcBef>
              <a:buClr>
                <a:schemeClr val="tx1"/>
              </a:buClr>
              <a:buSzPct val="80000"/>
              <a:buFont typeface="Wingdings" pitchFamily="2" charset="2"/>
              <a:buChar char="ð"/>
              <a:tabLst>
                <a:tab pos="536575" algn="l"/>
              </a:tabLst>
              <a:defRPr sz="2000">
                <a:solidFill>
                  <a:schemeClr val="tx1"/>
                </a:solidFill>
                <a:latin typeface="Calibri" pitchFamily="34" charset="0"/>
              </a:defRPr>
            </a:lvl3pPr>
            <a:lvl4pPr marL="1600200" indent="-228600">
              <a:spcBef>
                <a:spcPct val="20000"/>
              </a:spcBef>
              <a:buClr>
                <a:schemeClr val="tx1"/>
              </a:buClr>
              <a:buSzPct val="80000"/>
              <a:buChar char="–"/>
              <a:defRPr sz="2000">
                <a:solidFill>
                  <a:schemeClr val="tx1"/>
                </a:solidFill>
                <a:latin typeface="Calibri" pitchFamily="34" charset="0"/>
              </a:defRPr>
            </a:lvl4pPr>
            <a:lvl5pPr marL="2057400" indent="-228600">
              <a:spcBef>
                <a:spcPct val="20000"/>
              </a:spcBef>
              <a:buClr>
                <a:schemeClr val="tx2"/>
              </a:buClr>
              <a:buSzPct val="80000"/>
              <a:buChar char="•"/>
              <a:defRPr sz="2000">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9pPr>
          </a:lstStyle>
          <a:p>
            <a:pPr algn="ctr" eaLnBrk="1" hangingPunct="1">
              <a:spcBef>
                <a:spcPct val="50000"/>
              </a:spcBef>
              <a:buClrTx/>
              <a:buSzTx/>
              <a:buFontTx/>
              <a:buNone/>
            </a:pPr>
            <a:r>
              <a:rPr lang="de-DE" altLang="de-DE" sz="1200" dirty="0">
                <a:latin typeface="Arial" pitchFamily="34" charset="0"/>
                <a:ea typeface="MS PGothic" pitchFamily="34" charset="-128"/>
              </a:rPr>
              <a:t>Sehr unwichtig</a:t>
            </a:r>
          </a:p>
        </p:txBody>
      </p:sp>
      <p:sp>
        <p:nvSpPr>
          <p:cNvPr id="46088" name="Text Box 11"/>
          <p:cNvSpPr txBox="1">
            <a:spLocks noChangeArrowheads="1"/>
          </p:cNvSpPr>
          <p:nvPr/>
        </p:nvSpPr>
        <p:spPr bwMode="auto">
          <a:xfrm>
            <a:off x="7596336" y="2002235"/>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defRPr sz="2000">
                <a:solidFill>
                  <a:schemeClr val="tx1"/>
                </a:solidFill>
                <a:latin typeface="Calibri" pitchFamily="34" charset="0"/>
              </a:defRPr>
            </a:lvl1pPr>
            <a:lvl2pPr marL="742950" indent="-285750">
              <a:spcBef>
                <a:spcPct val="20000"/>
              </a:spcBef>
              <a:buClr>
                <a:schemeClr val="tx1"/>
              </a:buClr>
              <a:buSzPct val="80000"/>
              <a:buFont typeface="Wingdings" pitchFamily="2" charset="2"/>
              <a:buChar char="§"/>
              <a:defRPr sz="2000">
                <a:solidFill>
                  <a:schemeClr val="tx1"/>
                </a:solidFill>
                <a:latin typeface="Calibri" pitchFamily="34" charset="0"/>
              </a:defRPr>
            </a:lvl2pPr>
            <a:lvl3pPr marL="1143000" indent="-228600">
              <a:spcBef>
                <a:spcPct val="20000"/>
              </a:spcBef>
              <a:buClr>
                <a:schemeClr val="tx1"/>
              </a:buClr>
              <a:buSzPct val="80000"/>
              <a:buFont typeface="Wingdings" pitchFamily="2" charset="2"/>
              <a:buChar char="ð"/>
              <a:tabLst>
                <a:tab pos="536575" algn="l"/>
              </a:tabLst>
              <a:defRPr sz="2000">
                <a:solidFill>
                  <a:schemeClr val="tx1"/>
                </a:solidFill>
                <a:latin typeface="Calibri" pitchFamily="34" charset="0"/>
              </a:defRPr>
            </a:lvl3pPr>
            <a:lvl4pPr marL="1600200" indent="-228600">
              <a:spcBef>
                <a:spcPct val="20000"/>
              </a:spcBef>
              <a:buClr>
                <a:schemeClr val="tx1"/>
              </a:buClr>
              <a:buSzPct val="80000"/>
              <a:buChar char="–"/>
              <a:defRPr sz="2000">
                <a:solidFill>
                  <a:schemeClr val="tx1"/>
                </a:solidFill>
                <a:latin typeface="Calibri" pitchFamily="34" charset="0"/>
              </a:defRPr>
            </a:lvl4pPr>
            <a:lvl5pPr marL="2057400" indent="-228600">
              <a:spcBef>
                <a:spcPct val="20000"/>
              </a:spcBef>
              <a:buClr>
                <a:schemeClr val="tx2"/>
              </a:buClr>
              <a:buSzPct val="80000"/>
              <a:buChar char="•"/>
              <a:defRPr sz="2000">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pitchFamily="34" charset="0"/>
              </a:defRPr>
            </a:lvl9pPr>
          </a:lstStyle>
          <a:p>
            <a:pPr algn="ctr" eaLnBrk="1" hangingPunct="1">
              <a:spcBef>
                <a:spcPct val="50000"/>
              </a:spcBef>
              <a:buClrTx/>
              <a:buSzTx/>
              <a:buFontTx/>
              <a:buNone/>
            </a:pPr>
            <a:r>
              <a:rPr lang="de-DE" altLang="de-DE" sz="1200" dirty="0">
                <a:latin typeface="Arial" pitchFamily="34" charset="0"/>
                <a:ea typeface="MS PGothic" pitchFamily="34" charset="-128"/>
              </a:rPr>
              <a:t>Sehr wichtig</a:t>
            </a:r>
          </a:p>
        </p:txBody>
      </p:sp>
      <p:sp>
        <p:nvSpPr>
          <p:cNvPr id="10" name="Ellipse 9"/>
          <p:cNvSpPr>
            <a:spLocks noChangeArrowheads="1"/>
          </p:cNvSpPr>
          <p:nvPr/>
        </p:nvSpPr>
        <p:spPr bwMode="auto">
          <a:xfrm>
            <a:off x="7128360" y="2456936"/>
            <a:ext cx="648000" cy="360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14" name="Ellipse 13"/>
          <p:cNvSpPr>
            <a:spLocks noChangeArrowheads="1"/>
          </p:cNvSpPr>
          <p:nvPr/>
        </p:nvSpPr>
        <p:spPr bwMode="auto">
          <a:xfrm>
            <a:off x="6876328" y="3681072"/>
            <a:ext cx="648000" cy="360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15" name="Ellipse 14"/>
          <p:cNvSpPr>
            <a:spLocks noChangeArrowheads="1"/>
          </p:cNvSpPr>
          <p:nvPr/>
        </p:nvSpPr>
        <p:spPr bwMode="auto">
          <a:xfrm>
            <a:off x="6804248" y="4077072"/>
            <a:ext cx="648000" cy="360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16" name="Ellipse 15"/>
          <p:cNvSpPr>
            <a:spLocks noChangeArrowheads="1"/>
          </p:cNvSpPr>
          <p:nvPr/>
        </p:nvSpPr>
        <p:spPr bwMode="auto">
          <a:xfrm>
            <a:off x="6804248" y="4509160"/>
            <a:ext cx="648000" cy="360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el 1">
            <a:extLst>
              <a:ext uri="{FF2B5EF4-FFF2-40B4-BE49-F238E27FC236}">
                <a16:creationId xmlns:a16="http://schemas.microsoft.com/office/drawing/2014/main" xmlns="" id="{05AA2FDA-4D3F-4D33-9D7A-6880A6EB1450}"/>
              </a:ext>
            </a:extLst>
          </p:cNvPr>
          <p:cNvSpPr>
            <a:spLocks noGrp="1"/>
          </p:cNvSpPr>
          <p:nvPr>
            <p:ph type="title"/>
          </p:nvPr>
        </p:nvSpPr>
        <p:spPr>
          <a:xfrm>
            <a:off x="827584" y="-4763"/>
            <a:ext cx="8316000" cy="1366838"/>
          </a:xfrm>
        </p:spPr>
        <p:txBody>
          <a:bodyPr/>
          <a:lstStyle/>
          <a:p>
            <a:pPr>
              <a:defRPr/>
            </a:pPr>
            <a:r>
              <a:rPr lang="de-DE" altLang="de-DE">
                <a:solidFill>
                  <a:srgbClr val="000000"/>
                </a:solidFill>
                <a:latin typeface="Calibri" charset="0"/>
              </a:rPr>
              <a:t>Grünes Norderstedt</a:t>
            </a:r>
            <a:endParaRPr lang="de-DE" altLang="de-DE">
              <a:latin typeface="Calibri" charset="0"/>
            </a:endParaRPr>
          </a:p>
        </p:txBody>
      </p:sp>
      <p:sp>
        <p:nvSpPr>
          <p:cNvPr id="47107"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7" name="Rectangle 9">
            <a:extLst>
              <a:ext uri="{FF2B5EF4-FFF2-40B4-BE49-F238E27FC236}">
                <a16:creationId xmlns:a16="http://schemas.microsoft.com/office/drawing/2014/main" xmlns="" id="{21C38F4B-BD9F-41DC-8153-C87E0114E676}"/>
              </a:ext>
            </a:extLst>
          </p:cNvPr>
          <p:cNvSpPr>
            <a:spLocks noChangeArrowheads="1"/>
          </p:cNvSpPr>
          <p:nvPr/>
        </p:nvSpPr>
        <p:spPr bwMode="auto">
          <a:xfrm>
            <a:off x="2811463" y="1360488"/>
            <a:ext cx="4352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dirty="0"/>
              <a:t>Prozentuale Verteilung der Antworten</a:t>
            </a:r>
          </a:p>
        </p:txBody>
      </p:sp>
      <p:graphicFrame>
        <p:nvGraphicFramePr>
          <p:cNvPr id="47109" name="Objekt 6"/>
          <p:cNvGraphicFramePr>
            <a:graphicFrameLocks noChangeAspect="1"/>
          </p:cNvGraphicFramePr>
          <p:nvPr>
            <p:extLst>
              <p:ext uri="{D42A27DB-BD31-4B8C-83A1-F6EECF244321}">
                <p14:modId xmlns:p14="http://schemas.microsoft.com/office/powerpoint/2010/main" val="2285498687"/>
              </p:ext>
            </p:extLst>
          </p:nvPr>
        </p:nvGraphicFramePr>
        <p:xfrm>
          <a:off x="-684584" y="1784350"/>
          <a:ext cx="9645651" cy="4524375"/>
        </p:xfrm>
        <a:graphic>
          <a:graphicData uri="http://schemas.openxmlformats.org/presentationml/2006/ole">
            <mc:AlternateContent xmlns:mc="http://schemas.openxmlformats.org/markup-compatibility/2006">
              <mc:Choice xmlns:v="urn:schemas-microsoft-com:vml" Requires="v">
                <p:oleObj spid="_x0000_s47115" name="Chart" r:id="rId4" imgW="9656901" imgH="4529721" progId="Excel.Chart.8">
                  <p:embed/>
                </p:oleObj>
              </mc:Choice>
              <mc:Fallback>
                <p:oleObj name="Chart" r:id="rId4" imgW="9656901" imgH="4529721"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84" y="1784350"/>
                        <a:ext cx="9645651"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noChangeArrowheads="1"/>
          </p:cNvSpPr>
          <p:nvPr>
            <p:ph type="ctrTitle"/>
          </p:nvPr>
        </p:nvSpPr>
        <p:spPr>
          <a:xfrm>
            <a:off x="832048" y="2391023"/>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pPr eaLnBrk="1" hangingPunct="1"/>
            <a:r>
              <a:rPr lang="de-DE" altLang="de-DE" dirty="0" smtClean="0"/>
              <a:t>6 Wohnen und Einstellungen zur künftigen Wohnsituation</a:t>
            </a:r>
          </a:p>
        </p:txBody>
      </p:sp>
      <p:sp>
        <p:nvSpPr>
          <p:cNvPr id="48131"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1">
            <a:extLst>
              <a:ext uri="{FF2B5EF4-FFF2-40B4-BE49-F238E27FC236}">
                <a16:creationId xmlns:a16="http://schemas.microsoft.com/office/drawing/2014/main" xmlns="" id="{E6B2D408-64BF-4936-AD3B-74CACD8A1A35}"/>
              </a:ext>
            </a:extLst>
          </p:cNvPr>
          <p:cNvSpPr>
            <a:spLocks noGrp="1"/>
          </p:cNvSpPr>
          <p:nvPr>
            <p:ph idx="1"/>
          </p:nvPr>
        </p:nvSpPr>
        <p:spPr>
          <a:xfrm>
            <a:off x="1043608" y="1362074"/>
            <a:ext cx="7585075" cy="4299173"/>
          </a:xfrm>
        </p:spPr>
        <p:txBody>
          <a:bodyPr/>
          <a:lstStyle/>
          <a:p>
            <a:pPr>
              <a:lnSpc>
                <a:spcPct val="80000"/>
              </a:lnSpc>
              <a:defRPr/>
            </a:pPr>
            <a:r>
              <a:rPr lang="de-DE" altLang="de-DE" sz="1800" dirty="0">
                <a:cs typeface="Calibri" panose="020F0502020204030204" pitchFamily="34" charset="0"/>
                <a:sym typeface="Wingdings" panose="05000000000000000000" pitchFamily="2" charset="2"/>
              </a:rPr>
              <a:t>Die Mehrzahl der Wohneigentümer/-innen wohnt auf 100-140 m²  und plant, dies auch in Zukunft zu tun.</a:t>
            </a:r>
          </a:p>
          <a:p>
            <a:pPr>
              <a:lnSpc>
                <a:spcPct val="80000"/>
              </a:lnSpc>
              <a:defRPr/>
            </a:pPr>
            <a:endParaRPr lang="de-DE" altLang="de-DE" sz="1800" dirty="0">
              <a:cs typeface="Calibri" panose="020F0502020204030204" pitchFamily="34" charset="0"/>
              <a:sym typeface="Wingdings" panose="05000000000000000000" pitchFamily="2" charset="2"/>
            </a:endParaRPr>
          </a:p>
          <a:p>
            <a:pPr>
              <a:lnSpc>
                <a:spcPct val="80000"/>
              </a:lnSpc>
              <a:defRPr/>
            </a:pPr>
            <a:r>
              <a:rPr lang="de-DE" sz="1800" dirty="0">
                <a:cs typeface="Calibri" panose="020F0502020204030204" pitchFamily="34" charset="0"/>
              </a:rPr>
              <a:t>In Norderstedt besteht (künftig) offenbar ein Bedarf an kleineren Wohnungen: </a:t>
            </a:r>
            <a:r>
              <a:rPr lang="de-DE" altLang="de-DE" sz="1800" dirty="0">
                <a:cs typeface="Calibri" panose="020F0502020204030204" pitchFamily="34" charset="0"/>
                <a:sym typeface="Wingdings" panose="05000000000000000000" pitchFamily="2" charset="2"/>
              </a:rPr>
              <a:t>Bei einem relevanten Anteil der Befragten wäre laut den </a:t>
            </a:r>
            <a:r>
              <a:rPr lang="de-DE" altLang="de-DE" sz="1800" dirty="0" smtClean="0">
                <a:cs typeface="Calibri" panose="020F0502020204030204" pitchFamily="34" charset="0"/>
                <a:sym typeface="Wingdings" panose="05000000000000000000" pitchFamily="2" charset="2"/>
              </a:rPr>
              <a:t>Ergebnissen der Befragung – zumindest bei </a:t>
            </a:r>
            <a:r>
              <a:rPr lang="de-DE" altLang="de-DE" sz="1800" dirty="0">
                <a:cs typeface="Calibri" panose="020F0502020204030204" pitchFamily="34" charset="0"/>
                <a:sym typeface="Wingdings" panose="05000000000000000000" pitchFamily="2" charset="2"/>
              </a:rPr>
              <a:t>zu erwartenden Verteuerungen des gemieteten Wohnraums –</a:t>
            </a:r>
            <a:r>
              <a:rPr lang="de-DE" altLang="de-DE" sz="1800" dirty="0" smtClean="0">
                <a:cs typeface="Calibri" panose="020F0502020204030204" pitchFamily="34" charset="0"/>
                <a:sym typeface="Wingdings" panose="05000000000000000000" pitchFamily="2" charset="2"/>
              </a:rPr>
              <a:t> </a:t>
            </a:r>
            <a:r>
              <a:rPr lang="de-DE" altLang="de-DE" sz="1800" dirty="0">
                <a:cs typeface="Calibri" panose="020F0502020204030204" pitchFamily="34" charset="0"/>
                <a:sym typeface="Wingdings" panose="05000000000000000000" pitchFamily="2" charset="2"/>
              </a:rPr>
              <a:t>der Wunsch nach einer Verkleinerung der eigenen Wohnfläche vorhanden. </a:t>
            </a:r>
          </a:p>
          <a:p>
            <a:pPr>
              <a:lnSpc>
                <a:spcPct val="80000"/>
              </a:lnSpc>
              <a:defRPr/>
            </a:pPr>
            <a:r>
              <a:rPr lang="de-DE" altLang="de-DE" sz="1800" dirty="0">
                <a:cs typeface="Calibri" panose="020F0502020204030204" pitchFamily="34" charset="0"/>
                <a:sym typeface="Wingdings" panose="05000000000000000000" pitchFamily="2" charset="2"/>
              </a:rPr>
              <a:t>Bei einem Quadratmeterpreis von 12 € würde ein Großteil der Mieter</a:t>
            </a:r>
            <a:r>
              <a:rPr lang="de-DE" altLang="de-DE" sz="1800" dirty="0" smtClean="0">
                <a:cs typeface="Calibri" panose="020F0502020204030204" pitchFamily="34" charset="0"/>
                <a:sym typeface="Wingdings" panose="05000000000000000000" pitchFamily="2" charset="2"/>
              </a:rPr>
              <a:t>/-innen </a:t>
            </a:r>
            <a:r>
              <a:rPr lang="de-DE" altLang="de-DE" sz="1800" dirty="0">
                <a:cs typeface="Calibri" panose="020F0502020204030204" pitchFamily="34" charset="0"/>
                <a:sym typeface="Wingdings" panose="05000000000000000000" pitchFamily="2" charset="2"/>
              </a:rPr>
              <a:t>sich für eine Wohnungsgröße von </a:t>
            </a:r>
            <a:r>
              <a:rPr lang="de-DE" altLang="de-DE" sz="1800" dirty="0" smtClean="0">
                <a:cs typeface="Calibri" panose="020F0502020204030204" pitchFamily="34" charset="0"/>
                <a:sym typeface="Wingdings" panose="05000000000000000000" pitchFamily="2" charset="2"/>
              </a:rPr>
              <a:t>70m² </a:t>
            </a:r>
            <a:r>
              <a:rPr lang="de-DE" altLang="de-DE" sz="1800" dirty="0">
                <a:cs typeface="Calibri" panose="020F0502020204030204" pitchFamily="34" charset="0"/>
                <a:sym typeface="Wingdings" panose="05000000000000000000" pitchFamily="2" charset="2"/>
              </a:rPr>
              <a:t>und kleiner entscheiden.</a:t>
            </a:r>
          </a:p>
          <a:p>
            <a:pPr>
              <a:lnSpc>
                <a:spcPct val="80000"/>
              </a:lnSpc>
              <a:defRPr/>
            </a:pPr>
            <a:r>
              <a:rPr lang="de-DE" altLang="de-DE" sz="1800" dirty="0">
                <a:cs typeface="Calibri" panose="020F0502020204030204" pitchFamily="34" charset="0"/>
                <a:sym typeface="Wingdings" panose="05000000000000000000" pitchFamily="2" charset="2"/>
              </a:rPr>
              <a:t>Für einen relevanten Anteil der Befragten (ca. </a:t>
            </a:r>
            <a:r>
              <a:rPr lang="de-DE" altLang="de-DE" sz="1800" dirty="0" smtClean="0">
                <a:cs typeface="Calibri" panose="020F0502020204030204" pitchFamily="34" charset="0"/>
                <a:sym typeface="Wingdings" panose="05000000000000000000" pitchFamily="2" charset="2"/>
              </a:rPr>
              <a:t>15 </a:t>
            </a:r>
            <a:r>
              <a:rPr lang="de-DE" altLang="de-DE" sz="1800" dirty="0">
                <a:cs typeface="Calibri" panose="020F0502020204030204" pitchFamily="34" charset="0"/>
                <a:sym typeface="Wingdings" panose="05000000000000000000" pitchFamily="2" charset="2"/>
              </a:rPr>
              <a:t>%) wären für 1-2 Personen-Haushalte künftig Klein- und Kleinstwohnungen </a:t>
            </a:r>
            <a:r>
              <a:rPr lang="de-DE" altLang="de-DE" sz="1800" dirty="0" smtClean="0">
                <a:cs typeface="Calibri" panose="020F0502020204030204" pitchFamily="34" charset="0"/>
                <a:sym typeface="Wingdings" panose="05000000000000000000" pitchFamily="2" charset="2"/>
              </a:rPr>
              <a:t>(30-40 m²) </a:t>
            </a:r>
            <a:r>
              <a:rPr lang="de-DE" altLang="de-DE" sz="1800" dirty="0">
                <a:cs typeface="Calibri" panose="020F0502020204030204" pitchFamily="34" charset="0"/>
                <a:sym typeface="Wingdings" panose="05000000000000000000" pitchFamily="2" charset="2"/>
              </a:rPr>
              <a:t>interessant.</a:t>
            </a:r>
          </a:p>
          <a:p>
            <a:pPr>
              <a:lnSpc>
                <a:spcPct val="80000"/>
              </a:lnSpc>
              <a:defRPr/>
            </a:pPr>
            <a:endParaRPr lang="de-DE" sz="1800" dirty="0">
              <a:cs typeface="Calibri" panose="020F0502020204030204" pitchFamily="34" charset="0"/>
            </a:endParaRPr>
          </a:p>
          <a:p>
            <a:pPr>
              <a:lnSpc>
                <a:spcPct val="80000"/>
              </a:lnSpc>
              <a:defRPr/>
            </a:pPr>
            <a:r>
              <a:rPr lang="de-DE" sz="1800" dirty="0">
                <a:cs typeface="Calibri" panose="020F0502020204030204" pitchFamily="34" charset="0"/>
              </a:rPr>
              <a:t>Hintergrund: </a:t>
            </a:r>
            <a:endParaRPr lang="de-DE" sz="1800" dirty="0" smtClean="0">
              <a:cs typeface="Calibri" panose="020F0502020204030204" pitchFamily="34" charset="0"/>
            </a:endParaRPr>
          </a:p>
          <a:p>
            <a:pPr>
              <a:lnSpc>
                <a:spcPct val="80000"/>
              </a:lnSpc>
              <a:defRPr/>
            </a:pPr>
            <a:r>
              <a:rPr lang="de-DE" sz="1800" dirty="0" smtClean="0">
                <a:cs typeface="Calibri" panose="020F0502020204030204" pitchFamily="34" charset="0"/>
              </a:rPr>
              <a:t>Der </a:t>
            </a:r>
            <a:r>
              <a:rPr lang="de-DE" sz="1800" dirty="0">
                <a:cs typeface="Calibri" panose="020F0502020204030204" pitchFamily="34" charset="0"/>
              </a:rPr>
              <a:t>durchschnittliche Wohnraum pro Person in Deutschland beträgt 42,7 </a:t>
            </a:r>
            <a:r>
              <a:rPr lang="de-DE" sz="1800" dirty="0" smtClean="0">
                <a:cs typeface="Calibri" panose="020F0502020204030204" pitchFamily="34" charset="0"/>
              </a:rPr>
              <a:t>m² </a:t>
            </a:r>
            <a:r>
              <a:rPr lang="de-DE" sz="1800" dirty="0">
                <a:cs typeface="Calibri" panose="020F0502020204030204" pitchFamily="34" charset="0"/>
              </a:rPr>
              <a:t>(laut Zensus 2011) </a:t>
            </a:r>
            <a:r>
              <a:rPr lang="de-DE" sz="1800" dirty="0" smtClean="0">
                <a:cs typeface="Calibri" panose="020F0502020204030204" pitchFamily="34" charset="0"/>
              </a:rPr>
              <a:t>bzw. 46,5 m² (laut Fortschreibung 2016) – </a:t>
            </a:r>
            <a:r>
              <a:rPr lang="de-DE" sz="1800" dirty="0">
                <a:cs typeface="Calibri" panose="020F0502020204030204" pitchFamily="34" charset="0"/>
              </a:rPr>
              <a:t>Tendenz immer noch steigend</a:t>
            </a:r>
            <a:r>
              <a:rPr lang="de-DE" sz="1800" dirty="0" smtClean="0">
                <a:cs typeface="Calibri" panose="020F0502020204030204" pitchFamily="34" charset="0"/>
              </a:rPr>
              <a:t>.</a:t>
            </a:r>
            <a:endParaRPr lang="de-DE" altLang="de-DE" sz="2400" dirty="0">
              <a:ea typeface="MS PGothic" panose="020B0600070205080204" pitchFamily="34" charset="-128"/>
              <a:cs typeface="Calibri" panose="020F0502020204030204" pitchFamily="34" charset="0"/>
            </a:endParaRPr>
          </a:p>
          <a:p>
            <a:pPr marL="342900" indent="-342900">
              <a:buSzPct val="80000"/>
              <a:buFont typeface="Wingdings" panose="05000000000000000000" pitchFamily="2" charset="2"/>
              <a:buChar char="§"/>
              <a:defRPr/>
            </a:pPr>
            <a:endParaRPr lang="de-DE" altLang="de-DE" sz="2300" dirty="0">
              <a:ea typeface="MS PGothic" panose="020B0600070205080204" pitchFamily="34" charset="-128"/>
              <a:cs typeface="Calibri" panose="020F0502020204030204" pitchFamily="34" charset="0"/>
              <a:sym typeface="Wingdings" panose="05000000000000000000" pitchFamily="2" charset="2"/>
            </a:endParaRPr>
          </a:p>
          <a:p>
            <a:pPr marL="342900" indent="-342900">
              <a:buSzPct val="80000"/>
              <a:buFont typeface="Wingdings" panose="05000000000000000000" pitchFamily="2" charset="2"/>
              <a:buChar char="§"/>
              <a:defRPr/>
            </a:pPr>
            <a:endParaRPr lang="de-DE" altLang="de-DE" sz="2300" dirty="0">
              <a:ea typeface="MS PGothic" panose="020B0600070205080204" pitchFamily="34" charset="-128"/>
              <a:cs typeface="Calibri" panose="020F0502020204030204" pitchFamily="34" charset="0"/>
              <a:sym typeface="Wingdings" panose="05000000000000000000" pitchFamily="2" charset="2"/>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2" indent="0">
              <a:buFont typeface="Wingdings" pitchFamily="2" charset="2"/>
              <a:buNone/>
              <a:defRPr/>
            </a:pPr>
            <a:endParaRPr lang="de-DE" altLang="de-DE" dirty="0">
              <a:ea typeface="MS PGothic" panose="020B0600070205080204" pitchFamily="34" charset="-128"/>
              <a:cs typeface="Calibri" panose="020F0502020204030204" pitchFamily="34" charset="0"/>
            </a:endParaRPr>
          </a:p>
          <a:p>
            <a:pPr lvl="1" indent="0">
              <a:buFont typeface="Wingdings" pitchFamily="2" charset="2"/>
              <a:buNone/>
              <a:defRPr/>
            </a:pPr>
            <a:endParaRPr lang="de-DE" altLang="de-DE" dirty="0">
              <a:ea typeface="MS PGothic" panose="020B0600070205080204" pitchFamily="34" charset="-128"/>
              <a:cs typeface="Calibri" panose="020F0502020204030204" pitchFamily="34" charset="0"/>
              <a:sym typeface="Wingdings" panose="05000000000000000000" pitchFamily="2" charset="2"/>
            </a:endParaRPr>
          </a:p>
          <a:p>
            <a:pPr marL="342900" indent="-342900">
              <a:buSzPct val="80000"/>
              <a:buFont typeface="Wingdings" panose="05000000000000000000" pitchFamily="2" charset="2"/>
              <a:buChar char="§"/>
              <a:defRPr/>
            </a:pPr>
            <a:endParaRPr lang="de-DE" altLang="de-DE" dirty="0">
              <a:ea typeface="MS PGothic" panose="020B0600070205080204" pitchFamily="34" charset="-128"/>
              <a:cs typeface="Calibri" panose="020F0502020204030204" pitchFamily="34" charset="0"/>
            </a:endParaRPr>
          </a:p>
          <a:p>
            <a:pPr marL="342900" indent="-342900">
              <a:defRPr/>
            </a:pPr>
            <a:endParaRPr lang="de-DE" altLang="de-DE" dirty="0">
              <a:ea typeface="MS PGothic" panose="020B0600070205080204" pitchFamily="34" charset="-128"/>
              <a:cs typeface="Calibri" panose="020F0502020204030204" pitchFamily="34" charset="0"/>
            </a:endParaRPr>
          </a:p>
        </p:txBody>
      </p:sp>
      <p:sp>
        <p:nvSpPr>
          <p:cNvPr id="3" name="Titel 2">
            <a:extLst>
              <a:ext uri="{FF2B5EF4-FFF2-40B4-BE49-F238E27FC236}">
                <a16:creationId xmlns:a16="http://schemas.microsoft.com/office/drawing/2014/main" xmlns="" id="{88FA7825-1B7A-4BA6-8AF2-DFB0CAD3842E}"/>
              </a:ext>
            </a:extLst>
          </p:cNvPr>
          <p:cNvSpPr>
            <a:spLocks noGrp="1"/>
          </p:cNvSpPr>
          <p:nvPr>
            <p:ph type="title"/>
          </p:nvPr>
        </p:nvSpPr>
        <p:spPr>
          <a:xfrm>
            <a:off x="827584" y="-4763"/>
            <a:ext cx="8285162" cy="1366838"/>
          </a:xfrm>
        </p:spPr>
        <p:txBody>
          <a:bodyPr/>
          <a:lstStyle/>
          <a:p>
            <a:pPr>
              <a:defRPr/>
            </a:pPr>
            <a:r>
              <a:rPr lang="de-DE" dirty="0"/>
              <a:t>Zusammenfassung Wohnungen</a:t>
            </a:r>
          </a:p>
        </p:txBody>
      </p:sp>
      <p:sp>
        <p:nvSpPr>
          <p:cNvPr id="4915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kt 6"/>
          <p:cNvGraphicFramePr>
            <a:graphicFrameLocks noChangeAspect="1"/>
          </p:cNvGraphicFramePr>
          <p:nvPr>
            <p:extLst>
              <p:ext uri="{D42A27DB-BD31-4B8C-83A1-F6EECF244321}">
                <p14:modId xmlns:p14="http://schemas.microsoft.com/office/powerpoint/2010/main" val="3966245080"/>
              </p:ext>
            </p:extLst>
          </p:nvPr>
        </p:nvGraphicFramePr>
        <p:xfrm>
          <a:off x="1692275" y="2492896"/>
          <a:ext cx="6705600" cy="3672408"/>
        </p:xfrm>
        <a:graphic>
          <a:graphicData uri="http://schemas.openxmlformats.org/presentationml/2006/ole">
            <mc:AlternateContent xmlns:mc="http://schemas.openxmlformats.org/markup-compatibility/2006">
              <mc:Choice xmlns:v="urn:schemas-microsoft-com:vml" Requires="v">
                <p:oleObj spid="_x0000_s50190" name="Chart" r:id="rId4" imgW="6712278" imgH="3853006" progId="Excel.Chart.8">
                  <p:embed/>
                </p:oleObj>
              </mc:Choice>
              <mc:Fallback>
                <p:oleObj name="Chart" r:id="rId4" imgW="6712278" imgH="3853006"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492896"/>
                        <a:ext cx="6705600" cy="3672408"/>
                      </a:xfrm>
                      <a:prstGeom prst="rect">
                        <a:avLst/>
                      </a:prstGeom>
                      <a:noFill/>
                      <a:ln>
                        <a:noFill/>
                      </a:ln>
                    </p:spPr>
                  </p:pic>
                </p:oleObj>
              </mc:Fallback>
            </mc:AlternateContent>
          </a:graphicData>
        </a:graphic>
      </p:graphicFrame>
      <p:sp>
        <p:nvSpPr>
          <p:cNvPr id="90113" name="Titel 1">
            <a:extLst>
              <a:ext uri="{FF2B5EF4-FFF2-40B4-BE49-F238E27FC236}">
                <a16:creationId xmlns:a16="http://schemas.microsoft.com/office/drawing/2014/main" xmlns="" id="{63C7EF50-664F-47B6-BCE7-04FF25B7D53B}"/>
              </a:ext>
            </a:extLst>
          </p:cNvPr>
          <p:cNvSpPr>
            <a:spLocks noGrp="1"/>
          </p:cNvSpPr>
          <p:nvPr>
            <p:ph type="title"/>
          </p:nvPr>
        </p:nvSpPr>
        <p:spPr>
          <a:xfrm>
            <a:off x="827584" y="-4763"/>
            <a:ext cx="8316000" cy="1366838"/>
          </a:xfrm>
        </p:spPr>
        <p:txBody>
          <a:bodyPr/>
          <a:lstStyle/>
          <a:p>
            <a:pPr>
              <a:defRPr/>
            </a:pPr>
            <a:r>
              <a:rPr lang="de-DE" altLang="de-DE" dirty="0" smtClean="0">
                <a:latin typeface="Calibri" charset="0"/>
              </a:rPr>
              <a:t>Wohnungsgröße im Eigentum</a:t>
            </a:r>
            <a:endParaRPr lang="de-DE" altLang="de-DE" dirty="0">
              <a:latin typeface="Calibri" charset="0"/>
            </a:endParaRPr>
          </a:p>
        </p:txBody>
      </p:sp>
      <p:sp>
        <p:nvSpPr>
          <p:cNvPr id="50180"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50181" name="Textfeld 3"/>
          <p:cNvSpPr txBox="1">
            <a:spLocks noChangeArrowheads="1"/>
          </p:cNvSpPr>
          <p:nvPr/>
        </p:nvSpPr>
        <p:spPr bwMode="auto">
          <a:xfrm>
            <a:off x="1014288" y="1340768"/>
            <a:ext cx="795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rPr>
              <a:t>Wie groß ist Ihre Wohnung / Ihr Haus heute?</a:t>
            </a:r>
          </a:p>
        </p:txBody>
      </p:sp>
      <p:sp>
        <p:nvSpPr>
          <p:cNvPr id="5" name="Text Box 5">
            <a:extLst>
              <a:ext uri="{FF2B5EF4-FFF2-40B4-BE49-F238E27FC236}">
                <a16:creationId xmlns:a16="http://schemas.microsoft.com/office/drawing/2014/main" xmlns="" id="{4D9B8BEF-DC0E-4E74-B711-4780E326F088}"/>
              </a:ext>
            </a:extLst>
          </p:cNvPr>
          <p:cNvSpPr txBox="1">
            <a:spLocks noChangeArrowheads="1"/>
          </p:cNvSpPr>
          <p:nvPr/>
        </p:nvSpPr>
        <p:spPr bwMode="auto">
          <a:xfrm>
            <a:off x="1852613" y="1844824"/>
            <a:ext cx="59753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lr>
                <a:schemeClr val="tx2"/>
              </a:buClr>
              <a:buSzPct val="75000"/>
              <a:buFont typeface="Monotype Sorts" charset="2"/>
              <a:defRPr sz="2000">
                <a:solidFill>
                  <a:schemeClr val="tx1"/>
                </a:solidFill>
                <a:latin typeface="Calibri" charset="0"/>
              </a:defRPr>
            </a:lvl1pPr>
            <a:lvl2pPr marL="742950" indent="-285750">
              <a:spcBef>
                <a:spcPct val="20000"/>
              </a:spcBef>
              <a:buClr>
                <a:schemeClr val="tx1"/>
              </a:buClr>
              <a:buSzPct val="80000"/>
              <a:buFont typeface="Wingdings" charset="2"/>
              <a:buChar char="§"/>
              <a:defRPr sz="2000">
                <a:solidFill>
                  <a:schemeClr val="tx1"/>
                </a:solidFill>
                <a:latin typeface="Calibri" charset="0"/>
              </a:defRPr>
            </a:lvl2pPr>
            <a:lvl3pPr marL="1143000" indent="-228600">
              <a:spcBef>
                <a:spcPct val="20000"/>
              </a:spcBef>
              <a:buClr>
                <a:schemeClr val="tx1"/>
              </a:buClr>
              <a:buSzPct val="80000"/>
              <a:buFont typeface="Wingdings" charset="2"/>
              <a:buChar char="ð"/>
              <a:tabLst>
                <a:tab pos="536575" algn="l"/>
              </a:tabLst>
              <a:defRPr sz="2000">
                <a:solidFill>
                  <a:schemeClr val="tx1"/>
                </a:solidFill>
                <a:latin typeface="Calibri" charset="0"/>
              </a:defRPr>
            </a:lvl3pPr>
            <a:lvl4pPr marL="1600200" indent="-228600">
              <a:spcBef>
                <a:spcPct val="20000"/>
              </a:spcBef>
              <a:buClr>
                <a:schemeClr val="tx1"/>
              </a:buClr>
              <a:buSzPct val="80000"/>
              <a:buChar char="–"/>
              <a:defRPr sz="2000">
                <a:solidFill>
                  <a:schemeClr val="tx1"/>
                </a:solidFill>
                <a:latin typeface="Calibri" charset="0"/>
              </a:defRPr>
            </a:lvl4pPr>
            <a:lvl5pPr marL="2057400" indent="-228600">
              <a:spcBef>
                <a:spcPct val="20000"/>
              </a:spcBef>
              <a:buClr>
                <a:schemeClr val="tx2"/>
              </a:buClr>
              <a:buSzPct val="80000"/>
              <a:buChar char="•"/>
              <a:defRPr sz="2000">
                <a:solidFill>
                  <a:schemeClr val="tx1"/>
                </a:solidFill>
                <a:latin typeface="Calibri" charset="0"/>
              </a:defRPr>
            </a:lvl5pPr>
            <a:lvl6pPr marL="2514600" indent="-228600" eaLnBrk="0" fontAlgn="base" hangingPunct="0">
              <a:spcBef>
                <a:spcPct val="20000"/>
              </a:spcBef>
              <a:spcAft>
                <a:spcPct val="0"/>
              </a:spcAft>
              <a:buClr>
                <a:schemeClr val="tx2"/>
              </a:buClr>
              <a:buSzPct val="80000"/>
              <a:buChar char="•"/>
              <a:defRPr sz="2000">
                <a:solidFill>
                  <a:schemeClr val="tx1"/>
                </a:solidFill>
                <a:latin typeface="Calibri" charset="0"/>
              </a:defRPr>
            </a:lvl6pPr>
            <a:lvl7pPr marL="2971800" indent="-228600" eaLnBrk="0" fontAlgn="base" hangingPunct="0">
              <a:spcBef>
                <a:spcPct val="20000"/>
              </a:spcBef>
              <a:spcAft>
                <a:spcPct val="0"/>
              </a:spcAft>
              <a:buClr>
                <a:schemeClr val="tx2"/>
              </a:buClr>
              <a:buSzPct val="80000"/>
              <a:buChar char="•"/>
              <a:defRPr sz="2000">
                <a:solidFill>
                  <a:schemeClr val="tx1"/>
                </a:solidFill>
                <a:latin typeface="Calibri" charset="0"/>
              </a:defRPr>
            </a:lvl7pPr>
            <a:lvl8pPr marL="3429000" indent="-228600" eaLnBrk="0" fontAlgn="base" hangingPunct="0">
              <a:spcBef>
                <a:spcPct val="20000"/>
              </a:spcBef>
              <a:spcAft>
                <a:spcPct val="0"/>
              </a:spcAft>
              <a:buClr>
                <a:schemeClr val="tx2"/>
              </a:buClr>
              <a:buSzPct val="80000"/>
              <a:buChar char="•"/>
              <a:defRPr sz="2000">
                <a:solidFill>
                  <a:schemeClr val="tx1"/>
                </a:solidFill>
                <a:latin typeface="Calibri" charset="0"/>
              </a:defRPr>
            </a:lvl8pPr>
            <a:lvl9pPr marL="3886200" indent="-228600" eaLnBrk="0" fontAlgn="base" hangingPunct="0">
              <a:spcBef>
                <a:spcPct val="20000"/>
              </a:spcBef>
              <a:spcAft>
                <a:spcPct val="0"/>
              </a:spcAft>
              <a:buClr>
                <a:schemeClr val="tx2"/>
              </a:buClr>
              <a:buSzPct val="80000"/>
              <a:buChar char="•"/>
              <a:defRPr sz="2000">
                <a:solidFill>
                  <a:schemeClr val="tx1"/>
                </a:solidFill>
                <a:latin typeface="Calibri" charset="0"/>
              </a:defRPr>
            </a:lvl9pPr>
          </a:lstStyle>
          <a:p>
            <a:pPr algn="ctr" eaLnBrk="1" hangingPunct="1">
              <a:spcBef>
                <a:spcPct val="0"/>
              </a:spcBef>
              <a:buClrTx/>
              <a:buSzTx/>
              <a:buFontTx/>
              <a:buNone/>
              <a:defRPr/>
            </a:pPr>
            <a:r>
              <a:rPr lang="de-DE" altLang="de-DE" b="1" dirty="0"/>
              <a:t>Wohnungs- / Hausgröße</a:t>
            </a:r>
          </a:p>
          <a:p>
            <a:pPr algn="ctr" eaLnBrk="1" hangingPunct="1">
              <a:spcBef>
                <a:spcPct val="0"/>
              </a:spcBef>
              <a:buClrTx/>
              <a:buSzTx/>
              <a:buFontTx/>
              <a:buNone/>
              <a:defRPr/>
            </a:pPr>
            <a:r>
              <a:rPr lang="de-DE" altLang="de-DE" sz="1800" b="1" dirty="0"/>
              <a:t>Prozentuale Verteilung der Angaben</a:t>
            </a:r>
          </a:p>
        </p:txBody>
      </p:sp>
      <p:sp>
        <p:nvSpPr>
          <p:cNvPr id="7" name="Rectangle 9">
            <a:extLst>
              <a:ext uri="{FF2B5EF4-FFF2-40B4-BE49-F238E27FC236}">
                <a16:creationId xmlns:a16="http://schemas.microsoft.com/office/drawing/2014/main" xmlns="" id="{5E987983-0A76-477A-A828-106AA5273210}"/>
              </a:ext>
            </a:extLst>
          </p:cNvPr>
          <p:cNvSpPr>
            <a:spLocks noChangeArrowheads="1"/>
          </p:cNvSpPr>
          <p:nvPr/>
        </p:nvSpPr>
        <p:spPr bwMode="auto">
          <a:xfrm>
            <a:off x="7516813" y="5589240"/>
            <a:ext cx="803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altLang="de-DE" sz="1200" dirty="0"/>
              <a:t>(</a:t>
            </a:r>
            <a:r>
              <a:rPr lang="de-DE" altLang="de-DE" sz="1200" dirty="0" err="1"/>
              <a:t>n</a:t>
            </a:r>
            <a:r>
              <a:rPr lang="de-DE" altLang="de-DE" sz="1200" dirty="0"/>
              <a:t> = 650)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96CD4F0B-46E9-4E50-BF82-CCE7997CF69D}"/>
              </a:ext>
            </a:extLst>
          </p:cNvPr>
          <p:cNvSpPr>
            <a:spLocks noGrp="1"/>
          </p:cNvSpPr>
          <p:nvPr>
            <p:ph type="title"/>
          </p:nvPr>
        </p:nvSpPr>
        <p:spPr>
          <a:xfrm>
            <a:off x="858838" y="-26988"/>
            <a:ext cx="8285162" cy="1366838"/>
          </a:xfrm>
        </p:spPr>
        <p:txBody>
          <a:bodyPr/>
          <a:lstStyle/>
          <a:p>
            <a:pPr>
              <a:defRPr/>
            </a:pPr>
            <a:r>
              <a:rPr lang="de-DE" dirty="0"/>
              <a:t>Wohnungsgröße</a:t>
            </a:r>
            <a:r>
              <a:rPr lang="de-DE" sz="2800" dirty="0"/>
              <a:t> </a:t>
            </a:r>
            <a:r>
              <a:rPr lang="de-DE" dirty="0"/>
              <a:t>künftig</a:t>
            </a:r>
            <a:r>
              <a:rPr lang="de-DE" sz="2800" dirty="0"/>
              <a:t> </a:t>
            </a:r>
            <a:r>
              <a:rPr lang="de-DE" dirty="0"/>
              <a:t>(</a:t>
            </a:r>
            <a:r>
              <a:rPr lang="de-DE" sz="3600" dirty="0"/>
              <a:t>Eigentum</a:t>
            </a:r>
            <a:r>
              <a:rPr lang="de-DE" dirty="0"/>
              <a:t>)</a:t>
            </a:r>
          </a:p>
        </p:txBody>
      </p:sp>
      <p:graphicFrame>
        <p:nvGraphicFramePr>
          <p:cNvPr id="51204" name="Objekt 3"/>
          <p:cNvGraphicFramePr>
            <a:graphicFrameLocks noChangeAspect="1"/>
          </p:cNvGraphicFramePr>
          <p:nvPr/>
        </p:nvGraphicFramePr>
        <p:xfrm>
          <a:off x="1116013" y="2041525"/>
          <a:ext cx="7851775" cy="4103688"/>
        </p:xfrm>
        <a:graphic>
          <a:graphicData uri="http://schemas.openxmlformats.org/presentationml/2006/ole">
            <mc:AlternateContent xmlns:mc="http://schemas.openxmlformats.org/markup-compatibility/2006">
              <mc:Choice xmlns:v="urn:schemas-microsoft-com:vml" Requires="v">
                <p:oleObj spid="_x0000_s51214" name="Worksheet" r:id="rId4" imgW="8181994" imgH="4371770" progId="Excel.Sheet.8">
                  <p:embed/>
                </p:oleObj>
              </mc:Choice>
              <mc:Fallback>
                <p:oleObj name="Worksheet" r:id="rId4" imgW="8181994" imgH="4371770" progId="Excel.Sheet.8">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041525"/>
                        <a:ext cx="78517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4">
            <a:extLst>
              <a:ext uri="{FF2B5EF4-FFF2-40B4-BE49-F238E27FC236}">
                <a16:creationId xmlns:a16="http://schemas.microsoft.com/office/drawing/2014/main" xmlns="" id="{6701198A-8DD4-4FDD-88AA-A389C035F229}"/>
              </a:ext>
            </a:extLst>
          </p:cNvPr>
          <p:cNvSpPr>
            <a:spLocks noChangeArrowheads="1"/>
          </p:cNvSpPr>
          <p:nvPr/>
        </p:nvSpPr>
        <p:spPr bwMode="auto">
          <a:xfrm>
            <a:off x="8100392" y="5689600"/>
            <a:ext cx="7413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n</a:t>
            </a:r>
            <a:r>
              <a:rPr lang="de-DE" sz="1200" dirty="0">
                <a:latin typeface="Calibri" panose="020F0502020204030204" pitchFamily="34" charset="0"/>
                <a:cs typeface="Calibri" panose="020F0502020204030204" pitchFamily="34" charset="0"/>
              </a:rPr>
              <a:t> = 659)</a:t>
            </a:r>
          </a:p>
        </p:txBody>
      </p:sp>
      <p:sp>
        <p:nvSpPr>
          <p:cNvPr id="6" name="Rectangle 9">
            <a:extLst>
              <a:ext uri="{FF2B5EF4-FFF2-40B4-BE49-F238E27FC236}">
                <a16:creationId xmlns:a16="http://schemas.microsoft.com/office/drawing/2014/main" xmlns="" id="{3FB2AAA2-0FD2-42CA-873E-3426FAEC5949}"/>
              </a:ext>
            </a:extLst>
          </p:cNvPr>
          <p:cNvSpPr>
            <a:spLocks noChangeArrowheads="1"/>
          </p:cNvSpPr>
          <p:nvPr/>
        </p:nvSpPr>
        <p:spPr bwMode="auto">
          <a:xfrm>
            <a:off x="2811463" y="1360488"/>
            <a:ext cx="3811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a:t>Prozentuale Verteilung der Antworten</a:t>
            </a:r>
          </a:p>
        </p:txBody>
      </p:sp>
      <p:sp>
        <p:nvSpPr>
          <p:cNvPr id="51207" name="Textfeld 6"/>
          <p:cNvSpPr txBox="1">
            <a:spLocks noChangeArrowheads="1"/>
          </p:cNvSpPr>
          <p:nvPr/>
        </p:nvSpPr>
        <p:spPr bwMode="auto">
          <a:xfrm>
            <a:off x="4859338" y="2984500"/>
            <a:ext cx="2571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400"/>
              <a:t>2,4</a:t>
            </a:r>
          </a:p>
        </p:txBody>
      </p:sp>
      <p:sp>
        <p:nvSpPr>
          <p:cNvPr id="51208" name="Textfeld 7"/>
          <p:cNvSpPr txBox="1">
            <a:spLocks noChangeArrowheads="1"/>
          </p:cNvSpPr>
          <p:nvPr/>
        </p:nvSpPr>
        <p:spPr bwMode="auto">
          <a:xfrm>
            <a:off x="5202238" y="2946400"/>
            <a:ext cx="401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900"/>
              <a:t>5.5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FC20E020-AB22-4E22-8810-7BE81F13EBC7}"/>
              </a:ext>
            </a:extLst>
          </p:cNvPr>
          <p:cNvSpPr>
            <a:spLocks noGrp="1"/>
          </p:cNvSpPr>
          <p:nvPr>
            <p:ph idx="1"/>
          </p:nvPr>
        </p:nvSpPr>
        <p:spPr>
          <a:xfrm>
            <a:off x="1019373" y="1362074"/>
            <a:ext cx="7585075" cy="4803229"/>
          </a:xfrm>
        </p:spPr>
        <p:txBody>
          <a:bodyPr rtlCol="0">
            <a:noAutofit/>
          </a:bodyPr>
          <a:lstStyle/>
          <a:p>
            <a:pPr>
              <a:buFont typeface="Monotype Sorts" charset="2"/>
              <a:buNone/>
              <a:defRPr/>
            </a:pPr>
            <a:r>
              <a:rPr lang="de-DE" altLang="de-DE" sz="1600" dirty="0"/>
              <a:t>Zur Strukturierung der Auswertung und der Ergebnisdarstellung wird die Fragestellung kurz vorangestellt. Die Befragung war in mehrere Themenfelder gegliedert: </a:t>
            </a:r>
          </a:p>
          <a:p>
            <a:pPr>
              <a:spcBef>
                <a:spcPts val="600"/>
              </a:spcBef>
              <a:buSzPct val="80000"/>
              <a:defRPr/>
            </a:pPr>
            <a:r>
              <a:rPr lang="de-DE" altLang="de-DE" sz="1600" b="1" dirty="0" smtClean="0"/>
              <a:t>Fragestellung </a:t>
            </a:r>
            <a:r>
              <a:rPr lang="de-DE" altLang="de-DE" sz="1600" b="1" dirty="0"/>
              <a:t>zu den übergeordneten Leitzielen:</a:t>
            </a:r>
          </a:p>
          <a:p>
            <a:pPr marL="285750" indent="-285750" eaLnBrk="1" hangingPunct="1">
              <a:spcBef>
                <a:spcPct val="0"/>
              </a:spcBef>
              <a:buClrTx/>
              <a:buSzPct val="100000"/>
              <a:buFont typeface="Arial" panose="020B0604020202020204" pitchFamily="34" charset="0"/>
              <a:buChar char="•"/>
              <a:defRPr/>
            </a:pPr>
            <a:r>
              <a:rPr lang="de-DE" altLang="de-DE" sz="1600" dirty="0"/>
              <a:t>Wie werden die Leitziele für Norderstedt hinsichtlich ihrer Wichtigkeit bewertet?</a:t>
            </a:r>
          </a:p>
          <a:p>
            <a:pPr marL="285750" indent="-285750" eaLnBrk="1" hangingPunct="1">
              <a:spcBef>
                <a:spcPct val="0"/>
              </a:spcBef>
              <a:buClrTx/>
              <a:buSzPct val="100000"/>
              <a:buFont typeface="Arial" panose="020B0604020202020204" pitchFamily="34" charset="0"/>
              <a:buChar char="•"/>
              <a:defRPr/>
            </a:pPr>
            <a:r>
              <a:rPr lang="de-DE" altLang="de-DE" sz="1600" dirty="0"/>
              <a:t>Wie ausgeprägt ist die Engagementbereitschaft für die Umsetzung dieser Leitziele? </a:t>
            </a:r>
            <a:endParaRPr lang="de-DE" altLang="de-DE" sz="1600" dirty="0">
              <a:ea typeface="MS PGothic" charset="-128"/>
            </a:endParaRPr>
          </a:p>
          <a:p>
            <a:pPr eaLnBrk="1" hangingPunct="1">
              <a:spcBef>
                <a:spcPts val="600"/>
              </a:spcBef>
              <a:buClrTx/>
              <a:buSzPct val="80000"/>
              <a:defRPr/>
            </a:pPr>
            <a:r>
              <a:rPr lang="de-DE" altLang="de-DE" sz="1600" b="1" dirty="0" smtClean="0"/>
              <a:t>Fragestellung </a:t>
            </a:r>
            <a:r>
              <a:rPr lang="de-DE" altLang="de-DE" sz="1600" b="1" dirty="0"/>
              <a:t>zu den 4 Themenfeldern </a:t>
            </a:r>
            <a:r>
              <a:rPr lang="de-DE" altLang="de-DE" sz="1600" b="1" dirty="0">
                <a:ea typeface="MS PGothic" charset="-128"/>
              </a:rPr>
              <a:t>TINK, Tauschsystem, </a:t>
            </a:r>
            <a:r>
              <a:rPr lang="de-DE" altLang="de-DE" sz="1600" b="1" dirty="0" smtClean="0">
                <a:ea typeface="MS PGothic" charset="-128"/>
              </a:rPr>
              <a:t>gemeinschaftliches Wohnen</a:t>
            </a:r>
            <a:r>
              <a:rPr lang="de-DE" altLang="de-DE" sz="1600" b="1" dirty="0">
                <a:ea typeface="MS PGothic" charset="-128"/>
              </a:rPr>
              <a:t>, Bürgerstiftung: </a:t>
            </a:r>
          </a:p>
          <a:p>
            <a:pPr marL="285750" indent="-285750" eaLnBrk="1" hangingPunct="1">
              <a:spcBef>
                <a:spcPct val="0"/>
              </a:spcBef>
              <a:buClrTx/>
              <a:buSzPct val="100000"/>
              <a:buFont typeface="Arial" panose="020B0604020202020204" pitchFamily="34" charset="0"/>
              <a:buChar char="•"/>
              <a:defRPr/>
            </a:pPr>
            <a:r>
              <a:rPr lang="de-DE" altLang="de-DE" sz="1600" dirty="0"/>
              <a:t>Wie werden die einzelnen Themen bewertet? </a:t>
            </a:r>
          </a:p>
          <a:p>
            <a:pPr marL="285750" indent="-285750" eaLnBrk="1" hangingPunct="1">
              <a:spcBef>
                <a:spcPct val="0"/>
              </a:spcBef>
              <a:buClrTx/>
              <a:buSzPct val="100000"/>
              <a:buFont typeface="Arial" panose="020B0604020202020204" pitchFamily="34" charset="0"/>
              <a:buChar char="•"/>
              <a:defRPr/>
            </a:pPr>
            <a:r>
              <a:rPr lang="de-DE" altLang="de-DE" sz="1600" dirty="0"/>
              <a:t>Wichtige Einflussfaktoren auf Nutzungs- und Engagementbereitschaft: </a:t>
            </a:r>
            <a:r>
              <a:rPr lang="de-DE" altLang="de-DE" sz="1600" dirty="0" smtClean="0"/>
              <a:t>Wie </a:t>
            </a:r>
            <a:r>
              <a:rPr lang="de-DE" altLang="de-DE" sz="1600" dirty="0"/>
              <a:t>werden Einstellungen, wahrgenommene Verhaltenskontrolle, soziale Norm bei den einzelnen Leitzielen </a:t>
            </a:r>
            <a:r>
              <a:rPr lang="de-DE" altLang="de-DE" sz="1600" dirty="0" smtClean="0"/>
              <a:t>bewertet?</a:t>
            </a:r>
            <a:endParaRPr lang="de-DE" altLang="de-DE" sz="1600" dirty="0"/>
          </a:p>
          <a:p>
            <a:pPr eaLnBrk="1" hangingPunct="1">
              <a:spcBef>
                <a:spcPts val="600"/>
              </a:spcBef>
              <a:buClrTx/>
              <a:buSzPct val="80000"/>
              <a:defRPr/>
            </a:pPr>
            <a:r>
              <a:rPr lang="de-DE" altLang="de-DE" sz="1600" b="1" dirty="0" smtClean="0">
                <a:ea typeface="MS PGothic" charset="-128"/>
              </a:rPr>
              <a:t>Fragestellungen </a:t>
            </a:r>
            <a:r>
              <a:rPr lang="de-DE" altLang="de-DE" sz="1600" b="1" dirty="0">
                <a:ea typeface="MS PGothic" charset="-128"/>
              </a:rPr>
              <a:t>zur Mobilität.:</a:t>
            </a:r>
          </a:p>
          <a:p>
            <a:pPr marL="285750" indent="-285750" eaLnBrk="1" hangingPunct="1">
              <a:spcBef>
                <a:spcPct val="0"/>
              </a:spcBef>
              <a:buClrTx/>
              <a:buSzPct val="100000"/>
              <a:buFont typeface="Arial" panose="020B0604020202020204" pitchFamily="34" charset="0"/>
              <a:buChar char="•"/>
              <a:defRPr/>
            </a:pPr>
            <a:r>
              <a:rPr lang="de-DE" altLang="de-DE" sz="1600" dirty="0"/>
              <a:t>Welche Handlungsfelder im Förderschwerpunkt Mobilität sollen gefördert werden?</a:t>
            </a:r>
          </a:p>
          <a:p>
            <a:pPr marL="285750" indent="-285750" eaLnBrk="1" hangingPunct="1">
              <a:spcBef>
                <a:spcPct val="0"/>
              </a:spcBef>
              <a:buClrTx/>
              <a:buSzPct val="100000"/>
              <a:buFont typeface="Arial" panose="020B0604020202020204" pitchFamily="34" charset="0"/>
              <a:buChar char="•"/>
              <a:defRPr/>
            </a:pPr>
            <a:r>
              <a:rPr lang="de-DE" altLang="de-DE" sz="1600" dirty="0"/>
              <a:t>Wie gestaltet sich die Mobilität im Alltag?</a:t>
            </a:r>
          </a:p>
          <a:p>
            <a:pPr eaLnBrk="1" hangingPunct="1">
              <a:spcBef>
                <a:spcPts val="600"/>
              </a:spcBef>
              <a:buClrTx/>
              <a:buSzPct val="80000"/>
              <a:defRPr/>
            </a:pPr>
            <a:r>
              <a:rPr lang="de-DE" altLang="de-DE" sz="1600" b="1" dirty="0" smtClean="0">
                <a:ea typeface="MS PGothic" charset="-128"/>
              </a:rPr>
              <a:t>Fragestellungen </a:t>
            </a:r>
            <a:r>
              <a:rPr lang="de-DE" altLang="de-DE" sz="1600" b="1" dirty="0">
                <a:ea typeface="MS PGothic" charset="-128"/>
              </a:rPr>
              <a:t>zum Thema Grünes Norderstedt</a:t>
            </a:r>
          </a:p>
          <a:p>
            <a:pPr marL="285750" indent="-285750" eaLnBrk="1" hangingPunct="1">
              <a:spcBef>
                <a:spcPct val="0"/>
              </a:spcBef>
              <a:buClrTx/>
              <a:buSzPct val="100000"/>
              <a:buFont typeface="Arial" panose="020B0604020202020204" pitchFamily="34" charset="0"/>
              <a:buChar char="•"/>
              <a:defRPr/>
            </a:pPr>
            <a:r>
              <a:rPr lang="de-DE" altLang="de-DE" sz="1600" dirty="0"/>
              <a:t>Was ist für ein grünes Norderstedt als wichtig angesehen?</a:t>
            </a:r>
          </a:p>
          <a:p>
            <a:pPr marL="285750" indent="-285750" eaLnBrk="1" hangingPunct="1">
              <a:spcBef>
                <a:spcPct val="0"/>
              </a:spcBef>
              <a:buClrTx/>
              <a:buSzPct val="100000"/>
              <a:buFont typeface="Arial" panose="020B0604020202020204" pitchFamily="34" charset="0"/>
              <a:buChar char="•"/>
              <a:defRPr/>
            </a:pPr>
            <a:r>
              <a:rPr lang="de-DE" altLang="de-DE" sz="1600" dirty="0"/>
              <a:t>Wie wird die Nutzung / Renaturierung von Wasserflächen </a:t>
            </a:r>
            <a:r>
              <a:rPr lang="de-DE" altLang="de-DE" sz="1600" dirty="0" smtClean="0"/>
              <a:t>bewertet?</a:t>
            </a:r>
            <a:endParaRPr lang="de-DE" altLang="de-DE" sz="1600" dirty="0"/>
          </a:p>
          <a:p>
            <a:pPr marL="285750" indent="-285750" eaLnBrk="1" hangingPunct="1">
              <a:spcBef>
                <a:spcPct val="0"/>
              </a:spcBef>
              <a:buClrTx/>
              <a:buSzPct val="100000"/>
              <a:buFont typeface="Arial" panose="020B0604020202020204" pitchFamily="34" charset="0"/>
              <a:buChar char="•"/>
              <a:defRPr/>
            </a:pPr>
            <a:r>
              <a:rPr lang="de-DE" altLang="de-DE" sz="1600" dirty="0"/>
              <a:t>Welche Meinung haben die Befragten zur Grauwassernutzung?</a:t>
            </a:r>
          </a:p>
          <a:p>
            <a:pPr marL="457200" indent="-457200" eaLnBrk="1" hangingPunct="1">
              <a:spcBef>
                <a:spcPct val="0"/>
              </a:spcBef>
              <a:buClrTx/>
              <a:buSzTx/>
              <a:buFont typeface="+mj-lt"/>
              <a:buAutoNum type="arabicPeriod" startAt="3"/>
              <a:defRPr/>
            </a:pPr>
            <a:endParaRPr lang="de-DE" altLang="de-DE" sz="1600" dirty="0"/>
          </a:p>
          <a:p>
            <a:pPr marL="342900" indent="-342900">
              <a:buFont typeface="Arial" charset="0"/>
              <a:buChar char="•"/>
              <a:defRPr/>
            </a:pPr>
            <a:endParaRPr lang="de-DE" altLang="de-DE" sz="1600" dirty="0"/>
          </a:p>
          <a:p>
            <a:pPr marL="457200" indent="-457200">
              <a:buFont typeface="+mj-lt"/>
              <a:buAutoNum type="arabicPeriod" startAt="2"/>
              <a:defRPr/>
            </a:pPr>
            <a:endParaRPr lang="de-DE" altLang="de-DE" sz="1600" dirty="0"/>
          </a:p>
          <a:p>
            <a:pPr>
              <a:buFont typeface="Monotype Sorts" charset="2"/>
              <a:buNone/>
              <a:defRPr/>
            </a:pPr>
            <a:endParaRPr lang="de-DE" altLang="de-DE" sz="1600" dirty="0"/>
          </a:p>
          <a:p>
            <a:pPr marL="457200" indent="-457200">
              <a:buFont typeface="Monotype Sorts" charset="2"/>
              <a:buAutoNum type="arabicPeriod"/>
              <a:defRPr/>
            </a:pPr>
            <a:endParaRPr lang="de-DE" altLang="de-DE" sz="1600" dirty="0"/>
          </a:p>
          <a:p>
            <a:pPr marL="457200" indent="-457200">
              <a:buFont typeface="Monotype Sorts" charset="2"/>
              <a:buAutoNum type="arabicPeriod"/>
              <a:defRPr/>
            </a:pPr>
            <a:endParaRPr lang="de-DE" altLang="de-DE" sz="1600" dirty="0"/>
          </a:p>
          <a:p>
            <a:pPr>
              <a:buFont typeface="Monotype Sorts" charset="2"/>
              <a:buNone/>
              <a:defRPr/>
            </a:pPr>
            <a:endParaRPr lang="de-DE" sz="1600" dirty="0"/>
          </a:p>
        </p:txBody>
      </p:sp>
      <p:sp>
        <p:nvSpPr>
          <p:cNvPr id="3" name="Titel 2">
            <a:extLst>
              <a:ext uri="{FF2B5EF4-FFF2-40B4-BE49-F238E27FC236}">
                <a16:creationId xmlns:a16="http://schemas.microsoft.com/office/drawing/2014/main" xmlns="" id="{D6D8A2EC-7CE9-4DD2-8C5C-A1DB086D9D9A}"/>
              </a:ext>
            </a:extLst>
          </p:cNvPr>
          <p:cNvSpPr>
            <a:spLocks noGrp="1"/>
          </p:cNvSpPr>
          <p:nvPr>
            <p:ph type="title"/>
          </p:nvPr>
        </p:nvSpPr>
        <p:spPr>
          <a:xfrm>
            <a:off x="827584" y="-4763"/>
            <a:ext cx="8285162" cy="1366838"/>
          </a:xfrm>
        </p:spPr>
        <p:txBody>
          <a:bodyPr/>
          <a:lstStyle/>
          <a:p>
            <a:pPr>
              <a:defRPr/>
            </a:pPr>
            <a:r>
              <a:rPr lang="de-DE" dirty="0"/>
              <a:t>Aufgaben- und Fragestellungen</a:t>
            </a:r>
          </a:p>
        </p:txBody>
      </p:sp>
      <p:sp>
        <p:nvSpPr>
          <p:cNvPr id="1536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kt 6"/>
          <p:cNvGraphicFramePr>
            <a:graphicFrameLocks noChangeAspect="1"/>
          </p:cNvGraphicFramePr>
          <p:nvPr>
            <p:extLst>
              <p:ext uri="{D42A27DB-BD31-4B8C-83A1-F6EECF244321}">
                <p14:modId xmlns:p14="http://schemas.microsoft.com/office/powerpoint/2010/main" val="211975073"/>
              </p:ext>
            </p:extLst>
          </p:nvPr>
        </p:nvGraphicFramePr>
        <p:xfrm>
          <a:off x="1535113" y="2564904"/>
          <a:ext cx="6705600" cy="3744416"/>
        </p:xfrm>
        <a:graphic>
          <a:graphicData uri="http://schemas.openxmlformats.org/presentationml/2006/ole">
            <mc:AlternateContent xmlns:mc="http://schemas.openxmlformats.org/markup-compatibility/2006">
              <mc:Choice xmlns:v="urn:schemas-microsoft-com:vml" Requires="v">
                <p:oleObj spid="_x0000_s52241" name="Chart" r:id="rId4" imgW="6712278" imgH="3853006" progId="Excel.Chart.8">
                  <p:embed/>
                </p:oleObj>
              </mc:Choice>
              <mc:Fallback>
                <p:oleObj name="Chart" r:id="rId4" imgW="6712278" imgH="3853006"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2564904"/>
                        <a:ext cx="6705600" cy="3744416"/>
                      </a:xfrm>
                      <a:prstGeom prst="rect">
                        <a:avLst/>
                      </a:prstGeom>
                      <a:noFill/>
                      <a:ln>
                        <a:noFill/>
                      </a:ln>
                    </p:spPr>
                  </p:pic>
                </p:oleObj>
              </mc:Fallback>
            </mc:AlternateContent>
          </a:graphicData>
        </a:graphic>
      </p:graphicFrame>
      <p:sp>
        <p:nvSpPr>
          <p:cNvPr id="86017" name="Titel 1">
            <a:extLst>
              <a:ext uri="{FF2B5EF4-FFF2-40B4-BE49-F238E27FC236}">
                <a16:creationId xmlns:a16="http://schemas.microsoft.com/office/drawing/2014/main" xmlns="" id="{502BAD83-66CE-4E74-B3E1-05B0D4D2E99A}"/>
              </a:ext>
            </a:extLst>
          </p:cNvPr>
          <p:cNvSpPr>
            <a:spLocks noGrp="1"/>
          </p:cNvSpPr>
          <p:nvPr>
            <p:ph type="title"/>
          </p:nvPr>
        </p:nvSpPr>
        <p:spPr>
          <a:xfrm>
            <a:off x="827584" y="-4763"/>
            <a:ext cx="8316000" cy="1366838"/>
          </a:xfrm>
        </p:spPr>
        <p:txBody>
          <a:bodyPr/>
          <a:lstStyle/>
          <a:p>
            <a:pPr>
              <a:defRPr/>
            </a:pPr>
            <a:r>
              <a:rPr lang="de-DE" altLang="de-DE" dirty="0" smtClean="0">
                <a:latin typeface="Calibri" charset="0"/>
              </a:rPr>
              <a:t>Wohnungsgröße künftig (Miete/1) </a:t>
            </a:r>
            <a:endParaRPr lang="de-DE" altLang="de-DE" dirty="0">
              <a:latin typeface="Calibri" charset="0"/>
            </a:endParaRPr>
          </a:p>
        </p:txBody>
      </p:sp>
      <p:sp>
        <p:nvSpPr>
          <p:cNvPr id="52228"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52229" name="Textfeld 3"/>
          <p:cNvSpPr txBox="1">
            <a:spLocks noChangeArrowheads="1"/>
          </p:cNvSpPr>
          <p:nvPr/>
        </p:nvSpPr>
        <p:spPr bwMode="auto">
          <a:xfrm>
            <a:off x="1014288" y="1268760"/>
            <a:ext cx="795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rPr>
              <a:t>Gesetzt den Fall, die durchschnittliche Warmmiete würde demnächst bei 12 € pro Quadratmeter (m²) liegen. Für welche Wohnungsgröße würden Sie sich dann in Zukunft entscheiden?</a:t>
            </a:r>
          </a:p>
        </p:txBody>
      </p:sp>
      <p:sp>
        <p:nvSpPr>
          <p:cNvPr id="7" name="Rectangle 8">
            <a:extLst>
              <a:ext uri="{FF2B5EF4-FFF2-40B4-BE49-F238E27FC236}">
                <a16:creationId xmlns:a16="http://schemas.microsoft.com/office/drawing/2014/main" xmlns="" id="{1DC1A897-A966-42F8-94FC-8FD05C053B10}"/>
              </a:ext>
            </a:extLst>
          </p:cNvPr>
          <p:cNvSpPr>
            <a:spLocks noChangeArrowheads="1"/>
          </p:cNvSpPr>
          <p:nvPr/>
        </p:nvSpPr>
        <p:spPr bwMode="auto">
          <a:xfrm>
            <a:off x="7142163" y="5661248"/>
            <a:ext cx="803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altLang="de-DE" sz="1200" dirty="0"/>
              <a:t>(</a:t>
            </a:r>
            <a:r>
              <a:rPr lang="de-DE" altLang="de-DE" sz="1200" dirty="0" err="1"/>
              <a:t>n</a:t>
            </a:r>
            <a:r>
              <a:rPr lang="de-DE" altLang="de-DE" sz="1200" dirty="0"/>
              <a:t> = 417)</a:t>
            </a:r>
          </a:p>
        </p:txBody>
      </p:sp>
      <p:sp>
        <p:nvSpPr>
          <p:cNvPr id="8" name="Ellipse 2"/>
          <p:cNvSpPr>
            <a:spLocks noChangeArrowheads="1"/>
          </p:cNvSpPr>
          <p:nvPr/>
        </p:nvSpPr>
        <p:spPr bwMode="auto">
          <a:xfrm>
            <a:off x="3348038" y="2819276"/>
            <a:ext cx="504825" cy="396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9" name="Ellipse 2"/>
          <p:cNvSpPr>
            <a:spLocks noChangeArrowheads="1"/>
          </p:cNvSpPr>
          <p:nvPr/>
        </p:nvSpPr>
        <p:spPr bwMode="auto">
          <a:xfrm>
            <a:off x="3738562" y="3284984"/>
            <a:ext cx="540000" cy="432000"/>
          </a:xfrm>
          <a:prstGeom prst="ellipse">
            <a:avLst/>
          </a:prstGeom>
          <a:solidFill>
            <a:srgbClr val="92D050">
              <a:alpha val="25098"/>
            </a:srgbClr>
          </a:solidFill>
          <a:ln w="31750" cap="rnd">
            <a:solidFill>
              <a:srgbClr val="008000"/>
            </a:solidFill>
            <a:round/>
            <a:headEnd/>
            <a:tailEnd/>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endParaRPr lang="de-DE" altLang="de-DE" sz="2000"/>
          </a:p>
        </p:txBody>
      </p:sp>
      <p:sp>
        <p:nvSpPr>
          <p:cNvPr id="10" name="Rectangle 9">
            <a:extLst>
              <a:ext uri="{FF2B5EF4-FFF2-40B4-BE49-F238E27FC236}">
                <a16:creationId xmlns:a16="http://schemas.microsoft.com/office/drawing/2014/main" xmlns="" id="{5CAA80E1-2C9C-4F22-8625-CB92B5CF209A}"/>
              </a:ext>
            </a:extLst>
          </p:cNvPr>
          <p:cNvSpPr>
            <a:spLocks noChangeArrowheads="1"/>
          </p:cNvSpPr>
          <p:nvPr/>
        </p:nvSpPr>
        <p:spPr bwMode="auto">
          <a:xfrm>
            <a:off x="2987824" y="2276872"/>
            <a:ext cx="4464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dirty="0"/>
              <a:t>Prozentuale Verteilung der Antworten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el 1">
            <a:extLst>
              <a:ext uri="{FF2B5EF4-FFF2-40B4-BE49-F238E27FC236}">
                <a16:creationId xmlns:a16="http://schemas.microsoft.com/office/drawing/2014/main" xmlns="" id="{4FD60216-559D-4F35-998D-729DF4CF0928}"/>
              </a:ext>
            </a:extLst>
          </p:cNvPr>
          <p:cNvSpPr>
            <a:spLocks noGrp="1"/>
          </p:cNvSpPr>
          <p:nvPr>
            <p:ph type="title"/>
          </p:nvPr>
        </p:nvSpPr>
        <p:spPr>
          <a:xfrm>
            <a:off x="827584" y="-4763"/>
            <a:ext cx="8316000" cy="1366838"/>
          </a:xfrm>
        </p:spPr>
        <p:txBody>
          <a:bodyPr/>
          <a:lstStyle/>
          <a:p>
            <a:pPr>
              <a:defRPr/>
            </a:pPr>
            <a:r>
              <a:rPr lang="de-DE" altLang="de-DE" dirty="0" smtClean="0">
                <a:latin typeface="Calibri" charset="0"/>
              </a:rPr>
              <a:t>Wohnungsgröße künftig (Miete/2) </a:t>
            </a:r>
            <a:endParaRPr lang="de-DE" altLang="de-DE" dirty="0">
              <a:latin typeface="Calibri" charset="0"/>
            </a:endParaRPr>
          </a:p>
        </p:txBody>
      </p:sp>
      <p:sp>
        <p:nvSpPr>
          <p:cNvPr id="53251"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7" name="Rectangle 8">
            <a:extLst>
              <a:ext uri="{FF2B5EF4-FFF2-40B4-BE49-F238E27FC236}">
                <a16:creationId xmlns:a16="http://schemas.microsoft.com/office/drawing/2014/main" xmlns="" id="{BCB29B32-BDAA-4376-A8F4-12CC0720C041}"/>
              </a:ext>
            </a:extLst>
          </p:cNvPr>
          <p:cNvSpPr>
            <a:spLocks noChangeArrowheads="1"/>
          </p:cNvSpPr>
          <p:nvPr/>
        </p:nvSpPr>
        <p:spPr bwMode="auto">
          <a:xfrm>
            <a:off x="7092950" y="6523038"/>
            <a:ext cx="803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altLang="de-DE" sz="1200" dirty="0"/>
              <a:t>(</a:t>
            </a:r>
            <a:r>
              <a:rPr lang="de-DE" altLang="de-DE" sz="1200" dirty="0" err="1"/>
              <a:t>n</a:t>
            </a:r>
            <a:r>
              <a:rPr lang="de-DE" altLang="de-DE" sz="1200" dirty="0"/>
              <a:t> = 417)</a:t>
            </a:r>
          </a:p>
        </p:txBody>
      </p:sp>
      <p:graphicFrame>
        <p:nvGraphicFramePr>
          <p:cNvPr id="15" name="Diagramm 14">
            <a:extLst>
              <a:ext uri="{FF2B5EF4-FFF2-40B4-BE49-F238E27FC236}">
                <a16:creationId xmlns:a16="http://schemas.microsoft.com/office/drawing/2014/main" xmlns="" id="{E5217CD0-7203-46D0-A484-0AC97423C483}"/>
              </a:ext>
            </a:extLst>
          </p:cNvPr>
          <p:cNvGraphicFramePr>
            <a:graphicFrameLocks noGrp="1"/>
          </p:cNvGraphicFramePr>
          <p:nvPr>
            <p:extLst>
              <p:ext uri="{D42A27DB-BD31-4B8C-83A1-F6EECF244321}">
                <p14:modId xmlns:p14="http://schemas.microsoft.com/office/powerpoint/2010/main" val="3050643126"/>
              </p:ext>
            </p:extLst>
          </p:nvPr>
        </p:nvGraphicFramePr>
        <p:xfrm>
          <a:off x="1331640" y="2715593"/>
          <a:ext cx="7446541" cy="353540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9">
            <a:extLst>
              <a:ext uri="{FF2B5EF4-FFF2-40B4-BE49-F238E27FC236}">
                <a16:creationId xmlns:a16="http://schemas.microsoft.com/office/drawing/2014/main" xmlns="" id="{F0AF1464-BC29-4323-B558-44E45B6982F9}"/>
              </a:ext>
            </a:extLst>
          </p:cNvPr>
          <p:cNvSpPr>
            <a:spLocks noChangeArrowheads="1"/>
          </p:cNvSpPr>
          <p:nvPr/>
        </p:nvSpPr>
        <p:spPr bwMode="auto">
          <a:xfrm>
            <a:off x="3059832" y="2348880"/>
            <a:ext cx="496855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dirty="0"/>
              <a:t>Prozentuale Verteilung der Antworten</a:t>
            </a:r>
          </a:p>
        </p:txBody>
      </p:sp>
      <p:sp>
        <p:nvSpPr>
          <p:cNvPr id="9" name="Textfeld 3"/>
          <p:cNvSpPr txBox="1">
            <a:spLocks noChangeArrowheads="1"/>
          </p:cNvSpPr>
          <p:nvPr/>
        </p:nvSpPr>
        <p:spPr bwMode="auto">
          <a:xfrm>
            <a:off x="1014288" y="1268760"/>
            <a:ext cx="795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rPr>
              <a:t>Gesetzt den Fall, die durchschnittliche Warmmiete würde demnächst bei 12 </a:t>
            </a:r>
            <a:r>
              <a:rPr lang="de-DE" altLang="de-DE" sz="2000" dirty="0">
                <a:latin typeface="Calibri" panose="020F0502020204030204" pitchFamily="34" charset="0"/>
                <a:cs typeface="Arial" pitchFamily="34" charset="0"/>
              </a:rPr>
              <a:t>€ pro Quadratmeter (</a:t>
            </a:r>
            <a:r>
              <a:rPr lang="de-DE" altLang="de-DE" sz="2000" dirty="0" smtClean="0">
                <a:latin typeface="Calibri" panose="020F0502020204030204" pitchFamily="34" charset="0"/>
                <a:cs typeface="Arial" pitchFamily="34" charset="0"/>
              </a:rPr>
              <a:t>m</a:t>
            </a:r>
            <a:r>
              <a:rPr lang="de-DE" altLang="de-DE" sz="2000" dirty="0" smtClean="0">
                <a:latin typeface="Calibri" panose="020F0502020204030204" pitchFamily="34" charset="0"/>
                <a:ea typeface="Arial Unicode MS" pitchFamily="34" charset="-128"/>
                <a:cs typeface="Arial Unicode MS" pitchFamily="34" charset="-128"/>
              </a:rPr>
              <a:t>²</a:t>
            </a:r>
            <a:r>
              <a:rPr lang="de-DE" altLang="de-DE" sz="2000" dirty="0" smtClean="0">
                <a:latin typeface="Calibri" panose="020F0502020204030204" pitchFamily="34" charset="0"/>
                <a:cs typeface="Arial" pitchFamily="34" charset="0"/>
              </a:rPr>
              <a:t>) </a:t>
            </a:r>
            <a:r>
              <a:rPr lang="de-DE" altLang="de-DE" sz="2000" dirty="0">
                <a:latin typeface="Calibri" panose="020F0502020204030204" pitchFamily="34" charset="0"/>
                <a:cs typeface="Arial" pitchFamily="34" charset="0"/>
              </a:rPr>
              <a:t>liegen. Für welche Wohnungsgröße würden Sie sich dann in Zukunft </a:t>
            </a:r>
            <a:r>
              <a:rPr lang="de-DE" altLang="de-DE" sz="2000" dirty="0" smtClean="0">
                <a:latin typeface="Calibri" panose="020F0502020204030204" pitchFamily="34" charset="0"/>
                <a:cs typeface="Arial" pitchFamily="34" charset="0"/>
              </a:rPr>
              <a:t>entscheiden?</a:t>
            </a:r>
            <a:endParaRPr lang="de-DE" altLang="de-DE" sz="2000" dirty="0">
              <a:latin typeface="Calibri" panose="020F05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kt 4"/>
          <p:cNvGraphicFramePr>
            <a:graphicFrameLocks noChangeAspect="1"/>
          </p:cNvGraphicFramePr>
          <p:nvPr>
            <p:extLst>
              <p:ext uri="{D42A27DB-BD31-4B8C-83A1-F6EECF244321}">
                <p14:modId xmlns:p14="http://schemas.microsoft.com/office/powerpoint/2010/main" val="3508237717"/>
              </p:ext>
            </p:extLst>
          </p:nvPr>
        </p:nvGraphicFramePr>
        <p:xfrm>
          <a:off x="1296715" y="2708920"/>
          <a:ext cx="7318375" cy="3382963"/>
        </p:xfrm>
        <a:graphic>
          <a:graphicData uri="http://schemas.openxmlformats.org/presentationml/2006/ole">
            <mc:AlternateContent xmlns:mc="http://schemas.openxmlformats.org/markup-compatibility/2006">
              <mc:Choice xmlns:v="urn:schemas-microsoft-com:vml" Requires="v">
                <p:oleObj spid="_x0000_s54286" name="Chart" r:id="rId4" imgW="7321931" imgH="3389670" progId="Excel.Chart.8">
                  <p:embed/>
                </p:oleObj>
              </mc:Choice>
              <mc:Fallback>
                <p:oleObj name="Chart" r:id="rId4" imgW="7321931" imgH="3389670" progId="Excel.Chart.8">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715" y="2708920"/>
                        <a:ext cx="73183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5" name="Titel 1">
            <a:extLst>
              <a:ext uri="{FF2B5EF4-FFF2-40B4-BE49-F238E27FC236}">
                <a16:creationId xmlns:a16="http://schemas.microsoft.com/office/drawing/2014/main" xmlns="" id="{B24315CE-F745-4907-AB08-546C05534B5C}"/>
              </a:ext>
            </a:extLst>
          </p:cNvPr>
          <p:cNvSpPr>
            <a:spLocks noGrp="1"/>
          </p:cNvSpPr>
          <p:nvPr>
            <p:ph type="title"/>
          </p:nvPr>
        </p:nvSpPr>
        <p:spPr>
          <a:xfrm>
            <a:off x="827584" y="-27384"/>
            <a:ext cx="8316000" cy="1366838"/>
          </a:xfrm>
        </p:spPr>
        <p:txBody>
          <a:bodyPr/>
          <a:lstStyle/>
          <a:p>
            <a:pPr>
              <a:defRPr/>
            </a:pPr>
            <a:r>
              <a:rPr lang="de-DE" altLang="de-DE" dirty="0" smtClean="0">
                <a:latin typeface="Calibri" charset="0"/>
              </a:rPr>
              <a:t>Personenzahl </a:t>
            </a:r>
            <a:r>
              <a:rPr lang="de-DE" altLang="de-DE" dirty="0">
                <a:latin typeface="Calibri" charset="0"/>
              </a:rPr>
              <a:t>in </a:t>
            </a:r>
            <a:r>
              <a:rPr lang="de-DE" altLang="de-DE" dirty="0" smtClean="0">
                <a:latin typeface="Calibri" charset="0"/>
              </a:rPr>
              <a:t>Mietwohnungen/1</a:t>
            </a:r>
            <a:endParaRPr lang="de-DE" altLang="de-DE" dirty="0">
              <a:latin typeface="Calibri" charset="0"/>
            </a:endParaRPr>
          </a:p>
        </p:txBody>
      </p:sp>
      <p:sp>
        <p:nvSpPr>
          <p:cNvPr id="54276" name="Fußzeilenplatzhalt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54277" name="Textfeld 3"/>
          <p:cNvSpPr txBox="1">
            <a:spLocks noChangeArrowheads="1"/>
          </p:cNvSpPr>
          <p:nvPr/>
        </p:nvSpPr>
        <p:spPr bwMode="auto">
          <a:xfrm>
            <a:off x="1014288" y="1362075"/>
            <a:ext cx="795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cs typeface="Arial" pitchFamily="34" charset="0"/>
              </a:rPr>
              <a:t>Ich lebe dann in einem Haushalt mit insgesamt ___Person/-en (mich eingeschlossen)?</a:t>
            </a:r>
          </a:p>
        </p:txBody>
      </p:sp>
      <p:sp>
        <p:nvSpPr>
          <p:cNvPr id="5" name="Text Box 5">
            <a:extLst>
              <a:ext uri="{FF2B5EF4-FFF2-40B4-BE49-F238E27FC236}">
                <a16:creationId xmlns:a16="http://schemas.microsoft.com/office/drawing/2014/main" xmlns="" id="{C87CF927-CFF0-4713-B146-5C5BA65DBCAA}"/>
              </a:ext>
            </a:extLst>
          </p:cNvPr>
          <p:cNvSpPr txBox="1">
            <a:spLocks noChangeArrowheads="1"/>
          </p:cNvSpPr>
          <p:nvPr/>
        </p:nvSpPr>
        <p:spPr bwMode="auto">
          <a:xfrm>
            <a:off x="1690885" y="2132856"/>
            <a:ext cx="6913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r>
              <a:rPr lang="de-DE" altLang="de-DE" sz="2000" b="1" dirty="0">
                <a:latin typeface="Calibri" charset="0"/>
              </a:rPr>
              <a:t>Zukünftige Wohnungsgröße und Personenzahl</a:t>
            </a:r>
          </a:p>
          <a:p>
            <a:pPr algn="ctr" eaLnBrk="1" hangingPunct="1">
              <a:defRPr/>
            </a:pPr>
            <a:r>
              <a:rPr lang="de-DE" altLang="de-DE" sz="2000" b="1" dirty="0">
                <a:latin typeface="Calibri" charset="0"/>
              </a:rPr>
              <a:t>Mittelwerte</a:t>
            </a:r>
          </a:p>
        </p:txBody>
      </p:sp>
      <p:sp>
        <p:nvSpPr>
          <p:cNvPr id="7" name="Rectangle 9">
            <a:extLst>
              <a:ext uri="{FF2B5EF4-FFF2-40B4-BE49-F238E27FC236}">
                <a16:creationId xmlns:a16="http://schemas.microsoft.com/office/drawing/2014/main" xmlns="" id="{2C9954CB-A868-4D8E-9B3E-4D0302CCC26E}"/>
              </a:ext>
            </a:extLst>
          </p:cNvPr>
          <p:cNvSpPr>
            <a:spLocks noChangeArrowheads="1"/>
          </p:cNvSpPr>
          <p:nvPr/>
        </p:nvSpPr>
        <p:spPr bwMode="auto">
          <a:xfrm>
            <a:off x="7783513" y="6021388"/>
            <a:ext cx="796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altLang="de-DE" sz="1200" dirty="0"/>
              <a:t>(n = 369)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15A912E3-2CB5-403B-8596-658F52174C3B}"/>
              </a:ext>
            </a:extLst>
          </p:cNvPr>
          <p:cNvSpPr>
            <a:spLocks noGrp="1"/>
          </p:cNvSpPr>
          <p:nvPr>
            <p:ph type="title"/>
          </p:nvPr>
        </p:nvSpPr>
        <p:spPr>
          <a:xfrm>
            <a:off x="827584" y="-26988"/>
            <a:ext cx="8316000" cy="1366838"/>
          </a:xfrm>
        </p:spPr>
        <p:txBody>
          <a:bodyPr/>
          <a:lstStyle/>
          <a:p>
            <a:pPr>
              <a:defRPr/>
            </a:pPr>
            <a:r>
              <a:rPr lang="de-DE" altLang="de-DE" dirty="0"/>
              <a:t>Personenzahl in </a:t>
            </a:r>
            <a:r>
              <a:rPr lang="de-DE" altLang="de-DE" dirty="0" smtClean="0"/>
              <a:t>Mietwohnungen/2</a:t>
            </a:r>
            <a:endParaRPr lang="de-DE" dirty="0"/>
          </a:p>
        </p:txBody>
      </p:sp>
      <p:sp>
        <p:nvSpPr>
          <p:cNvPr id="55300" name="Textfeld 3"/>
          <p:cNvSpPr txBox="1">
            <a:spLocks noChangeArrowheads="1"/>
          </p:cNvSpPr>
          <p:nvPr/>
        </p:nvSpPr>
        <p:spPr bwMode="auto">
          <a:xfrm>
            <a:off x="1043608" y="1268760"/>
            <a:ext cx="795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de-DE" altLang="de-DE" sz="2000" dirty="0">
                <a:latin typeface="Calibri" panose="020F0502020204030204" pitchFamily="34" charset="0"/>
                <a:cs typeface="Arial" pitchFamily="34" charset="0"/>
              </a:rPr>
              <a:t>Ich lebe dann in einem Haushalt mit insgesamt ___Person/-en (mich eingeschlossen)?</a:t>
            </a:r>
          </a:p>
        </p:txBody>
      </p:sp>
      <p:sp>
        <p:nvSpPr>
          <p:cNvPr id="57349" name="Text Box 4">
            <a:extLst>
              <a:ext uri="{FF2B5EF4-FFF2-40B4-BE49-F238E27FC236}">
                <a16:creationId xmlns:a16="http://schemas.microsoft.com/office/drawing/2014/main" xmlns="" id="{EEFBD3FF-6919-4F51-ADCD-CD2B74D6E56A}"/>
              </a:ext>
            </a:extLst>
          </p:cNvPr>
          <p:cNvSpPr txBox="1">
            <a:spLocks noChangeArrowheads="1"/>
          </p:cNvSpPr>
          <p:nvPr/>
        </p:nvSpPr>
        <p:spPr bwMode="auto">
          <a:xfrm>
            <a:off x="2700784" y="2132856"/>
            <a:ext cx="63357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defRPr/>
            </a:pPr>
            <a:r>
              <a:rPr lang="de-DE" altLang="de-DE" sz="2000" b="1" dirty="0">
                <a:latin typeface="Calibri" charset="0"/>
              </a:rPr>
              <a:t>Personenzahl je Wohnung - abhängig von der Größe</a:t>
            </a:r>
          </a:p>
        </p:txBody>
      </p:sp>
      <p:graphicFrame>
        <p:nvGraphicFramePr>
          <p:cNvPr id="7" name="Diagramm 6">
            <a:extLst>
              <a:ext uri="{FF2B5EF4-FFF2-40B4-BE49-F238E27FC236}">
                <a16:creationId xmlns:a16="http://schemas.microsoft.com/office/drawing/2014/main" xmlns="" id="{E7169795-968E-4B1D-85CF-D06C34AB67D4}"/>
              </a:ext>
            </a:extLst>
          </p:cNvPr>
          <p:cNvGraphicFramePr>
            <a:graphicFrameLocks noGrp="1"/>
          </p:cNvGraphicFramePr>
          <p:nvPr>
            <p:extLst>
              <p:ext uri="{D42A27DB-BD31-4B8C-83A1-F6EECF244321}">
                <p14:modId xmlns:p14="http://schemas.microsoft.com/office/powerpoint/2010/main" val="1812597835"/>
              </p:ext>
            </p:extLst>
          </p:nvPr>
        </p:nvGraphicFramePr>
        <p:xfrm>
          <a:off x="729030" y="2492896"/>
          <a:ext cx="8108583" cy="3802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ctrTitle"/>
          </p:nvPr>
        </p:nvSpPr>
        <p:spPr>
          <a:xfrm>
            <a:off x="832048" y="2060848"/>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t>7 Wasser in der Stadt</a:t>
            </a:r>
          </a:p>
        </p:txBody>
      </p:sp>
      <p:sp>
        <p:nvSpPr>
          <p:cNvPr id="30723" name="Untertitel 2"/>
          <p:cNvSpPr>
            <a:spLocks noGrp="1"/>
          </p:cNvSpPr>
          <p:nvPr>
            <p:ph type="subTitle" idx="1"/>
          </p:nvPr>
        </p:nvSpPr>
        <p:spPr>
          <a:xfrm>
            <a:off x="1013792" y="3692624"/>
            <a:ext cx="7086600" cy="1752600"/>
          </a:xfrm>
        </p:spPr>
        <p:txBody>
          <a:bodyPr/>
          <a:lstStyle/>
          <a:p>
            <a:pPr marL="542925" indent="-542925">
              <a:spcBef>
                <a:spcPct val="0"/>
              </a:spcBef>
              <a:buClrTx/>
              <a:buSzTx/>
            </a:pPr>
            <a:r>
              <a:rPr lang="de-DE" altLang="de-DE" dirty="0" smtClean="0"/>
              <a:t>7.1 	Oberflächenwasser</a:t>
            </a:r>
          </a:p>
          <a:p>
            <a:pPr marL="542925" indent="-542925">
              <a:spcBef>
                <a:spcPct val="0"/>
              </a:spcBef>
              <a:buClrTx/>
              <a:buSzTx/>
            </a:pPr>
            <a:r>
              <a:rPr lang="de-DE" altLang="de-DE" dirty="0"/>
              <a:t>7</a:t>
            </a:r>
            <a:r>
              <a:rPr lang="de-DE" altLang="de-DE" dirty="0" smtClean="0"/>
              <a:t>.2	Grauwasser</a:t>
            </a:r>
            <a:endParaRPr lang="de-DE" altLang="de-DE" dirty="0"/>
          </a:p>
          <a:p>
            <a:endParaRPr lang="de-DE" altLang="de-DE" dirty="0" smtClean="0"/>
          </a:p>
        </p:txBody>
      </p:sp>
      <p:sp>
        <p:nvSpPr>
          <p:cNvPr id="3072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extLst>
      <p:ext uri="{BB962C8B-B14F-4D97-AF65-F5344CB8AC3E}">
        <p14:creationId xmlns:p14="http://schemas.microsoft.com/office/powerpoint/2010/main" val="1211489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516FBC61-F9B3-4CFB-A876-7E4AACFC52AC}"/>
              </a:ext>
            </a:extLst>
          </p:cNvPr>
          <p:cNvSpPr>
            <a:spLocks noGrp="1"/>
          </p:cNvSpPr>
          <p:nvPr>
            <p:ph idx="1"/>
          </p:nvPr>
        </p:nvSpPr>
        <p:spPr>
          <a:xfrm>
            <a:off x="1019373" y="1362075"/>
            <a:ext cx="7585075" cy="4114800"/>
          </a:xfrm>
        </p:spPr>
        <p:txBody>
          <a:bodyPr rtlCol="0">
            <a:normAutofit/>
          </a:bodyPr>
          <a:lstStyle/>
          <a:p>
            <a:pPr>
              <a:lnSpc>
                <a:spcPct val="90000"/>
              </a:lnSpc>
              <a:defRPr/>
            </a:pPr>
            <a:r>
              <a:rPr lang="de-DE" altLang="de-DE" sz="1900" dirty="0">
                <a:cs typeface="Calibri" panose="020F0502020204030204" pitchFamily="34" charset="0"/>
              </a:rPr>
              <a:t>Ein Großteil der Befragten fände es wichtig, dass </a:t>
            </a:r>
            <a:r>
              <a:rPr lang="de-DE" altLang="de-DE" sz="1900" dirty="0" smtClean="0">
                <a:cs typeface="Calibri" panose="020F0502020204030204" pitchFamily="34" charset="0"/>
              </a:rPr>
              <a:t>in Norderstedt bisher </a:t>
            </a:r>
            <a:r>
              <a:rPr lang="de-DE" altLang="de-DE" sz="1900" dirty="0">
                <a:cs typeface="Calibri" panose="020F0502020204030204" pitchFamily="34" charset="0"/>
              </a:rPr>
              <a:t>unterirdisch geleitetes Wasser über künstliche Wasserflächen in der Stadt sichtbar gemacht wird (über 60% der Antworten im positiven Bereich, als sehr wichtig von 27% der Befragten bewertet). </a:t>
            </a:r>
          </a:p>
          <a:p>
            <a:pPr>
              <a:defRPr/>
            </a:pPr>
            <a:endParaRPr lang="de-DE" altLang="de-DE" sz="2300" dirty="0">
              <a:cs typeface="Calibri" panose="020F0502020204030204" pitchFamily="34" charset="0"/>
            </a:endParaRPr>
          </a:p>
          <a:p>
            <a:pPr>
              <a:lnSpc>
                <a:spcPct val="90000"/>
              </a:lnSpc>
              <a:defRPr/>
            </a:pPr>
            <a:r>
              <a:rPr lang="de-DE" altLang="de-DE" sz="1900" dirty="0">
                <a:cs typeface="Calibri" panose="020F0502020204030204" pitchFamily="34" charset="0"/>
              </a:rPr>
              <a:t>Die Möglichkeit der Nutzung von Grauwasser </a:t>
            </a:r>
            <a:r>
              <a:rPr lang="de-DE" altLang="de-DE" sz="1900" dirty="0" smtClean="0">
                <a:cs typeface="Calibri" panose="020F0502020204030204" pitchFamily="34" charset="0"/>
              </a:rPr>
              <a:t>(also gering </a:t>
            </a:r>
            <a:r>
              <a:rPr lang="de-DE" altLang="de-DE" sz="1900" dirty="0">
                <a:cs typeface="Calibri" panose="020F0502020204030204" pitchFamily="34" charset="0"/>
              </a:rPr>
              <a:t>verschmutztes Abwasser, </a:t>
            </a:r>
            <a:r>
              <a:rPr lang="de-DE" altLang="de-DE" sz="1900" dirty="0" smtClean="0">
                <a:cs typeface="Calibri" panose="020F0502020204030204" pitchFamily="34" charset="0"/>
              </a:rPr>
              <a:t>etwa durch Duschen</a:t>
            </a:r>
            <a:r>
              <a:rPr lang="de-DE" altLang="de-DE" sz="1900" dirty="0">
                <a:cs typeface="Calibri" panose="020F0502020204030204" pitchFamily="34" charset="0"/>
              </a:rPr>
              <a:t>, </a:t>
            </a:r>
            <a:r>
              <a:rPr lang="de-DE" altLang="de-DE" sz="1900" dirty="0" smtClean="0">
                <a:cs typeface="Calibri" panose="020F0502020204030204" pitchFamily="34" charset="0"/>
              </a:rPr>
              <a:t>Baden, Händewaschen</a:t>
            </a:r>
            <a:r>
              <a:rPr lang="de-DE" altLang="de-DE" sz="1900" dirty="0">
                <a:cs typeface="Calibri" panose="020F0502020204030204" pitchFamily="34" charset="0"/>
              </a:rPr>
              <a:t>) wird ebenfalls von über 80% der Befragten positiv </a:t>
            </a:r>
            <a:r>
              <a:rPr lang="de-DE" altLang="de-DE" sz="1900" dirty="0" smtClean="0">
                <a:cs typeface="Calibri" panose="020F0502020204030204" pitchFamily="34" charset="0"/>
              </a:rPr>
              <a:t>bewertet. </a:t>
            </a:r>
          </a:p>
          <a:p>
            <a:pPr>
              <a:lnSpc>
                <a:spcPct val="90000"/>
              </a:lnSpc>
              <a:defRPr/>
            </a:pPr>
            <a:r>
              <a:rPr lang="de-DE" altLang="de-DE" sz="1900" dirty="0" smtClean="0">
                <a:cs typeface="Calibri" panose="020F0502020204030204" pitchFamily="34" charset="0"/>
              </a:rPr>
              <a:t>Auch </a:t>
            </a:r>
            <a:r>
              <a:rPr lang="de-DE" altLang="de-DE" sz="1900" dirty="0">
                <a:cs typeface="Calibri" panose="020F0502020204030204" pitchFamily="34" charset="0"/>
              </a:rPr>
              <a:t>bei der Bewertung </a:t>
            </a:r>
            <a:r>
              <a:rPr lang="de-DE" altLang="de-DE" sz="1900" dirty="0" smtClean="0">
                <a:cs typeface="Calibri" panose="020F0502020204030204" pitchFamily="34" charset="0"/>
              </a:rPr>
              <a:t>einer </a:t>
            </a:r>
            <a:r>
              <a:rPr lang="de-DE" altLang="de-DE" sz="1900" dirty="0">
                <a:cs typeface="Calibri" panose="020F0502020204030204" pitchFamily="34" charset="0"/>
              </a:rPr>
              <a:t>konkreten Nutzung im eigenen Haushalt </a:t>
            </a:r>
            <a:r>
              <a:rPr lang="de-DE" altLang="de-DE" sz="1900" dirty="0" smtClean="0">
                <a:cs typeface="Calibri" panose="020F0502020204030204" pitchFamily="34" charset="0"/>
              </a:rPr>
              <a:t>(soziale </a:t>
            </a:r>
            <a:r>
              <a:rPr lang="de-DE" altLang="de-DE" sz="1900" dirty="0">
                <a:cs typeface="Calibri" panose="020F0502020204030204" pitchFamily="34" charset="0"/>
              </a:rPr>
              <a:t>Norm, Bewertung der Einfachheit und Verhaltensabsicht) ergeben sich noch Zustimmungswerte von 10-20%, so dass insgesamt für einen relevanten Anteil der Bevölkerung von einer vorhandenen </a:t>
            </a:r>
            <a:r>
              <a:rPr lang="de-DE" altLang="de-DE" sz="1900" dirty="0" smtClean="0">
                <a:cs typeface="Calibri" panose="020F0502020204030204" pitchFamily="34" charset="0"/>
              </a:rPr>
              <a:t>Handlungs-bereitschaft </a:t>
            </a:r>
            <a:r>
              <a:rPr lang="de-DE" altLang="de-DE" sz="1900" dirty="0">
                <a:cs typeface="Calibri" panose="020F0502020204030204" pitchFamily="34" charset="0"/>
              </a:rPr>
              <a:t>zur privaten Nutzung von Grauwasser ausgegangen werden kann.</a:t>
            </a:r>
          </a:p>
          <a:p>
            <a:pPr marL="611188" lvl="1" indent="-342900">
              <a:buFont typeface="Arial" charset="0"/>
              <a:buChar char="•"/>
              <a:defRPr/>
            </a:pPr>
            <a:endParaRPr lang="de-DE" altLang="de-DE" dirty="0">
              <a:cs typeface="Calibri" panose="020F0502020204030204" pitchFamily="34" charset="0"/>
            </a:endParaRPr>
          </a:p>
          <a:p>
            <a:pPr marL="611188" lvl="1" indent="-342900">
              <a:buFont typeface="Arial" charset="0"/>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611188" lvl="1" indent="-342900">
              <a:buFont typeface="Arial" charset="0"/>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879475" lvl="2" indent="-342900">
              <a:buFont typeface="Symbol" charset="2"/>
              <a:buChar char="-"/>
              <a:defRPr/>
            </a:pPr>
            <a:endParaRPr lang="de-DE" altLang="de-DE" dirty="0">
              <a:cs typeface="Calibri" panose="020F0502020204030204" pitchFamily="34" charset="0"/>
            </a:endParaRPr>
          </a:p>
          <a:p>
            <a:pPr marL="611188" lvl="1" indent="-342900">
              <a:buFont typeface="Arial" charset="0"/>
              <a:buChar char="•"/>
              <a:defRPr/>
            </a:pPr>
            <a:endParaRPr lang="de-DE" altLang="de-DE" dirty="0">
              <a:ea typeface="MS PGothic" charset="-128"/>
              <a:cs typeface="Calibri" panose="020F0502020204030204" pitchFamily="34" charset="0"/>
              <a:sym typeface="Wingdings" charset="2"/>
            </a:endParaRPr>
          </a:p>
          <a:p>
            <a:pPr marL="342900" indent="-342900">
              <a:buSzPct val="80000"/>
              <a:buFont typeface="Wingdings" charset="2"/>
              <a:buChar char="§"/>
              <a:defRPr/>
            </a:pPr>
            <a:endParaRPr lang="de-DE" altLang="de-DE" dirty="0">
              <a:ea typeface="MS PGothic" charset="-128"/>
              <a:cs typeface="Calibri" panose="020F0502020204030204" pitchFamily="34" charset="0"/>
            </a:endParaRPr>
          </a:p>
          <a:p>
            <a:pPr>
              <a:buFont typeface="Monotype Sorts" charset="2"/>
              <a:buNone/>
              <a:defRPr/>
            </a:pPr>
            <a:endParaRPr lang="de-DE" dirty="0">
              <a:cs typeface="Calibri" panose="020F0502020204030204" pitchFamily="34" charset="0"/>
            </a:endParaRPr>
          </a:p>
        </p:txBody>
      </p:sp>
      <p:sp>
        <p:nvSpPr>
          <p:cNvPr id="3" name="Titel 2">
            <a:extLst>
              <a:ext uri="{FF2B5EF4-FFF2-40B4-BE49-F238E27FC236}">
                <a16:creationId xmlns:a16="http://schemas.microsoft.com/office/drawing/2014/main" xmlns="" id="{935E95D3-0E68-4300-93C6-1CC8D99116CB}"/>
              </a:ext>
            </a:extLst>
          </p:cNvPr>
          <p:cNvSpPr>
            <a:spLocks noGrp="1"/>
          </p:cNvSpPr>
          <p:nvPr>
            <p:ph type="title"/>
          </p:nvPr>
        </p:nvSpPr>
        <p:spPr>
          <a:xfrm>
            <a:off x="864512" y="-4763"/>
            <a:ext cx="8298000" cy="1366838"/>
          </a:xfrm>
        </p:spPr>
        <p:txBody>
          <a:bodyPr/>
          <a:lstStyle/>
          <a:p>
            <a:pPr>
              <a:defRPr/>
            </a:pPr>
            <a:r>
              <a:rPr lang="de-DE" altLang="de-DE" dirty="0"/>
              <a:t>Wasser in der Stadt / </a:t>
            </a:r>
            <a:r>
              <a:rPr lang="de-DE" altLang="de-DE" dirty="0" smtClean="0"/>
              <a:t>Grauwasser</a:t>
            </a:r>
            <a:endParaRPr lang="de-DE" dirty="0"/>
          </a:p>
        </p:txBody>
      </p:sp>
      <p:sp>
        <p:nvSpPr>
          <p:cNvPr id="5632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B2807730-8CBD-4590-A203-22B915DD19E9}"/>
              </a:ext>
            </a:extLst>
          </p:cNvPr>
          <p:cNvSpPr>
            <a:spLocks noGrp="1"/>
          </p:cNvSpPr>
          <p:nvPr>
            <p:ph type="title"/>
          </p:nvPr>
        </p:nvSpPr>
        <p:spPr>
          <a:xfrm>
            <a:off x="858838" y="-27384"/>
            <a:ext cx="8285162" cy="1366838"/>
          </a:xfrm>
        </p:spPr>
        <p:txBody>
          <a:bodyPr/>
          <a:lstStyle/>
          <a:p>
            <a:pPr>
              <a:defRPr/>
            </a:pPr>
            <a:r>
              <a:rPr lang="de-DE" dirty="0"/>
              <a:t>Wasser in der Stadt</a:t>
            </a:r>
          </a:p>
        </p:txBody>
      </p:sp>
      <p:graphicFrame>
        <p:nvGraphicFramePr>
          <p:cNvPr id="57348" name="Objekt 6"/>
          <p:cNvGraphicFramePr>
            <a:graphicFrameLocks noChangeAspect="1"/>
          </p:cNvGraphicFramePr>
          <p:nvPr/>
        </p:nvGraphicFramePr>
        <p:xfrm>
          <a:off x="920750" y="1865313"/>
          <a:ext cx="8166100" cy="3990975"/>
        </p:xfrm>
        <a:graphic>
          <a:graphicData uri="http://schemas.openxmlformats.org/presentationml/2006/ole">
            <mc:AlternateContent xmlns:mc="http://schemas.openxmlformats.org/markup-compatibility/2006">
              <mc:Choice xmlns:v="urn:schemas-microsoft-com:vml" Requires="v">
                <p:oleObj spid="_x0000_s57360" name="Chart" r:id="rId4" imgW="8169348" imgH="3999323" progId="Excel.Chart.8">
                  <p:embed/>
                </p:oleObj>
              </mc:Choice>
              <mc:Fallback>
                <p:oleObj name="Chart" r:id="rId4" imgW="8169348" imgH="3999323"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865313"/>
                        <a:ext cx="8166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a:extLst>
              <a:ext uri="{FF2B5EF4-FFF2-40B4-BE49-F238E27FC236}">
                <a16:creationId xmlns:a16="http://schemas.microsoft.com/office/drawing/2014/main" xmlns="" id="{0C2ABDF1-23E8-4612-A2BB-240C028A7AEE}"/>
              </a:ext>
            </a:extLst>
          </p:cNvPr>
          <p:cNvSpPr>
            <a:spLocks noChangeArrowheads="1"/>
          </p:cNvSpPr>
          <p:nvPr/>
        </p:nvSpPr>
        <p:spPr bwMode="auto">
          <a:xfrm>
            <a:off x="7235825" y="5854700"/>
            <a:ext cx="15922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de-DE" sz="1200" dirty="0">
                <a:latin typeface="Calibri" panose="020F0502020204030204" pitchFamily="34" charset="0"/>
                <a:cs typeface="Calibri" panose="020F0502020204030204" pitchFamily="34" charset="0"/>
              </a:rPr>
              <a:t>(n1 = 1298, n2 = 1301)</a:t>
            </a:r>
          </a:p>
        </p:txBody>
      </p:sp>
      <p:sp>
        <p:nvSpPr>
          <p:cNvPr id="6" name="Rectangle 9">
            <a:extLst>
              <a:ext uri="{FF2B5EF4-FFF2-40B4-BE49-F238E27FC236}">
                <a16:creationId xmlns:a16="http://schemas.microsoft.com/office/drawing/2014/main" xmlns="" id="{5BAACB92-89C7-442D-9635-6B3E337BDBA7}"/>
              </a:ext>
            </a:extLst>
          </p:cNvPr>
          <p:cNvSpPr>
            <a:spLocks noChangeArrowheads="1"/>
          </p:cNvSpPr>
          <p:nvPr/>
        </p:nvSpPr>
        <p:spPr bwMode="auto">
          <a:xfrm>
            <a:off x="2811463" y="1360488"/>
            <a:ext cx="3811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a:t>Prozentuale Verteilung der Antworten</a:t>
            </a:r>
          </a:p>
        </p:txBody>
      </p:sp>
      <p:sp>
        <p:nvSpPr>
          <p:cNvPr id="57351" name="Textfeld 3"/>
          <p:cNvSpPr txBox="1">
            <a:spLocks noChangeArrowheads="1"/>
          </p:cNvSpPr>
          <p:nvPr/>
        </p:nvSpPr>
        <p:spPr bwMode="auto">
          <a:xfrm>
            <a:off x="5184775" y="4786313"/>
            <a:ext cx="144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000"/>
              <a:t>5</a:t>
            </a:r>
          </a:p>
        </p:txBody>
      </p:sp>
      <p:sp>
        <p:nvSpPr>
          <p:cNvPr id="57352" name="Textfeld 8"/>
          <p:cNvSpPr txBox="1">
            <a:spLocks noChangeArrowheads="1"/>
          </p:cNvSpPr>
          <p:nvPr/>
        </p:nvSpPr>
        <p:spPr bwMode="auto">
          <a:xfrm>
            <a:off x="5002213" y="4786313"/>
            <a:ext cx="25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000"/>
              <a:t>4</a:t>
            </a:r>
          </a:p>
        </p:txBody>
      </p:sp>
      <p:sp>
        <p:nvSpPr>
          <p:cNvPr id="57353" name="Textfeld 9"/>
          <p:cNvSpPr txBox="1">
            <a:spLocks noChangeArrowheads="1"/>
          </p:cNvSpPr>
          <p:nvPr/>
        </p:nvSpPr>
        <p:spPr bwMode="auto">
          <a:xfrm>
            <a:off x="5094288" y="30178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000"/>
              <a:t>3</a:t>
            </a:r>
          </a:p>
        </p:txBody>
      </p:sp>
      <p:sp>
        <p:nvSpPr>
          <p:cNvPr id="57354" name="Textfeld 10"/>
          <p:cNvSpPr txBox="1">
            <a:spLocks noChangeArrowheads="1"/>
          </p:cNvSpPr>
          <p:nvPr/>
        </p:nvSpPr>
        <p:spPr bwMode="auto">
          <a:xfrm>
            <a:off x="4965700" y="30226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000"/>
              <a:t>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87F8A38E-1F15-4142-BB0A-E4AB183B49A9}"/>
              </a:ext>
            </a:extLst>
          </p:cNvPr>
          <p:cNvSpPr>
            <a:spLocks noGrp="1"/>
          </p:cNvSpPr>
          <p:nvPr>
            <p:ph type="title"/>
          </p:nvPr>
        </p:nvSpPr>
        <p:spPr>
          <a:xfrm>
            <a:off x="858838" y="-26988"/>
            <a:ext cx="8285162" cy="1366838"/>
          </a:xfrm>
        </p:spPr>
        <p:txBody>
          <a:bodyPr/>
          <a:lstStyle/>
          <a:p>
            <a:pPr>
              <a:defRPr/>
            </a:pPr>
            <a:r>
              <a:rPr lang="de-DE" dirty="0" smtClean="0"/>
              <a:t>Grauwasser: Mieter/-innen</a:t>
            </a:r>
            <a:endParaRPr lang="de-DE" dirty="0"/>
          </a:p>
        </p:txBody>
      </p:sp>
      <p:graphicFrame>
        <p:nvGraphicFramePr>
          <p:cNvPr id="58372" name="Objekt 6"/>
          <p:cNvGraphicFramePr>
            <a:graphicFrameLocks noChangeAspect="1"/>
          </p:cNvGraphicFramePr>
          <p:nvPr/>
        </p:nvGraphicFramePr>
        <p:xfrm>
          <a:off x="633413" y="1722438"/>
          <a:ext cx="8453437" cy="3406775"/>
        </p:xfrm>
        <a:graphic>
          <a:graphicData uri="http://schemas.openxmlformats.org/presentationml/2006/ole">
            <mc:AlternateContent xmlns:mc="http://schemas.openxmlformats.org/markup-compatibility/2006">
              <mc:Choice xmlns:v="urn:schemas-microsoft-com:vml" Requires="v">
                <p:oleObj spid="_x0000_s58380" name="Chart" r:id="rId4" imgW="8461981" imgH="3414056" progId="Excel.Chart.8">
                  <p:embed/>
                </p:oleObj>
              </mc:Choice>
              <mc:Fallback>
                <p:oleObj name="Chart" r:id="rId4" imgW="8461981" imgH="3414056" progId="Excel.Char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722438"/>
                        <a:ext cx="8453437"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a:extLst>
              <a:ext uri="{FF2B5EF4-FFF2-40B4-BE49-F238E27FC236}">
                <a16:creationId xmlns:a16="http://schemas.microsoft.com/office/drawing/2014/main" xmlns="" id="{2A67F1BB-CCDC-4B07-9FA4-5663C57A146B}"/>
              </a:ext>
            </a:extLst>
          </p:cNvPr>
          <p:cNvSpPr>
            <a:spLocks noChangeArrowheads="1"/>
          </p:cNvSpPr>
          <p:nvPr/>
        </p:nvSpPr>
        <p:spPr bwMode="auto">
          <a:xfrm>
            <a:off x="7956550" y="5530850"/>
            <a:ext cx="7413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e-DE" sz="1200" dirty="0">
                <a:latin typeface="Calibri" panose="020F0502020204030204" pitchFamily="34" charset="0"/>
                <a:cs typeface="Calibri" panose="020F0502020204030204" pitchFamily="34" charset="0"/>
              </a:rPr>
              <a:t>(n = 403)</a:t>
            </a:r>
          </a:p>
        </p:txBody>
      </p:sp>
      <p:sp>
        <p:nvSpPr>
          <p:cNvPr id="6" name="Rectangle 9">
            <a:extLst>
              <a:ext uri="{FF2B5EF4-FFF2-40B4-BE49-F238E27FC236}">
                <a16:creationId xmlns:a16="http://schemas.microsoft.com/office/drawing/2014/main" xmlns="" id="{A712E1C2-EB76-40C3-827A-49F08E02156A}"/>
              </a:ext>
            </a:extLst>
          </p:cNvPr>
          <p:cNvSpPr>
            <a:spLocks noChangeArrowheads="1"/>
          </p:cNvSpPr>
          <p:nvPr/>
        </p:nvSpPr>
        <p:spPr bwMode="auto">
          <a:xfrm>
            <a:off x="2811463" y="1360488"/>
            <a:ext cx="3811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a:t>Prozentuale Verteilung der Antworten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
        <p:nvSpPr>
          <p:cNvPr id="3" name="Titel 2">
            <a:extLst>
              <a:ext uri="{FF2B5EF4-FFF2-40B4-BE49-F238E27FC236}">
                <a16:creationId xmlns:a16="http://schemas.microsoft.com/office/drawing/2014/main" xmlns="" id="{8D7C2294-421F-420F-9E16-EA46E9AECA09}"/>
              </a:ext>
            </a:extLst>
          </p:cNvPr>
          <p:cNvSpPr>
            <a:spLocks noGrp="1"/>
          </p:cNvSpPr>
          <p:nvPr>
            <p:ph type="title"/>
          </p:nvPr>
        </p:nvSpPr>
        <p:spPr>
          <a:xfrm>
            <a:off x="858838" y="-26988"/>
            <a:ext cx="8285162" cy="1366838"/>
          </a:xfrm>
        </p:spPr>
        <p:txBody>
          <a:bodyPr/>
          <a:lstStyle/>
          <a:p>
            <a:pPr>
              <a:defRPr/>
            </a:pPr>
            <a:r>
              <a:rPr lang="de-DE" dirty="0" smtClean="0"/>
              <a:t>Grauwasser: Hausbesitzer/-innen</a:t>
            </a:r>
            <a:endParaRPr lang="de-DE" dirty="0"/>
          </a:p>
        </p:txBody>
      </p:sp>
      <p:graphicFrame>
        <p:nvGraphicFramePr>
          <p:cNvPr id="59396" name="Objekt 6"/>
          <p:cNvGraphicFramePr>
            <a:graphicFrameLocks noChangeAspect="1"/>
          </p:cNvGraphicFramePr>
          <p:nvPr>
            <p:extLst>
              <p:ext uri="{D42A27DB-BD31-4B8C-83A1-F6EECF244321}">
                <p14:modId xmlns:p14="http://schemas.microsoft.com/office/powerpoint/2010/main" val="2962028139"/>
              </p:ext>
            </p:extLst>
          </p:nvPr>
        </p:nvGraphicFramePr>
        <p:xfrm>
          <a:off x="969963" y="1766912"/>
          <a:ext cx="8170862" cy="4470400"/>
        </p:xfrm>
        <a:graphic>
          <a:graphicData uri="http://schemas.openxmlformats.org/presentationml/2006/ole">
            <mc:AlternateContent xmlns:mc="http://schemas.openxmlformats.org/markup-compatibility/2006">
              <mc:Choice xmlns:v="urn:schemas-microsoft-com:vml" Requires="v">
                <p:oleObj spid="_x0000_s59405" name="Arbeitsblatt" r:id="rId4" imgW="8407400" imgH="4597400" progId="Excel.Sheet.8">
                  <p:embed/>
                </p:oleObj>
              </mc:Choice>
              <mc:Fallback>
                <p:oleObj name="Arbeitsblatt" r:id="rId4" imgW="8407400" imgH="4597400" progId="Excel.Sheet.8">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1766912"/>
                        <a:ext cx="8170862"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9">
            <a:extLst>
              <a:ext uri="{FF2B5EF4-FFF2-40B4-BE49-F238E27FC236}">
                <a16:creationId xmlns:a16="http://schemas.microsoft.com/office/drawing/2014/main" xmlns="" id="{093FA464-FAB0-4CA6-9514-2AF9FB75BF6C}"/>
              </a:ext>
            </a:extLst>
          </p:cNvPr>
          <p:cNvSpPr>
            <a:spLocks noChangeArrowheads="1"/>
          </p:cNvSpPr>
          <p:nvPr/>
        </p:nvSpPr>
        <p:spPr bwMode="auto">
          <a:xfrm>
            <a:off x="2811463" y="1360488"/>
            <a:ext cx="3811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altLang="de-DE" sz="1800" b="1"/>
              <a:t>Prozentuale Verteilung der Antworten</a:t>
            </a:r>
          </a:p>
        </p:txBody>
      </p:sp>
      <p:sp>
        <p:nvSpPr>
          <p:cNvPr id="59398" name="Textfeld 5"/>
          <p:cNvSpPr txBox="1">
            <a:spLocks noChangeArrowheads="1"/>
          </p:cNvSpPr>
          <p:nvPr/>
        </p:nvSpPr>
        <p:spPr bwMode="auto">
          <a:xfrm>
            <a:off x="4826000" y="2492375"/>
            <a:ext cx="309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700"/>
              <a:t>3,9</a:t>
            </a:r>
          </a:p>
        </p:txBody>
      </p:sp>
      <p:sp>
        <p:nvSpPr>
          <p:cNvPr id="59399" name="Textfeld 8"/>
          <p:cNvSpPr txBox="1">
            <a:spLocks noChangeArrowheads="1"/>
          </p:cNvSpPr>
          <p:nvPr/>
        </p:nvSpPr>
        <p:spPr bwMode="auto">
          <a:xfrm>
            <a:off x="4999038" y="2508250"/>
            <a:ext cx="2730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500"/>
              <a:t>2,9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8DAA152-92A6-491A-92B8-F52D14510B8A}"/>
              </a:ext>
            </a:extLst>
          </p:cNvPr>
          <p:cNvSpPr>
            <a:spLocks noGrp="1"/>
          </p:cNvSpPr>
          <p:nvPr>
            <p:ph idx="1"/>
          </p:nvPr>
        </p:nvSpPr>
        <p:spPr>
          <a:xfrm>
            <a:off x="1008480" y="1362074"/>
            <a:ext cx="7884000" cy="5019253"/>
          </a:xfrm>
          <a:extLst>
            <a:ext uri="{FAA26D3D-D897-4be2-8F04-BA451C77F1D7}"/>
          </a:extLst>
        </p:spPr>
        <p:txBody>
          <a:bodyPr/>
          <a:lstStyle/>
          <a:p>
            <a:pPr>
              <a:buFont typeface="Monotype Sorts" charset="2"/>
              <a:buNone/>
              <a:defRPr/>
            </a:pPr>
            <a:r>
              <a:rPr lang="de-DE" sz="1600" dirty="0"/>
              <a:t>Mit</a:t>
            </a:r>
            <a:r>
              <a:rPr lang="de-DE" sz="1200" dirty="0"/>
              <a:t> </a:t>
            </a:r>
            <a:r>
              <a:rPr lang="de-DE" sz="1600" dirty="0"/>
              <a:t>einer</a:t>
            </a:r>
            <a:r>
              <a:rPr lang="de-DE" sz="1400" dirty="0"/>
              <a:t> </a:t>
            </a:r>
            <a:r>
              <a:rPr lang="de-DE" sz="1600" dirty="0" smtClean="0"/>
              <a:t>Umfrage sollte</a:t>
            </a:r>
            <a:r>
              <a:rPr lang="de-DE" sz="1400" dirty="0" smtClean="0"/>
              <a:t> </a:t>
            </a:r>
            <a:r>
              <a:rPr lang="de-DE" sz="1600" dirty="0"/>
              <a:t>ein </a:t>
            </a:r>
            <a:r>
              <a:rPr lang="de-DE" sz="1600" dirty="0" smtClean="0"/>
              <a:t>möglichst</a:t>
            </a:r>
            <a:r>
              <a:rPr lang="de-DE" sz="1400" dirty="0" smtClean="0"/>
              <a:t> </a:t>
            </a:r>
            <a:r>
              <a:rPr lang="de-DE" sz="1600" dirty="0" smtClean="0"/>
              <a:t>repräsentatives</a:t>
            </a:r>
            <a:r>
              <a:rPr lang="de-DE" sz="1200" dirty="0" smtClean="0"/>
              <a:t> </a:t>
            </a:r>
            <a:r>
              <a:rPr lang="de-DE" sz="1600" dirty="0"/>
              <a:t>Bild</a:t>
            </a:r>
            <a:r>
              <a:rPr lang="de-DE" sz="1400" dirty="0"/>
              <a:t> </a:t>
            </a:r>
            <a:r>
              <a:rPr lang="de-DE" sz="1600" dirty="0" smtClean="0"/>
              <a:t>über</a:t>
            </a:r>
            <a:r>
              <a:rPr lang="de-DE" sz="1400" dirty="0"/>
              <a:t> </a:t>
            </a:r>
            <a:r>
              <a:rPr lang="de-DE" sz="1600" dirty="0" smtClean="0"/>
              <a:t>die</a:t>
            </a:r>
            <a:r>
              <a:rPr lang="de-DE" sz="1400" dirty="0" smtClean="0"/>
              <a:t> </a:t>
            </a:r>
            <a:r>
              <a:rPr lang="de-DE" sz="1600" dirty="0"/>
              <a:t>Meinung</a:t>
            </a:r>
            <a:r>
              <a:rPr lang="de-DE" sz="1400" dirty="0"/>
              <a:t> </a:t>
            </a:r>
            <a:r>
              <a:rPr lang="de-DE" sz="1600" dirty="0"/>
              <a:t>der</a:t>
            </a:r>
            <a:r>
              <a:rPr lang="de-DE" sz="1400" dirty="0"/>
              <a:t> </a:t>
            </a:r>
            <a:r>
              <a:rPr lang="de-DE" sz="1600" dirty="0" smtClean="0"/>
              <a:t>Bevölkerung </a:t>
            </a:r>
            <a:r>
              <a:rPr lang="de-DE" sz="1600" dirty="0"/>
              <a:t>Norderstedts gewonnen werden. Zur Sicherstellung der Repräsentativität </a:t>
            </a:r>
            <a:r>
              <a:rPr lang="de-DE" sz="1600" dirty="0" smtClean="0"/>
              <a:t>bzw. Verhinderung </a:t>
            </a:r>
            <a:r>
              <a:rPr lang="de-DE" sz="1600" dirty="0"/>
              <a:t>der Selektivität über das Befragungsmedium wurden folgende Maßnahmen ergriffen: </a:t>
            </a:r>
          </a:p>
          <a:p>
            <a:pPr marL="361950" indent="-361950">
              <a:buSzPct val="100000"/>
              <a:buFont typeface="Monotype Sorts" pitchFamily="2" charset="2"/>
              <a:buAutoNum type="alphaLcParenR"/>
              <a:defRPr/>
            </a:pPr>
            <a:r>
              <a:rPr lang="de-DE" sz="1600" dirty="0"/>
              <a:t>Stark diversifizierte Ansprache über Zeitung, Netzwerke, Mailverteiler der Stadt Norderstedt, </a:t>
            </a:r>
            <a:r>
              <a:rPr lang="de-DE" sz="1600" dirty="0" err="1"/>
              <a:t>Social</a:t>
            </a:r>
            <a:r>
              <a:rPr lang="de-DE" sz="1600" dirty="0"/>
              <a:t> Media, Direktansprache auf Wochenmärkten / im Rathaus</a:t>
            </a:r>
          </a:p>
          <a:p>
            <a:pPr marL="361950" indent="-361950">
              <a:buSzPct val="100000"/>
              <a:buFont typeface="Monotype Sorts" pitchFamily="2" charset="2"/>
              <a:buAutoNum type="alphaLcParenR"/>
              <a:defRPr/>
            </a:pPr>
            <a:r>
              <a:rPr lang="de-DE" sz="1600" dirty="0" smtClean="0"/>
              <a:t>Kontrolle </a:t>
            </a:r>
            <a:r>
              <a:rPr lang="de-DE" sz="1600" dirty="0"/>
              <a:t>/ Abgleich des Rücklaufs mit amtlichen Statistiken aus Norderstedt</a:t>
            </a:r>
          </a:p>
          <a:p>
            <a:pPr marL="540000" lvl="1" indent="-192088" eaLnBrk="1" hangingPunct="1">
              <a:spcBef>
                <a:spcPts val="0"/>
              </a:spcBef>
              <a:buSzPct val="100000"/>
              <a:buFont typeface="Arial" panose="020B0604020202020204" pitchFamily="34" charset="0"/>
              <a:buChar char="•"/>
              <a:defRPr/>
            </a:pPr>
            <a:r>
              <a:rPr lang="de-DE" altLang="de-DE" sz="1600" dirty="0"/>
              <a:t>Geschlecht: Statistisches Amt für Hamburg und Schleswig-Holstein, Stand: 2015</a:t>
            </a:r>
          </a:p>
          <a:p>
            <a:pPr marL="540000" lvl="1" indent="-192088" eaLnBrk="1" hangingPunct="1">
              <a:spcBef>
                <a:spcPts val="0"/>
              </a:spcBef>
              <a:buSzPct val="100000"/>
              <a:buFont typeface="Arial" panose="020B0604020202020204" pitchFamily="34" charset="0"/>
              <a:buChar char="•"/>
              <a:defRPr/>
            </a:pPr>
            <a:r>
              <a:rPr lang="de-DE" altLang="de-DE" sz="1600" dirty="0"/>
              <a:t>Altersklassen: Statistikamt Nord, Stand: 2015</a:t>
            </a:r>
          </a:p>
          <a:p>
            <a:pPr marL="540000" lvl="1" indent="-192088" eaLnBrk="1" hangingPunct="1">
              <a:spcBef>
                <a:spcPts val="0"/>
              </a:spcBef>
              <a:buSzPct val="100000"/>
              <a:buFont typeface="Arial" panose="020B0604020202020204" pitchFamily="34" charset="0"/>
              <a:buChar char="•"/>
              <a:defRPr/>
            </a:pPr>
            <a:r>
              <a:rPr lang="de-DE" altLang="de-DE" sz="1600" dirty="0"/>
              <a:t>Haushaltstypen: Sozialbericht Norderstedt GEWOS, Stand 30.06.2015</a:t>
            </a:r>
          </a:p>
          <a:p>
            <a:pPr marL="540000" lvl="1" indent="-192088" eaLnBrk="1" hangingPunct="1">
              <a:spcBef>
                <a:spcPts val="0"/>
              </a:spcBef>
              <a:buSzPct val="100000"/>
              <a:buFont typeface="Arial" panose="020B0604020202020204" pitchFamily="34" charset="0"/>
              <a:buChar char="•"/>
              <a:defRPr/>
            </a:pPr>
            <a:r>
              <a:rPr lang="de-DE" altLang="de-DE" sz="1600" dirty="0"/>
              <a:t>Wohneigentümer/innen: Zensus 2011 in Norderstedt</a:t>
            </a:r>
          </a:p>
          <a:p>
            <a:pPr marL="540000" lvl="1" indent="-192088" eaLnBrk="1" hangingPunct="1">
              <a:spcBef>
                <a:spcPts val="0"/>
              </a:spcBef>
              <a:buSzPct val="100000"/>
              <a:buFont typeface="Arial" panose="020B0604020202020204" pitchFamily="34" charset="0"/>
              <a:buChar char="•"/>
              <a:defRPr/>
            </a:pPr>
            <a:r>
              <a:rPr lang="de-DE" altLang="de-DE" sz="1600" dirty="0"/>
              <a:t>Herkunft: Sozialbericht Norderstedt GEWOS, Stand </a:t>
            </a:r>
            <a:r>
              <a:rPr lang="de-DE" altLang="de-DE" sz="1600" dirty="0" smtClean="0"/>
              <a:t>30.06.2015</a:t>
            </a:r>
            <a:endParaRPr lang="de-DE" altLang="de-DE" sz="1600" dirty="0"/>
          </a:p>
          <a:p>
            <a:pPr>
              <a:buFont typeface="Monotype Sorts" charset="2"/>
              <a:buNone/>
              <a:defRPr/>
            </a:pPr>
            <a:r>
              <a:rPr lang="de-DE" sz="1600" b="1" dirty="0"/>
              <a:t>Befragungszeitraum</a:t>
            </a:r>
            <a:r>
              <a:rPr lang="de-DE" sz="1600" dirty="0"/>
              <a:t>: </a:t>
            </a:r>
            <a:r>
              <a:rPr lang="de-DE" sz="1600" dirty="0" smtClean="0"/>
              <a:t>1.09</a:t>
            </a:r>
            <a:r>
              <a:rPr lang="de-DE" sz="1600" dirty="0"/>
              <a:t>. bis </a:t>
            </a:r>
            <a:r>
              <a:rPr lang="de-DE" sz="1600" dirty="0" smtClean="0"/>
              <a:t>24.10.2017 </a:t>
            </a:r>
            <a:endParaRPr lang="de-DE" sz="1600" dirty="0"/>
          </a:p>
          <a:p>
            <a:pPr>
              <a:buFont typeface="Monotype Sorts" charset="2"/>
              <a:buNone/>
              <a:defRPr/>
            </a:pPr>
            <a:r>
              <a:rPr lang="de-DE" sz="1600" b="1" dirty="0"/>
              <a:t>Rücklauf: </a:t>
            </a:r>
            <a:r>
              <a:rPr lang="de-DE" sz="1600" dirty="0" smtClean="0"/>
              <a:t>Über 1300 </a:t>
            </a:r>
            <a:r>
              <a:rPr lang="de-DE" sz="1600" dirty="0"/>
              <a:t>Personen haben </a:t>
            </a:r>
            <a:r>
              <a:rPr lang="de-DE" sz="1600" dirty="0" smtClean="0"/>
              <a:t>an </a:t>
            </a:r>
            <a:r>
              <a:rPr lang="de-DE" sz="1600" dirty="0"/>
              <a:t>der Befragung teilgenommen und vollständige </a:t>
            </a:r>
            <a:r>
              <a:rPr lang="de-DE" sz="1600" dirty="0" smtClean="0"/>
              <a:t>Datensätze </a:t>
            </a:r>
            <a:r>
              <a:rPr lang="de-DE" sz="1600" dirty="0"/>
              <a:t>abgegeben, online und über </a:t>
            </a:r>
            <a:r>
              <a:rPr lang="de-DE" sz="1600" dirty="0">
                <a:solidFill>
                  <a:srgbClr val="000000"/>
                </a:solidFill>
              </a:rPr>
              <a:t>Papier-Fragebogen (Rückgabeoptionen bei der Stadtverwaltung oder postalisch). </a:t>
            </a:r>
            <a:r>
              <a:rPr lang="de-DE" sz="1600" dirty="0" smtClean="0"/>
              <a:t>Die </a:t>
            </a:r>
            <a:r>
              <a:rPr lang="de-DE" sz="1600" dirty="0"/>
              <a:t>Umfrage ist </a:t>
            </a:r>
            <a:r>
              <a:rPr lang="de-DE" sz="1600" b="1" dirty="0"/>
              <a:t>repräsentativ</a:t>
            </a:r>
            <a:r>
              <a:rPr lang="de-DE" sz="1600" dirty="0"/>
              <a:t> in Bezug auf</a:t>
            </a:r>
          </a:p>
          <a:p>
            <a:pPr marL="540000" lvl="1" indent="-192088" eaLnBrk="1" hangingPunct="1">
              <a:spcBef>
                <a:spcPts val="0"/>
              </a:spcBef>
              <a:buSzPct val="100000"/>
              <a:buFont typeface="Arial" panose="020B0604020202020204" pitchFamily="34" charset="0"/>
              <a:buChar char="•"/>
              <a:defRPr/>
            </a:pPr>
            <a:r>
              <a:rPr lang="de-DE" sz="1600" dirty="0"/>
              <a:t>Geschlecht</a:t>
            </a:r>
          </a:p>
          <a:p>
            <a:pPr marL="540000" lvl="1" indent="-192088" eaLnBrk="1" hangingPunct="1">
              <a:spcBef>
                <a:spcPts val="0"/>
              </a:spcBef>
              <a:buSzPct val="100000"/>
              <a:buFont typeface="Arial" panose="020B0604020202020204" pitchFamily="34" charset="0"/>
              <a:buChar char="•"/>
              <a:defRPr/>
            </a:pPr>
            <a:r>
              <a:rPr lang="de-DE" sz="1600" dirty="0"/>
              <a:t>Alter (Menschen über 75 Jahre sind leicht unterrepräsentiert)</a:t>
            </a:r>
          </a:p>
          <a:p>
            <a:pPr marL="540000" lvl="1" indent="-192088" eaLnBrk="1" hangingPunct="1">
              <a:spcBef>
                <a:spcPts val="0"/>
              </a:spcBef>
              <a:buSzPct val="100000"/>
              <a:buFont typeface="Arial" panose="020B0604020202020204" pitchFamily="34" charset="0"/>
              <a:buChar char="•"/>
              <a:defRPr/>
            </a:pPr>
            <a:r>
              <a:rPr lang="de-DE" sz="1600" dirty="0"/>
              <a:t>Räumliche Verteilung im Stadtgebiet (Glashütte ist etwas unterrepräsentiert)</a:t>
            </a:r>
          </a:p>
          <a:p>
            <a:pPr marL="540000" lvl="1" indent="-192088" eaLnBrk="1" hangingPunct="1">
              <a:spcBef>
                <a:spcPts val="0"/>
              </a:spcBef>
              <a:buSzPct val="100000"/>
              <a:buFont typeface="Arial" panose="020B0604020202020204" pitchFamily="34" charset="0"/>
              <a:buChar char="•"/>
              <a:defRPr/>
            </a:pPr>
            <a:r>
              <a:rPr lang="de-DE" sz="1600" dirty="0"/>
              <a:t>Berufstätigkeit</a:t>
            </a:r>
          </a:p>
          <a:p>
            <a:pPr>
              <a:buFont typeface="Monotype Sorts" charset="2"/>
              <a:buNone/>
              <a:defRPr/>
            </a:pPr>
            <a:endParaRPr lang="de-DE" dirty="0"/>
          </a:p>
        </p:txBody>
      </p:sp>
      <p:sp>
        <p:nvSpPr>
          <p:cNvPr id="3" name="Titel 2">
            <a:extLst>
              <a:ext uri="{FF2B5EF4-FFF2-40B4-BE49-F238E27FC236}">
                <a16:creationId xmlns:a16="http://schemas.microsoft.com/office/drawing/2014/main" xmlns="" id="{1F0F94D3-9E33-45D1-9CF9-F903B60C3752}"/>
              </a:ext>
            </a:extLst>
          </p:cNvPr>
          <p:cNvSpPr>
            <a:spLocks noGrp="1"/>
          </p:cNvSpPr>
          <p:nvPr>
            <p:ph type="title"/>
          </p:nvPr>
        </p:nvSpPr>
        <p:spPr>
          <a:xfrm>
            <a:off x="827584" y="-4763"/>
            <a:ext cx="8285162" cy="1366838"/>
          </a:xfrm>
        </p:spPr>
        <p:txBody>
          <a:bodyPr/>
          <a:lstStyle/>
          <a:p>
            <a:pPr>
              <a:defRPr/>
            </a:pPr>
            <a:r>
              <a:rPr lang="de-DE" dirty="0"/>
              <a:t>Ansprache der Teilnehmenden</a:t>
            </a:r>
          </a:p>
        </p:txBody>
      </p:sp>
      <p:sp>
        <p:nvSpPr>
          <p:cNvPr id="16388"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8439F462-2520-4B29-8A40-89C1C1F0B426}"/>
              </a:ext>
            </a:extLst>
          </p:cNvPr>
          <p:cNvSpPr>
            <a:spLocks noGrp="1"/>
          </p:cNvSpPr>
          <p:nvPr>
            <p:ph type="title"/>
          </p:nvPr>
        </p:nvSpPr>
        <p:spPr>
          <a:xfrm>
            <a:off x="827584" y="-4763"/>
            <a:ext cx="8285162" cy="1366838"/>
          </a:xfrm>
        </p:spPr>
        <p:txBody>
          <a:bodyPr/>
          <a:lstStyle/>
          <a:p>
            <a:pPr>
              <a:defRPr/>
            </a:pPr>
            <a:r>
              <a:rPr lang="de-DE" dirty="0"/>
              <a:t>Illustration </a:t>
            </a:r>
            <a:r>
              <a:rPr lang="de-DE" dirty="0" smtClean="0"/>
              <a:t>des Fragebogens</a:t>
            </a:r>
            <a:endParaRPr lang="de-DE" dirty="0"/>
          </a:p>
        </p:txBody>
      </p:sp>
      <p:sp>
        <p:nvSpPr>
          <p:cNvPr id="17411"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566" y="1268760"/>
            <a:ext cx="3514860" cy="496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8055" y="1268760"/>
            <a:ext cx="3508650" cy="496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9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69FADF05-E3C3-49CF-ABBE-B386F568B408}"/>
              </a:ext>
            </a:extLst>
          </p:cNvPr>
          <p:cNvSpPr>
            <a:spLocks noGrp="1"/>
          </p:cNvSpPr>
          <p:nvPr>
            <p:ph idx="1"/>
          </p:nvPr>
        </p:nvSpPr>
        <p:spPr>
          <a:xfrm>
            <a:off x="1043608" y="1474440"/>
            <a:ext cx="7585075" cy="4114800"/>
          </a:xfrm>
        </p:spPr>
        <p:txBody>
          <a:bodyPr/>
          <a:lstStyle/>
          <a:p>
            <a:pPr>
              <a:buFont typeface="Monotype Sorts" charset="2"/>
              <a:buNone/>
              <a:defRPr/>
            </a:pPr>
            <a:r>
              <a:rPr lang="de-DE" sz="1600" dirty="0">
                <a:cs typeface="Calibri" panose="020F0502020204030204" pitchFamily="34" charset="0"/>
              </a:rPr>
              <a:t>Rekrutiert wurden die Online-Fragbögen über die folgenden Facebook-Seiten: </a:t>
            </a:r>
          </a:p>
          <a:p>
            <a:pPr>
              <a:buFont typeface="Monotype Sorts" charset="2"/>
              <a:buNone/>
              <a:defRPr/>
            </a:pPr>
            <a:endParaRPr lang="de-DE" sz="1600" dirty="0">
              <a:cs typeface="Calibri" panose="020F0502020204030204" pitchFamily="34" charset="0"/>
            </a:endParaRPr>
          </a:p>
          <a:p>
            <a:pPr marL="540000" lvl="1" indent="-192088" eaLnBrk="1" hangingPunct="1">
              <a:spcBef>
                <a:spcPts val="600"/>
              </a:spcBef>
              <a:buSzPct val="100000"/>
              <a:buFont typeface="Arial" panose="020B0604020202020204" pitchFamily="34" charset="0"/>
              <a:buChar char="•"/>
              <a:defRPr/>
            </a:pPr>
            <a:r>
              <a:rPr lang="de-DE" sz="1600" dirty="0" err="1"/>
              <a:t>Foodsharing</a:t>
            </a:r>
            <a:r>
              <a:rPr lang="de-DE" sz="1600" dirty="0"/>
              <a:t> Norderstedt/Kaltenkirchen/Bad Bramstedt und Umgebung</a:t>
            </a:r>
          </a:p>
          <a:p>
            <a:pPr marL="540000" lvl="1" indent="-192088" eaLnBrk="1" hangingPunct="1">
              <a:spcBef>
                <a:spcPts val="600"/>
              </a:spcBef>
              <a:buSzPct val="100000"/>
              <a:buFont typeface="Arial" panose="020B0604020202020204" pitchFamily="34" charset="0"/>
              <a:buChar char="•"/>
              <a:defRPr/>
            </a:pPr>
            <a:r>
              <a:rPr lang="de-DE" sz="1600" dirty="0"/>
              <a:t>Norderstedter verschenken !!! Statt </a:t>
            </a:r>
            <a:r>
              <a:rPr lang="de-DE" sz="1600" dirty="0" err="1"/>
              <a:t>hempeln</a:t>
            </a:r>
            <a:r>
              <a:rPr lang="de-DE" sz="1600" dirty="0"/>
              <a:t> lieber verschenken!!!</a:t>
            </a:r>
          </a:p>
          <a:p>
            <a:pPr marL="540000" lvl="1" indent="-192088" eaLnBrk="1" hangingPunct="1">
              <a:spcBef>
                <a:spcPts val="600"/>
              </a:spcBef>
              <a:buSzPct val="100000"/>
              <a:buFont typeface="Arial" panose="020B0604020202020204" pitchFamily="34" charset="0"/>
              <a:buChar char="•"/>
              <a:defRPr/>
            </a:pPr>
            <a:r>
              <a:rPr lang="de-DE" sz="1600" dirty="0"/>
              <a:t>Wir, Mein Norderstedt !</a:t>
            </a:r>
          </a:p>
          <a:p>
            <a:pPr marL="540000" lvl="1" indent="-192088" eaLnBrk="1" hangingPunct="1">
              <a:spcBef>
                <a:spcPts val="600"/>
              </a:spcBef>
              <a:buSzPct val="100000"/>
              <a:buFont typeface="Arial" panose="020B0604020202020204" pitchFamily="34" charset="0"/>
              <a:buChar char="•"/>
              <a:defRPr/>
            </a:pPr>
            <a:r>
              <a:rPr lang="de-DE" sz="1600" dirty="0"/>
              <a:t>Norderstedt lächelt</a:t>
            </a:r>
          </a:p>
          <a:p>
            <a:pPr marL="540000" lvl="1" indent="-192088" eaLnBrk="1" hangingPunct="1">
              <a:spcBef>
                <a:spcPts val="600"/>
              </a:spcBef>
              <a:buSzPct val="100000"/>
              <a:buFont typeface="Arial" panose="020B0604020202020204" pitchFamily="34" charset="0"/>
              <a:buChar char="•"/>
              <a:defRPr/>
            </a:pPr>
            <a:r>
              <a:rPr lang="de-DE" sz="1600" dirty="0"/>
              <a:t>"FLOHMARKT Norderstedt - kaufe, verkaufe, verschenke in und um Norderstedt“</a:t>
            </a:r>
          </a:p>
          <a:p>
            <a:pPr marL="540000" lvl="1" indent="-192088" eaLnBrk="1" hangingPunct="1">
              <a:spcBef>
                <a:spcPts val="600"/>
              </a:spcBef>
              <a:buSzPct val="100000"/>
              <a:buFont typeface="Arial" panose="020B0604020202020204" pitchFamily="34" charset="0"/>
              <a:buChar char="•"/>
              <a:defRPr/>
            </a:pPr>
            <a:r>
              <a:rPr lang="de-DE" sz="1600" dirty="0"/>
              <a:t>Meine Stadt - Norderstedt</a:t>
            </a:r>
          </a:p>
          <a:p>
            <a:pPr marL="540000" lvl="1" indent="-192088" eaLnBrk="1" hangingPunct="1">
              <a:spcBef>
                <a:spcPts val="600"/>
              </a:spcBef>
              <a:buSzPct val="100000"/>
              <a:buFont typeface="Arial" panose="020B0604020202020204" pitchFamily="34" charset="0"/>
              <a:buChar char="•"/>
              <a:defRPr/>
            </a:pPr>
            <a:r>
              <a:rPr lang="de-DE" sz="1600" dirty="0"/>
              <a:t>Norderstedter Mamas</a:t>
            </a:r>
          </a:p>
          <a:p>
            <a:pPr marL="540000" lvl="1" indent="-192088" eaLnBrk="1" hangingPunct="1">
              <a:spcBef>
                <a:spcPts val="600"/>
              </a:spcBef>
              <a:buSzPct val="100000"/>
              <a:buFont typeface="Arial" panose="020B0604020202020204" pitchFamily="34" charset="0"/>
              <a:buChar char="•"/>
              <a:defRPr/>
            </a:pPr>
            <a:r>
              <a:rPr lang="de-DE" sz="1600" dirty="0"/>
              <a:t>Norderstedter verkaufen</a:t>
            </a:r>
          </a:p>
          <a:p>
            <a:pPr marL="540000" lvl="1" indent="-192088" eaLnBrk="1" hangingPunct="1">
              <a:spcBef>
                <a:spcPts val="600"/>
              </a:spcBef>
              <a:buSzPct val="100000"/>
              <a:buFont typeface="Arial" panose="020B0604020202020204" pitchFamily="34" charset="0"/>
              <a:buChar char="•"/>
              <a:defRPr/>
            </a:pPr>
            <a:r>
              <a:rPr lang="de-DE" sz="1600" dirty="0"/>
              <a:t>Norderstedter Stammtisch</a:t>
            </a:r>
          </a:p>
          <a:p>
            <a:pPr marL="540000" lvl="1" indent="-192088" eaLnBrk="1" hangingPunct="1">
              <a:spcBef>
                <a:spcPts val="600"/>
              </a:spcBef>
              <a:buSzPct val="100000"/>
              <a:buFont typeface="Arial" panose="020B0604020202020204" pitchFamily="34" charset="0"/>
              <a:buChar char="•"/>
              <a:defRPr/>
            </a:pPr>
            <a:r>
              <a:rPr lang="de-DE" sz="1600" dirty="0"/>
              <a:t>Schwarzmarkt Norderstedt</a:t>
            </a:r>
          </a:p>
          <a:p>
            <a:pPr marL="540000" lvl="1" indent="-192088" eaLnBrk="1" hangingPunct="1">
              <a:spcBef>
                <a:spcPts val="600"/>
              </a:spcBef>
              <a:buSzPct val="100000"/>
              <a:buFont typeface="Arial" panose="020B0604020202020204" pitchFamily="34" charset="0"/>
              <a:buChar char="•"/>
              <a:defRPr/>
            </a:pPr>
            <a:r>
              <a:rPr lang="de-DE" sz="1600" dirty="0"/>
              <a:t>Zu verschenken in Norderstedt</a:t>
            </a:r>
          </a:p>
          <a:p>
            <a:pPr>
              <a:buFont typeface="Monotype Sorts" charset="2"/>
              <a:buNone/>
              <a:defRPr/>
            </a:pPr>
            <a:endParaRPr lang="de-DE" dirty="0"/>
          </a:p>
          <a:p>
            <a:pPr>
              <a:buFont typeface="Monotype Sorts" charset="2"/>
              <a:buNone/>
              <a:defRPr/>
            </a:pPr>
            <a:endParaRPr lang="de-DE" dirty="0"/>
          </a:p>
        </p:txBody>
      </p:sp>
      <p:sp>
        <p:nvSpPr>
          <p:cNvPr id="3" name="Titel 2">
            <a:extLst>
              <a:ext uri="{FF2B5EF4-FFF2-40B4-BE49-F238E27FC236}">
                <a16:creationId xmlns:a16="http://schemas.microsoft.com/office/drawing/2014/main" xmlns="" id="{89EDB761-FEB3-421C-A2DA-0F45193BFA5B}"/>
              </a:ext>
            </a:extLst>
          </p:cNvPr>
          <p:cNvSpPr>
            <a:spLocks noGrp="1"/>
          </p:cNvSpPr>
          <p:nvPr>
            <p:ph type="title"/>
          </p:nvPr>
        </p:nvSpPr>
        <p:spPr>
          <a:xfrm>
            <a:off x="827584" y="-4763"/>
            <a:ext cx="8285162" cy="1366838"/>
          </a:xfrm>
        </p:spPr>
        <p:txBody>
          <a:bodyPr/>
          <a:lstStyle/>
          <a:p>
            <a:pPr>
              <a:defRPr/>
            </a:pPr>
            <a:r>
              <a:rPr lang="de-DE" dirty="0"/>
              <a:t>Online-Rekrutierung</a:t>
            </a:r>
          </a:p>
        </p:txBody>
      </p:sp>
      <p:sp>
        <p:nvSpPr>
          <p:cNvPr id="18436"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1"/>
          <p:cNvSpPr>
            <a:spLocks noGrp="1"/>
          </p:cNvSpPr>
          <p:nvPr>
            <p:ph idx="1"/>
          </p:nvPr>
        </p:nvSpPr>
        <p:spPr>
          <a:xfrm>
            <a:off x="1043608" y="1362075"/>
            <a:ext cx="7585075" cy="698773"/>
          </a:xfrm>
        </p:spPr>
        <p:txBody>
          <a:bodyPr/>
          <a:lstStyle/>
          <a:p>
            <a:r>
              <a:rPr lang="de-DE" altLang="de-DE" dirty="0" smtClean="0"/>
              <a:t>Die folgende Abbildung zeigt den zeitlichen Verlauf der Rückläufe von Online-Fragebogen.</a:t>
            </a:r>
          </a:p>
          <a:p>
            <a:endParaRPr lang="de-DE" altLang="de-DE" dirty="0" smtClean="0"/>
          </a:p>
          <a:p>
            <a:endParaRPr lang="de-DE" altLang="de-DE" dirty="0" smtClean="0"/>
          </a:p>
          <a:p>
            <a:endParaRPr lang="de-DE" altLang="de-DE" dirty="0" smtClean="0"/>
          </a:p>
        </p:txBody>
      </p:sp>
      <p:sp>
        <p:nvSpPr>
          <p:cNvPr id="3" name="Titel 2">
            <a:extLst>
              <a:ext uri="{FF2B5EF4-FFF2-40B4-BE49-F238E27FC236}">
                <a16:creationId xmlns:a16="http://schemas.microsoft.com/office/drawing/2014/main" xmlns="" id="{2CC504C6-1143-45B9-B517-479B420791BB}"/>
              </a:ext>
            </a:extLst>
          </p:cNvPr>
          <p:cNvSpPr>
            <a:spLocks noGrp="1"/>
          </p:cNvSpPr>
          <p:nvPr>
            <p:ph type="title"/>
          </p:nvPr>
        </p:nvSpPr>
        <p:spPr>
          <a:xfrm>
            <a:off x="827584" y="-4763"/>
            <a:ext cx="8285162" cy="1366838"/>
          </a:xfrm>
        </p:spPr>
        <p:txBody>
          <a:bodyPr/>
          <a:lstStyle/>
          <a:p>
            <a:pPr>
              <a:defRPr/>
            </a:pPr>
            <a:r>
              <a:rPr lang="de-DE" dirty="0"/>
              <a:t>Rücklauf der Online-Fragebögen</a:t>
            </a:r>
          </a:p>
        </p:txBody>
      </p:sp>
      <p:sp>
        <p:nvSpPr>
          <p:cNvPr id="19460"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pic>
        <p:nvPicPr>
          <p:cNvPr id="19461"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21160"/>
            <a:ext cx="7776864"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noChangeArrowheads="1"/>
          </p:cNvSpPr>
          <p:nvPr>
            <p:ph type="ctrTitle"/>
          </p:nvPr>
        </p:nvSpPr>
        <p:spPr>
          <a:xfrm>
            <a:off x="832048" y="2060848"/>
            <a:ext cx="7772400" cy="1470025"/>
          </a:xfrm>
          <a:noFill/>
          <a:extLst>
            <a:ext uri="{909E8E84-426E-40DD-AFC4-6F175D3DCCD1}">
              <a14:hiddenFill xmlns:a14="http://schemas.microsoft.com/office/drawing/2010/main">
                <a:gradFill rotWithShape="1">
                  <a:gsLst>
                    <a:gs pos="0">
                      <a:srgbClr val="FFFFFF"/>
                    </a:gs>
                    <a:gs pos="100000">
                      <a:srgbClr val="92D050"/>
                    </a:gs>
                    <a:gs pos="100000">
                      <a:srgbClr val="D0D0D0"/>
                    </a:gs>
                  </a:gsLst>
                  <a:lin ang="5400000"/>
                </a:gradFill>
              </a14:hiddenFill>
            </a:ext>
          </a:extLst>
        </p:spPr>
        <p:txBody>
          <a:bodyPr/>
          <a:lstStyle/>
          <a:p>
            <a:r>
              <a:rPr lang="de-DE" altLang="de-DE" dirty="0" smtClean="0"/>
              <a:t>1 Stichprobenbeschreibung</a:t>
            </a:r>
          </a:p>
        </p:txBody>
      </p:sp>
      <p:sp>
        <p:nvSpPr>
          <p:cNvPr id="20483" name="Untertitel 2"/>
          <p:cNvSpPr>
            <a:spLocks noGrp="1"/>
          </p:cNvSpPr>
          <p:nvPr>
            <p:ph type="subTitle" idx="1"/>
          </p:nvPr>
        </p:nvSpPr>
        <p:spPr>
          <a:xfrm>
            <a:off x="1013792" y="3645024"/>
            <a:ext cx="7086600" cy="1752600"/>
          </a:xfrm>
        </p:spPr>
        <p:txBody>
          <a:bodyPr/>
          <a:lstStyle/>
          <a:p>
            <a:pPr marL="542925" indent="-542925">
              <a:spcBef>
                <a:spcPct val="0"/>
              </a:spcBef>
              <a:buClrTx/>
              <a:buSzTx/>
            </a:pPr>
            <a:r>
              <a:rPr lang="de-DE" altLang="de-DE" dirty="0" smtClean="0">
                <a:sym typeface="Wingdings" pitchFamily="2" charset="2"/>
              </a:rPr>
              <a:t>1.1	Beschreibung der Stichprobe nach soziodemografischen Merkmalen</a:t>
            </a:r>
          </a:p>
          <a:p>
            <a:pPr marL="542925" indent="-542925">
              <a:spcBef>
                <a:spcPct val="0"/>
              </a:spcBef>
              <a:buClrTx/>
              <a:buSzTx/>
            </a:pPr>
            <a:r>
              <a:rPr lang="de-DE" altLang="de-DE" dirty="0" smtClean="0">
                <a:ea typeface="MS PGothic" pitchFamily="34" charset="-128"/>
              </a:rPr>
              <a:t>1.2 	Können auf Grundlage der Stichprobendaten repräsentative Aussagen für Norderstedt hinsichtlich der inhaltlichen Themenstellungen getroffen werden?</a:t>
            </a:r>
          </a:p>
        </p:txBody>
      </p:sp>
      <p:sp>
        <p:nvSpPr>
          <p:cNvPr id="20484" name="Fußzeilenplatzhalt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de-DE" altLang="de-DE" sz="1100" smtClean="0">
                <a:latin typeface="Calibri" pitchFamily="34" charset="0"/>
              </a:rPr>
              <a:t>STADT NORDERSTEDT – Die Oberbürgermeisterin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ltkrts">
  <a:themeElements>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weltk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alpha val="25000"/>
          </a:srgbClr>
        </a:solidFill>
        <a:ln w="31750" cap="rnd" cmpd="sng" algn="ctr">
          <a:solidFill>
            <a:srgbClr val="008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2000"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weltkr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ltkr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ltkr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ltkr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ltkr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ltkr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ltkr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weltk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919191"/>
    </a:lt2>
    <a:accent1>
      <a:srgbClr val="F7F7F7"/>
    </a:accent1>
    <a:accent2>
      <a:srgbClr val="DADADA"/>
    </a:accent2>
    <a:accent3>
      <a:srgbClr val="FFFFFF"/>
    </a:accent3>
    <a:accent4>
      <a:srgbClr val="000000"/>
    </a:accent4>
    <a:accent5>
      <a:srgbClr val="FAFAFA"/>
    </a:accent5>
    <a:accent6>
      <a:srgbClr val="C5C5C5"/>
    </a:accent6>
    <a:hlink>
      <a:srgbClr val="676767"/>
    </a:hlink>
    <a:folHlink>
      <a:srgbClr val="CECECE"/>
    </a:folHlink>
  </a:clrScheme>
  <a:fontScheme name="weltk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c:\msoffice\powerpnt\layout\swovhd\weltkrts.ppt</Template>
  <TotalTime>0</TotalTime>
  <Pages>2</Pages>
  <Words>3479</Words>
  <Application>Microsoft Office PowerPoint</Application>
  <PresentationFormat>Letter (8,5x11 Zoll)</PresentationFormat>
  <Paragraphs>588</Paragraphs>
  <Slides>48</Slides>
  <Notes>1</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48</vt:i4>
      </vt:variant>
    </vt:vector>
  </HeadingPairs>
  <TitlesOfParts>
    <vt:vector size="52" baseType="lpstr">
      <vt:lpstr>weltkrts</vt:lpstr>
      <vt:lpstr>Chart</vt:lpstr>
      <vt:lpstr>Worksheet</vt:lpstr>
      <vt:lpstr>Arbeitsblatt</vt:lpstr>
      <vt:lpstr>Vorsprung durch Nachhaltigkeit - Bericht zur Befragung - </vt:lpstr>
      <vt:lpstr>Inhalt</vt:lpstr>
      <vt:lpstr>Anlass und Ziele der Umfrage</vt:lpstr>
      <vt:lpstr>Aufgaben- und Fragestellungen</vt:lpstr>
      <vt:lpstr>Ansprache der Teilnehmenden</vt:lpstr>
      <vt:lpstr>Illustration des Fragebogens</vt:lpstr>
      <vt:lpstr>Online-Rekrutierung</vt:lpstr>
      <vt:lpstr>Rücklauf der Online-Fragebögen</vt:lpstr>
      <vt:lpstr>1 Stichprobenbeschreibung</vt:lpstr>
      <vt:lpstr>Beschreibung der Stichprobe</vt:lpstr>
      <vt:lpstr>Stichprobe: Soziodemographie/1</vt:lpstr>
      <vt:lpstr>Stichprobe: Soziodemographie/2</vt:lpstr>
      <vt:lpstr>Datenkontrolle / Datenbereinigung</vt:lpstr>
      <vt:lpstr>Datenaufbereitung/-modifikation/1</vt:lpstr>
      <vt:lpstr>Datengrundlage</vt:lpstr>
      <vt:lpstr>Repräsentativität der Stichprobe</vt:lpstr>
      <vt:lpstr>Repräsentativität Haushaltstypen</vt:lpstr>
      <vt:lpstr>Repräsentativität Fazit</vt:lpstr>
      <vt:lpstr>2 Leitziele für Norderstedt</vt:lpstr>
      <vt:lpstr>Bewertung der Leitziele </vt:lpstr>
      <vt:lpstr>Leitziele – Bewertung der Wichtigkeit</vt:lpstr>
      <vt:lpstr>3 Die Themen: TINK, Tauschsystem, gemeinschaftliches Wohnen und Bürgerstiftung </vt:lpstr>
      <vt:lpstr>Bewertung TINK - Zusammenfassung</vt:lpstr>
      <vt:lpstr>Bewertung Tauschsystem: Ergebnisse </vt:lpstr>
      <vt:lpstr>Tauschsystem - Bewertung</vt:lpstr>
      <vt:lpstr>Bewertung Wohnprojekte </vt:lpstr>
      <vt:lpstr>Gemeinschaftswohnen - Bewertung</vt:lpstr>
      <vt:lpstr>4 Mobilität</vt:lpstr>
      <vt:lpstr>Mobilität Zusammenfassung</vt:lpstr>
      <vt:lpstr>Mobilität im Alltag</vt:lpstr>
      <vt:lpstr>Handlungsbedarf Mobilität</vt:lpstr>
      <vt:lpstr>5 Grünes Norderstedt</vt:lpstr>
      <vt:lpstr>Grünes Norderstedt</vt:lpstr>
      <vt:lpstr>Grünes Norderstedt</vt:lpstr>
      <vt:lpstr>Grünes Norderstedt</vt:lpstr>
      <vt:lpstr>6 Wohnen und Einstellungen zur künftigen Wohnsituation</vt:lpstr>
      <vt:lpstr>Zusammenfassung Wohnungen</vt:lpstr>
      <vt:lpstr>Wohnungsgröße im Eigentum</vt:lpstr>
      <vt:lpstr>Wohnungsgröße künftig (Eigentum)</vt:lpstr>
      <vt:lpstr>Wohnungsgröße künftig (Miete/1) </vt:lpstr>
      <vt:lpstr>Wohnungsgröße künftig (Miete/2) </vt:lpstr>
      <vt:lpstr>Personenzahl in Mietwohnungen/1</vt:lpstr>
      <vt:lpstr>Personenzahl in Mietwohnungen/2</vt:lpstr>
      <vt:lpstr>7 Wasser in der Stadt</vt:lpstr>
      <vt:lpstr>Wasser in der Stadt / Grauwasser</vt:lpstr>
      <vt:lpstr>Wasser in der Stadt</vt:lpstr>
      <vt:lpstr>Grauwasser: Mieter/-innen</vt:lpstr>
      <vt:lpstr>Grauwasser: Hausbesitzer/-innen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21 -</dc:title>
  <dc:subject>AGENDA 21</dc:subject>
  <dc:creator>Herbert Brüning</dc:creator>
  <cp:lastModifiedBy>Jantke, Angela</cp:lastModifiedBy>
  <cp:revision>1199</cp:revision>
  <cp:lastPrinted>2018-06-19T13:07:40Z</cp:lastPrinted>
  <dcterms:created xsi:type="dcterms:W3CDTF">1999-11-09T11:35:20Z</dcterms:created>
  <dcterms:modified xsi:type="dcterms:W3CDTF">2018-09-13T07:10:23Z</dcterms:modified>
</cp:coreProperties>
</file>